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6" r:id="rId2"/>
    <p:sldId id="268" r:id="rId3"/>
    <p:sldId id="263" r:id="rId4"/>
    <p:sldId id="267" r:id="rId5"/>
    <p:sldId id="276" r:id="rId6"/>
    <p:sldId id="277" r:id="rId7"/>
    <p:sldId id="275" r:id="rId8"/>
    <p:sldId id="279" r:id="rId9"/>
    <p:sldId id="283" r:id="rId10"/>
    <p:sldId id="284" r:id="rId11"/>
    <p:sldId id="280" r:id="rId12"/>
    <p:sldId id="285" r:id="rId13"/>
    <p:sldId id="264" r:id="rId14"/>
    <p:sldId id="278" r:id="rId15"/>
    <p:sldId id="272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B348F"/>
    <a:srgbClr val="000099"/>
    <a:srgbClr val="2E28A8"/>
    <a:srgbClr val="1B6377"/>
    <a:srgbClr val="000000"/>
    <a:srgbClr val="381199"/>
    <a:srgbClr val="6FBBD2"/>
    <a:srgbClr val="278DA5"/>
    <a:srgbClr val="2BABB7"/>
    <a:srgbClr val="2B9C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5" autoAdjust="0"/>
    <p:restoredTop sz="94706" autoAdjust="0"/>
  </p:normalViewPr>
  <p:slideViewPr>
    <p:cSldViewPr>
      <p:cViewPr>
        <p:scale>
          <a:sx n="70" d="100"/>
          <a:sy n="70" d="100"/>
        </p:scale>
        <p:origin x="-87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autoTitleDeleted val="1"/>
    <c:plotArea>
      <c:layout>
        <c:manualLayout>
          <c:layoutTarget val="inner"/>
          <c:xMode val="edge"/>
          <c:yMode val="edge"/>
          <c:x val="0.23102818921053106"/>
          <c:y val="1.3741282534926945E-2"/>
          <c:w val="0.91759229448379565"/>
          <c:h val="0.894444308351297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2E-4CE7-BA39-1B0158B8569E}"/>
              </c:ext>
            </c:extLst>
          </c:dPt>
          <c:dPt>
            <c:idx val="1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CatName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2E-4CE7-BA39-1B0158B8569E}"/>
            </c:ext>
          </c:extLst>
        </c:ser>
        <c:dLbls>
          <c:showCatName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autoTitleDeleted val="1"/>
    <c:plotArea>
      <c:layout>
        <c:manualLayout>
          <c:layoutTarget val="inner"/>
          <c:xMode val="edge"/>
          <c:yMode val="edge"/>
          <c:x val="0.30724558083749381"/>
          <c:y val="1.7366423544348891E-2"/>
          <c:w val="0.91759229448379565"/>
          <c:h val="0.894444308351297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2E-4CE7-BA39-1B0158B8569E}"/>
              </c:ext>
            </c:extLst>
          </c:dPt>
          <c:dPt>
            <c:idx val="1"/>
            <c:spPr>
              <a:solidFill>
                <a:srgbClr val="0070C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CatName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2E-4CE7-BA39-1B0158B8569E}"/>
            </c:ext>
          </c:extLst>
        </c:ser>
        <c:dLbls>
          <c:showCatName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616B5-24F7-4BAA-BE8B-3788E3160B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7409BF0B-C462-40CD-8FD2-255B77FC832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Century Gothic" panose="020B0502020202020204" pitchFamily="34" charset="0"/>
            </a:rPr>
            <a:t>Оставить заявку на поступление </a:t>
          </a:r>
        </a:p>
        <a:p>
          <a:r>
            <a:rPr lang="ru-RU" b="1" dirty="0" smtClean="0">
              <a:solidFill>
                <a:schemeClr val="bg1"/>
              </a:solidFill>
              <a:latin typeface="Century Gothic" panose="020B0502020202020204" pitchFamily="34" charset="0"/>
            </a:rPr>
            <a:t>(с декабря 2019 г.)</a:t>
          </a:r>
          <a:endParaRPr lang="ru-RU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46A09B0-18E8-4323-B8CF-303BF3F594F1}" type="parTrans" cxnId="{8BDBEAFD-EA55-460F-9ED5-450CFDD7102C}">
      <dgm:prSet/>
      <dgm:spPr/>
      <dgm:t>
        <a:bodyPr/>
        <a:lstStyle/>
        <a:p>
          <a:endParaRPr lang="ru-RU"/>
        </a:p>
      </dgm:t>
    </dgm:pt>
    <dgm:pt modelId="{873C2003-7FCE-463A-BD69-749882C99471}" type="sibTrans" cxnId="{8BDBEAFD-EA55-460F-9ED5-450CFDD7102C}">
      <dgm:prSet/>
      <dgm:spPr/>
      <dgm:t>
        <a:bodyPr/>
        <a:lstStyle/>
        <a:p>
          <a:endParaRPr lang="ru-RU"/>
        </a:p>
      </dgm:t>
    </dgm:pt>
    <dgm:pt modelId="{0A55DDC2-A05D-4016-B8AA-6B688C3D65B0}">
      <dgm:prSet phldrT="[Текст]"/>
      <dgm:spPr/>
      <dgm:t>
        <a:bodyPr/>
        <a:lstStyle/>
        <a:p>
          <a:r>
            <a:rPr lang="ru-RU" b="1" dirty="0" smtClean="0">
              <a:latin typeface="Century Gothic" panose="020B0502020202020204" pitchFamily="34" charset="0"/>
            </a:rPr>
            <a:t>Пройти собеседование </a:t>
          </a:r>
          <a:br>
            <a:rPr lang="ru-RU" b="1" dirty="0" smtClean="0">
              <a:latin typeface="Century Gothic" panose="020B0502020202020204" pitchFamily="34" charset="0"/>
            </a:rPr>
          </a:br>
          <a:r>
            <a:rPr lang="ru-RU" b="1" dirty="0" smtClean="0">
              <a:latin typeface="Century Gothic" panose="020B0502020202020204" pitchFamily="34" charset="0"/>
            </a:rPr>
            <a:t>(июнь-август 2020 г.)</a:t>
          </a:r>
          <a:endParaRPr lang="ru-RU" b="1" dirty="0">
            <a:latin typeface="Century Gothic" panose="020B0502020202020204" pitchFamily="34" charset="0"/>
          </a:endParaRPr>
        </a:p>
      </dgm:t>
    </dgm:pt>
    <dgm:pt modelId="{0BD8DA27-512E-4073-8741-5D3F89ADDE09}" type="parTrans" cxnId="{D4C0894B-8BEF-423D-AEDF-4EF34B991DAF}">
      <dgm:prSet/>
      <dgm:spPr/>
      <dgm:t>
        <a:bodyPr/>
        <a:lstStyle/>
        <a:p>
          <a:endParaRPr lang="ru-RU"/>
        </a:p>
      </dgm:t>
    </dgm:pt>
    <dgm:pt modelId="{BFA0DE27-988C-455E-A3D8-8CDC43B04A81}" type="sibTrans" cxnId="{D4C0894B-8BEF-423D-AEDF-4EF34B991DAF}">
      <dgm:prSet/>
      <dgm:spPr/>
      <dgm:t>
        <a:bodyPr/>
        <a:lstStyle/>
        <a:p>
          <a:endParaRPr lang="ru-RU"/>
        </a:p>
      </dgm:t>
    </dgm:pt>
    <dgm:pt modelId="{A09D9A84-5158-4DB7-9756-54073FE31DE6}">
      <dgm:prSet phldrT="[Текст]"/>
      <dgm:spPr/>
      <dgm:t>
        <a:bodyPr/>
        <a:lstStyle/>
        <a:p>
          <a:r>
            <a:rPr lang="ru-RU" b="1" dirty="0" smtClean="0">
              <a:latin typeface="Century Gothic" panose="020B0502020202020204" pitchFamily="34" charset="0"/>
            </a:rPr>
            <a:t>Подать документы для зачисления </a:t>
          </a:r>
          <a:br>
            <a:rPr lang="ru-RU" b="1" dirty="0" smtClean="0">
              <a:latin typeface="Century Gothic" panose="020B0502020202020204" pitchFamily="34" charset="0"/>
            </a:rPr>
          </a:br>
          <a:r>
            <a:rPr lang="ru-RU" b="1" dirty="0" smtClean="0">
              <a:latin typeface="Century Gothic" panose="020B0502020202020204" pitchFamily="34" charset="0"/>
            </a:rPr>
            <a:t>(июнь-август 2020 г.)</a:t>
          </a:r>
          <a:endParaRPr lang="ru-RU" b="1" dirty="0">
            <a:latin typeface="Century Gothic" panose="020B0502020202020204" pitchFamily="34" charset="0"/>
          </a:endParaRPr>
        </a:p>
      </dgm:t>
    </dgm:pt>
    <dgm:pt modelId="{51D3FA71-BE15-419A-8E9A-A93904D35457}" type="parTrans" cxnId="{F2B2CAD6-C90E-46CA-A79A-A21C406F9971}">
      <dgm:prSet/>
      <dgm:spPr/>
      <dgm:t>
        <a:bodyPr/>
        <a:lstStyle/>
        <a:p>
          <a:endParaRPr lang="ru-RU"/>
        </a:p>
      </dgm:t>
    </dgm:pt>
    <dgm:pt modelId="{11A96429-19E1-4B1D-AC8A-373C64C2910D}" type="sibTrans" cxnId="{F2B2CAD6-C90E-46CA-A79A-A21C406F9971}">
      <dgm:prSet/>
      <dgm:spPr/>
      <dgm:t>
        <a:bodyPr/>
        <a:lstStyle/>
        <a:p>
          <a:endParaRPr lang="ru-RU"/>
        </a:p>
      </dgm:t>
    </dgm:pt>
    <dgm:pt modelId="{DB5D9518-E960-4ECF-AC9D-5846996B30F2}" type="pres">
      <dgm:prSet presAssocID="{617616B5-24F7-4BAA-BE8B-3788E3160B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F55FC8D-93D9-4EE1-B9E4-5B38329A1A44}" type="pres">
      <dgm:prSet presAssocID="{617616B5-24F7-4BAA-BE8B-3788E3160B1A}" presName="Name1" presStyleCnt="0"/>
      <dgm:spPr/>
    </dgm:pt>
    <dgm:pt modelId="{F0D93C36-2B3C-4AC5-AD37-4DE22F9C9CAA}" type="pres">
      <dgm:prSet presAssocID="{617616B5-24F7-4BAA-BE8B-3788E3160B1A}" presName="cycle" presStyleCnt="0"/>
      <dgm:spPr/>
    </dgm:pt>
    <dgm:pt modelId="{02CFF8C7-176C-4ABC-B2DF-9C3BEA596B99}" type="pres">
      <dgm:prSet presAssocID="{617616B5-24F7-4BAA-BE8B-3788E3160B1A}" presName="srcNode" presStyleLbl="node1" presStyleIdx="0" presStyleCnt="3"/>
      <dgm:spPr/>
    </dgm:pt>
    <dgm:pt modelId="{7EBBE7A2-C67F-4E01-8A59-7228BC61BCB4}" type="pres">
      <dgm:prSet presAssocID="{617616B5-24F7-4BAA-BE8B-3788E3160B1A}" presName="conn" presStyleLbl="parChTrans1D2" presStyleIdx="0" presStyleCnt="1"/>
      <dgm:spPr/>
      <dgm:t>
        <a:bodyPr/>
        <a:lstStyle/>
        <a:p>
          <a:endParaRPr lang="ru-RU"/>
        </a:p>
      </dgm:t>
    </dgm:pt>
    <dgm:pt modelId="{824E9DB0-1CFB-4FDB-B4D3-D164075583F0}" type="pres">
      <dgm:prSet presAssocID="{617616B5-24F7-4BAA-BE8B-3788E3160B1A}" presName="extraNode" presStyleLbl="node1" presStyleIdx="0" presStyleCnt="3"/>
      <dgm:spPr/>
    </dgm:pt>
    <dgm:pt modelId="{6514BC23-291A-41E6-A1A1-B3420FFC5BD8}" type="pres">
      <dgm:prSet presAssocID="{617616B5-24F7-4BAA-BE8B-3788E3160B1A}" presName="dstNode" presStyleLbl="node1" presStyleIdx="0" presStyleCnt="3"/>
      <dgm:spPr/>
    </dgm:pt>
    <dgm:pt modelId="{EFFB677C-7032-4E56-B7D8-9E0E2D9507A7}" type="pres">
      <dgm:prSet presAssocID="{7409BF0B-C462-40CD-8FD2-255B77FC832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D4FC0-26B6-4670-B040-68AB17506FDC}" type="pres">
      <dgm:prSet presAssocID="{7409BF0B-C462-40CD-8FD2-255B77FC8325}" presName="accent_1" presStyleCnt="0"/>
      <dgm:spPr/>
    </dgm:pt>
    <dgm:pt modelId="{59269C5B-C85A-411F-A29B-2246BE2FA34A}" type="pres">
      <dgm:prSet presAssocID="{7409BF0B-C462-40CD-8FD2-255B77FC8325}" presName="accentRepeatNode" presStyleLbl="solidFgAcc1" presStyleIdx="0" presStyleCnt="3"/>
      <dgm:spPr/>
    </dgm:pt>
    <dgm:pt modelId="{6C55FC75-212A-461D-9D00-FBE16D28BD67}" type="pres">
      <dgm:prSet presAssocID="{0A55DDC2-A05D-4016-B8AA-6B688C3D65B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18B8D-C1E3-4650-9124-33569A79305F}" type="pres">
      <dgm:prSet presAssocID="{0A55DDC2-A05D-4016-B8AA-6B688C3D65B0}" presName="accent_2" presStyleCnt="0"/>
      <dgm:spPr/>
    </dgm:pt>
    <dgm:pt modelId="{C91B0D99-BEED-4EBD-85A5-F5F2F57A433A}" type="pres">
      <dgm:prSet presAssocID="{0A55DDC2-A05D-4016-B8AA-6B688C3D65B0}" presName="accentRepeatNode" presStyleLbl="solidFgAcc1" presStyleIdx="1" presStyleCnt="3"/>
      <dgm:spPr/>
    </dgm:pt>
    <dgm:pt modelId="{6F2FC88A-604D-4DE1-8860-A17B76D8ED1D}" type="pres">
      <dgm:prSet presAssocID="{A09D9A84-5158-4DB7-9756-54073FE31DE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186BB-4433-4AF8-AB37-A00AC2AA1B32}" type="pres">
      <dgm:prSet presAssocID="{A09D9A84-5158-4DB7-9756-54073FE31DE6}" presName="accent_3" presStyleCnt="0"/>
      <dgm:spPr/>
    </dgm:pt>
    <dgm:pt modelId="{AEDC7B23-91BE-4F28-845F-1263D5601755}" type="pres">
      <dgm:prSet presAssocID="{A09D9A84-5158-4DB7-9756-54073FE31DE6}" presName="accentRepeatNode" presStyleLbl="solidFgAcc1" presStyleIdx="2" presStyleCnt="3"/>
      <dgm:spPr/>
    </dgm:pt>
  </dgm:ptLst>
  <dgm:cxnLst>
    <dgm:cxn modelId="{5D8B3006-21D1-4198-A92E-04194CE07CEE}" type="presOf" srcId="{0A55DDC2-A05D-4016-B8AA-6B688C3D65B0}" destId="{6C55FC75-212A-461D-9D00-FBE16D28BD67}" srcOrd="0" destOrd="0" presId="urn:microsoft.com/office/officeart/2008/layout/VerticalCurvedList"/>
    <dgm:cxn modelId="{9C4F3A39-6BF2-423C-90DE-E85013A2B66A}" type="presOf" srcId="{873C2003-7FCE-463A-BD69-749882C99471}" destId="{7EBBE7A2-C67F-4E01-8A59-7228BC61BCB4}" srcOrd="0" destOrd="0" presId="urn:microsoft.com/office/officeart/2008/layout/VerticalCurvedList"/>
    <dgm:cxn modelId="{D4C0894B-8BEF-423D-AEDF-4EF34B991DAF}" srcId="{617616B5-24F7-4BAA-BE8B-3788E3160B1A}" destId="{0A55DDC2-A05D-4016-B8AA-6B688C3D65B0}" srcOrd="1" destOrd="0" parTransId="{0BD8DA27-512E-4073-8741-5D3F89ADDE09}" sibTransId="{BFA0DE27-988C-455E-A3D8-8CDC43B04A81}"/>
    <dgm:cxn modelId="{D67246A5-672B-4940-9613-DBFD0B0F0A04}" type="presOf" srcId="{7409BF0B-C462-40CD-8FD2-255B77FC8325}" destId="{EFFB677C-7032-4E56-B7D8-9E0E2D9507A7}" srcOrd="0" destOrd="0" presId="urn:microsoft.com/office/officeart/2008/layout/VerticalCurvedList"/>
    <dgm:cxn modelId="{8BDBEAFD-EA55-460F-9ED5-450CFDD7102C}" srcId="{617616B5-24F7-4BAA-BE8B-3788E3160B1A}" destId="{7409BF0B-C462-40CD-8FD2-255B77FC8325}" srcOrd="0" destOrd="0" parTransId="{D46A09B0-18E8-4323-B8CF-303BF3F594F1}" sibTransId="{873C2003-7FCE-463A-BD69-749882C99471}"/>
    <dgm:cxn modelId="{F2B2CAD6-C90E-46CA-A79A-A21C406F9971}" srcId="{617616B5-24F7-4BAA-BE8B-3788E3160B1A}" destId="{A09D9A84-5158-4DB7-9756-54073FE31DE6}" srcOrd="2" destOrd="0" parTransId="{51D3FA71-BE15-419A-8E9A-A93904D35457}" sibTransId="{11A96429-19E1-4B1D-AC8A-373C64C2910D}"/>
    <dgm:cxn modelId="{72477B43-F26E-4958-ABD8-850DD05D76BC}" type="presOf" srcId="{A09D9A84-5158-4DB7-9756-54073FE31DE6}" destId="{6F2FC88A-604D-4DE1-8860-A17B76D8ED1D}" srcOrd="0" destOrd="0" presId="urn:microsoft.com/office/officeart/2008/layout/VerticalCurvedList"/>
    <dgm:cxn modelId="{E4FCC2A7-21B2-4CC4-B6A7-16D7D104B9DE}" type="presOf" srcId="{617616B5-24F7-4BAA-BE8B-3788E3160B1A}" destId="{DB5D9518-E960-4ECF-AC9D-5846996B30F2}" srcOrd="0" destOrd="0" presId="urn:microsoft.com/office/officeart/2008/layout/VerticalCurvedList"/>
    <dgm:cxn modelId="{3F9F380D-D68E-4309-B735-273D92A0F60A}" type="presParOf" srcId="{DB5D9518-E960-4ECF-AC9D-5846996B30F2}" destId="{CF55FC8D-93D9-4EE1-B9E4-5B38329A1A44}" srcOrd="0" destOrd="0" presId="urn:microsoft.com/office/officeart/2008/layout/VerticalCurvedList"/>
    <dgm:cxn modelId="{A8E6DF16-D8B1-4388-ADB8-2E1CD9C073C6}" type="presParOf" srcId="{CF55FC8D-93D9-4EE1-B9E4-5B38329A1A44}" destId="{F0D93C36-2B3C-4AC5-AD37-4DE22F9C9CAA}" srcOrd="0" destOrd="0" presId="urn:microsoft.com/office/officeart/2008/layout/VerticalCurvedList"/>
    <dgm:cxn modelId="{2E87C61F-E578-4C14-96F1-6A58FDA531B7}" type="presParOf" srcId="{F0D93C36-2B3C-4AC5-AD37-4DE22F9C9CAA}" destId="{02CFF8C7-176C-4ABC-B2DF-9C3BEA596B99}" srcOrd="0" destOrd="0" presId="urn:microsoft.com/office/officeart/2008/layout/VerticalCurvedList"/>
    <dgm:cxn modelId="{C9883523-58FB-4226-95F4-BB1CDB3649C5}" type="presParOf" srcId="{F0D93C36-2B3C-4AC5-AD37-4DE22F9C9CAA}" destId="{7EBBE7A2-C67F-4E01-8A59-7228BC61BCB4}" srcOrd="1" destOrd="0" presId="urn:microsoft.com/office/officeart/2008/layout/VerticalCurvedList"/>
    <dgm:cxn modelId="{6F1391C3-64A7-4378-81D2-3EFB43F6FCF5}" type="presParOf" srcId="{F0D93C36-2B3C-4AC5-AD37-4DE22F9C9CAA}" destId="{824E9DB0-1CFB-4FDB-B4D3-D164075583F0}" srcOrd="2" destOrd="0" presId="urn:microsoft.com/office/officeart/2008/layout/VerticalCurvedList"/>
    <dgm:cxn modelId="{5E4E822B-C0A1-4D1A-8308-8B16C2EDE5CE}" type="presParOf" srcId="{F0D93C36-2B3C-4AC5-AD37-4DE22F9C9CAA}" destId="{6514BC23-291A-41E6-A1A1-B3420FFC5BD8}" srcOrd="3" destOrd="0" presId="urn:microsoft.com/office/officeart/2008/layout/VerticalCurvedList"/>
    <dgm:cxn modelId="{E5700FA2-40A7-4FC7-8DA6-05945568E8C0}" type="presParOf" srcId="{CF55FC8D-93D9-4EE1-B9E4-5B38329A1A44}" destId="{EFFB677C-7032-4E56-B7D8-9E0E2D9507A7}" srcOrd="1" destOrd="0" presId="urn:microsoft.com/office/officeart/2008/layout/VerticalCurvedList"/>
    <dgm:cxn modelId="{06B49A32-60CC-497A-B02A-5D4B2DF6CED0}" type="presParOf" srcId="{CF55FC8D-93D9-4EE1-B9E4-5B38329A1A44}" destId="{15DD4FC0-26B6-4670-B040-68AB17506FDC}" srcOrd="2" destOrd="0" presId="urn:microsoft.com/office/officeart/2008/layout/VerticalCurvedList"/>
    <dgm:cxn modelId="{AF0FAC84-AC9F-4C09-B95F-0BF9A710BEAC}" type="presParOf" srcId="{15DD4FC0-26B6-4670-B040-68AB17506FDC}" destId="{59269C5B-C85A-411F-A29B-2246BE2FA34A}" srcOrd="0" destOrd="0" presId="urn:microsoft.com/office/officeart/2008/layout/VerticalCurvedList"/>
    <dgm:cxn modelId="{969177F1-3644-49DF-896C-D55AE89041F3}" type="presParOf" srcId="{CF55FC8D-93D9-4EE1-B9E4-5B38329A1A44}" destId="{6C55FC75-212A-461D-9D00-FBE16D28BD67}" srcOrd="3" destOrd="0" presId="urn:microsoft.com/office/officeart/2008/layout/VerticalCurvedList"/>
    <dgm:cxn modelId="{32F9857B-8A65-4B5F-BCD0-55888FA12015}" type="presParOf" srcId="{CF55FC8D-93D9-4EE1-B9E4-5B38329A1A44}" destId="{B5B18B8D-C1E3-4650-9124-33569A79305F}" srcOrd="4" destOrd="0" presId="urn:microsoft.com/office/officeart/2008/layout/VerticalCurvedList"/>
    <dgm:cxn modelId="{1AE3B6E1-F794-4117-ABDF-EF15A19AF615}" type="presParOf" srcId="{B5B18B8D-C1E3-4650-9124-33569A79305F}" destId="{C91B0D99-BEED-4EBD-85A5-F5F2F57A433A}" srcOrd="0" destOrd="0" presId="urn:microsoft.com/office/officeart/2008/layout/VerticalCurvedList"/>
    <dgm:cxn modelId="{F3569ADA-B9C7-4CA1-B725-A5AC3185A46A}" type="presParOf" srcId="{CF55FC8D-93D9-4EE1-B9E4-5B38329A1A44}" destId="{6F2FC88A-604D-4DE1-8860-A17B76D8ED1D}" srcOrd="5" destOrd="0" presId="urn:microsoft.com/office/officeart/2008/layout/VerticalCurvedList"/>
    <dgm:cxn modelId="{E319A9B7-EE04-4ADC-8957-4C27C847597F}" type="presParOf" srcId="{CF55FC8D-93D9-4EE1-B9E4-5B38329A1A44}" destId="{ED1186BB-4433-4AF8-AB37-A00AC2AA1B32}" srcOrd="6" destOrd="0" presId="urn:microsoft.com/office/officeart/2008/layout/VerticalCurvedList"/>
    <dgm:cxn modelId="{E3C2470F-9620-48B6-B6BC-1DFB718277A3}" type="presParOf" srcId="{ED1186BB-4433-4AF8-AB37-A00AC2AA1B32}" destId="{AEDC7B23-91BE-4F28-845F-1263D56017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BBE7A2-C67F-4E01-8A59-7228BC61BCB4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B677C-7032-4E56-B7D8-9E0E2D9507A7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Оставить заявку на поступление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(с декабря 2019 г.)</a:t>
          </a:r>
          <a:endParaRPr lang="ru-RU" sz="28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752110" y="541866"/>
        <a:ext cx="7301111" cy="1083733"/>
      </dsp:txXfrm>
    </dsp:sp>
    <dsp:sp modelId="{59269C5B-C85A-411F-A29B-2246BE2FA34A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5FC75-212A-461D-9D00-FBE16D28BD67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4">
            <a:shade val="80000"/>
            <a:hueOff val="191689"/>
            <a:satOff val="-11811"/>
            <a:lumOff val="153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 Gothic" panose="020B0502020202020204" pitchFamily="34" charset="0"/>
            </a:rPr>
            <a:t>Пройти собеседование </a:t>
          </a:r>
          <a:br>
            <a:rPr lang="ru-RU" sz="2800" b="1" kern="1200" dirty="0" smtClean="0">
              <a:latin typeface="Century Gothic" panose="020B0502020202020204" pitchFamily="34" charset="0"/>
            </a:rPr>
          </a:br>
          <a:r>
            <a:rPr lang="ru-RU" sz="2800" b="1" kern="1200" dirty="0" smtClean="0">
              <a:latin typeface="Century Gothic" panose="020B0502020202020204" pitchFamily="34" charset="0"/>
            </a:rPr>
            <a:t>(июнь-август 2020 г.)</a:t>
          </a:r>
          <a:endParaRPr lang="ru-RU" sz="2800" b="1" kern="1200" dirty="0">
            <a:latin typeface="Century Gothic" panose="020B0502020202020204" pitchFamily="34" charset="0"/>
          </a:endParaRPr>
        </a:p>
      </dsp:txBody>
      <dsp:txXfrm>
        <a:off x="1146048" y="2167466"/>
        <a:ext cx="6907174" cy="1083733"/>
      </dsp:txXfrm>
    </dsp:sp>
    <dsp:sp modelId="{C91B0D99-BEED-4EBD-85A5-F5F2F57A433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191689"/>
              <a:satOff val="-11811"/>
              <a:lumOff val="153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FC88A-604D-4DE1-8860-A17B76D8ED1D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4">
            <a:shade val="80000"/>
            <a:hueOff val="383377"/>
            <a:satOff val="-23621"/>
            <a:lumOff val="306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entury Gothic" panose="020B0502020202020204" pitchFamily="34" charset="0"/>
            </a:rPr>
            <a:t>Подать документы для зачисления </a:t>
          </a:r>
          <a:br>
            <a:rPr lang="ru-RU" sz="2800" b="1" kern="1200" dirty="0" smtClean="0">
              <a:latin typeface="Century Gothic" panose="020B0502020202020204" pitchFamily="34" charset="0"/>
            </a:rPr>
          </a:br>
          <a:r>
            <a:rPr lang="ru-RU" sz="2800" b="1" kern="1200" dirty="0" smtClean="0">
              <a:latin typeface="Century Gothic" panose="020B0502020202020204" pitchFamily="34" charset="0"/>
            </a:rPr>
            <a:t>(июнь-август 2020 г.)</a:t>
          </a:r>
          <a:endParaRPr lang="ru-RU" sz="2800" b="1" kern="1200" dirty="0">
            <a:latin typeface="Century Gothic" panose="020B0502020202020204" pitchFamily="34" charset="0"/>
          </a:endParaRPr>
        </a:p>
      </dsp:txBody>
      <dsp:txXfrm>
        <a:off x="752110" y="3793066"/>
        <a:ext cx="7301111" cy="1083733"/>
      </dsp:txXfrm>
    </dsp:sp>
    <dsp:sp modelId="{AEDC7B23-91BE-4F28-845F-1263D5601755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383377"/>
              <a:satOff val="-23621"/>
              <a:lumOff val="306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0.38934</cdr:x>
      <cdr:y>0.36233</cdr:y>
    </cdr:from>
    <cdr:to>
      <cdr:x>0.71707</cdr:x>
      <cdr:y>0.62588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7221" y="1269346"/>
          <a:ext cx="1782193" cy="923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4000" b="1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9</a:t>
          </a:r>
          <a:r>
            <a:rPr lang="ru-RU" sz="4000" b="1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0%</a:t>
          </a:r>
          <a:endParaRPr lang="ru-RU" sz="4000" b="1" dirty="0">
            <a:solidFill>
              <a:srgbClr val="0B348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0.46078</cdr:x>
      <cdr:y>0.36233</cdr:y>
    </cdr:from>
    <cdr:to>
      <cdr:x>0.61194</cdr:x>
      <cdr:y>0.54732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02934" y="1269346"/>
          <a:ext cx="788296" cy="648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3200" b="1" dirty="0">
            <a:solidFill>
              <a:schemeClr val="accent1">
                <a:lumMod val="50000"/>
              </a:schemeClr>
            </a:solidFill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0.4432</cdr:x>
      <cdr:y>0.37349</cdr:y>
    </cdr:from>
    <cdr:to>
      <cdr:x>0.65214</cdr:x>
      <cdr:y>0.56347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96122" y="1365860"/>
          <a:ext cx="1412496" cy="694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4000" b="1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91%</a:t>
          </a:r>
          <a:endParaRPr lang="ru-RU" sz="4000" b="1" dirty="0">
            <a:solidFill>
              <a:srgbClr val="0B348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0.49071</cdr:x>
      <cdr:y>0.73645</cdr:y>
    </cdr:from>
    <cdr:to>
      <cdr:x>0.64187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86148" y="3357586"/>
          <a:ext cx="1012279" cy="923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3200" b="1" dirty="0">
            <a:solidFill>
              <a:schemeClr val="accent1">
                <a:lumMod val="50000"/>
              </a:schemeClr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F6AAFE-62B5-4E65-9F62-440349BB92BC}" type="datetime1">
              <a:rPr lang="ru-RU" smtClean="0"/>
              <a:pPr rtl="0"/>
              <a:t>02.06.2020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52A71-D3E7-4C5E-B1D3-A32040FDC87E}" type="datetime1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7212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4564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1489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027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126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91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72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91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910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91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910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083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 rtl="0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072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FD342A-9A56-4DC5-9ED2-6DB5C69CCF49}" type="datetime1">
              <a:rPr lang="ru-RU" smtClean="0"/>
              <a:pPr rtl="0"/>
              <a:t>02.06.2020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755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7CBA-1B27-45F2-A123-D50C3CC21D43}" type="datetime1">
              <a:rPr lang="ru-RU" smtClean="0"/>
              <a:pPr rtl="0"/>
              <a:t>02.06.2020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025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E59AEF-C7FD-464E-8CC6-F1EF8E587979}" type="datetime1">
              <a:rPr lang="ru-RU" smtClean="0"/>
              <a:pPr rtl="0"/>
              <a:t>02.06.2020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557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 rtl="0"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1735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8E12DD-A528-4330-84E8-E7B2BD5DD1C3}" type="datetime1">
              <a:rPr lang="ru-RU" smtClean="0"/>
              <a:pPr rtl="0"/>
              <a:t>02.06.2020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317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1A65D7-A8A6-4725-B378-0CE09B5E24C3}" type="datetime1">
              <a:rPr lang="ru-RU" smtClean="0"/>
              <a:pPr rtl="0"/>
              <a:t>02.06.2020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799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E994D8-BEA0-4871-8E97-379B66612A44}" type="datetime1">
              <a:rPr lang="ru-RU" smtClean="0"/>
              <a:pPr rtl="0"/>
              <a:t>02.06.2020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634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F6E2DC-BB7C-48A5-BF49-B9E86BE87A41}" type="datetime1">
              <a:rPr lang="ru-RU" smtClean="0"/>
              <a:pPr rtl="0"/>
              <a:t>02.06.2020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730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 rtl="0">
              <a:defRPr sz="3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4DE458-201E-4D14-98B6-EA3533EF44E8}" type="datetime1">
              <a:rPr lang="ru-RU" smtClean="0"/>
              <a:pPr rtl="0"/>
              <a:t>02.06.2020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896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 rtl="0">
              <a:defRPr sz="3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6AE8F-FC82-4835-B9AE-8B0F365E4471}" type="datetime1">
              <a:rPr lang="ru-RU" smtClean="0"/>
              <a:pPr rtl="0"/>
              <a:t>02.06.2020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527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  <a:endParaRPr lang="ru-RU" noProof="0" dirty="0" smtClean="0"/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6E2F0041-0EA7-4F9F-85FF-BBEEC34ED113}" type="datetime1">
              <a:rPr lang="ru-RU" smtClean="0"/>
              <a:pPr/>
              <a:t>02.06.2020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15587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ём\Desktop\Надя\Ссаная работа\ghtptynfwbz\f74ad200d5776662dafb84802bdff75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0" r="-4820"/>
          <a:stretch/>
        </p:blipFill>
        <p:spPr bwMode="auto">
          <a:xfrm>
            <a:off x="-24680" y="0"/>
            <a:ext cx="1289397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6688" y="-27384"/>
            <a:ext cx="12385376" cy="6885384"/>
          </a:xfrm>
          <a:prstGeom prst="rect">
            <a:avLst/>
          </a:prstGeom>
          <a:solidFill>
            <a:schemeClr val="accent5">
              <a:alpha val="43922"/>
            </a:schemeClr>
          </a:solidFill>
          <a:ln>
            <a:solidFill>
              <a:srgbClr val="381199">
                <a:alpha val="4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Century Gothic" panose="020B0502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31704" y="476672"/>
            <a:ext cx="8280920" cy="22253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УЛЬЯНОВСКИЙ ГОСУДАРСТВЕННЫЙ ТЕХНИЧЕСКИЙ УНИВЕРСИТЕТ – ПРОСТРАНСТВО ВОЗМОЖНОСТЕЙ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142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864" y="142852"/>
            <a:ext cx="10585176" cy="1196752"/>
          </a:xfrm>
        </p:spPr>
        <p:txBody>
          <a:bodyPr rtlCol="0">
            <a:noAutofit/>
          </a:bodyPr>
          <a:lstStyle/>
          <a:p>
            <a:pPr algn="ctr"/>
            <a:r>
              <a:rPr lang="ru-RU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ЦЕНТР ДОВУЗОВСКОЙ ПОДГОТОВКИ УлГТУ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2" descr="C:\Users\УДО\Desktop\Логотип_университ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02" y="68864"/>
            <a:ext cx="1428780" cy="102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840092" y="1562042"/>
            <a:ext cx="6088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400" dirty="0" smtClean="0">
              <a:latin typeface="Arial Narrow" panose="020B0606020202030204" pitchFamily="34" charset="0"/>
            </a:endParaRPr>
          </a:p>
          <a:p>
            <a:endParaRPr lang="ru-RU" alt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282" y="1000108"/>
            <a:ext cx="1092279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 pitchFamily="34" charset="0"/>
              </a:rPr>
              <a:t>Приглашаем на </a:t>
            </a:r>
            <a:r>
              <a:rPr lang="ru-RU" sz="2800" dirty="0" err="1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 pitchFamily="34" charset="0"/>
              </a:rPr>
              <a:t>профориентационное</a:t>
            </a: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 pitchFamily="34" charset="0"/>
              </a:rPr>
              <a:t> тестирование </a:t>
            </a:r>
            <a:r>
              <a:rPr lang="ru-RU" sz="28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 pitchFamily="34" charset="0"/>
              </a:rPr>
              <a:t>учащихся 8-11 классов</a:t>
            </a:r>
            <a:r>
              <a:rPr lang="ru-RU" sz="28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Arial" pitchFamily="34" charset="0"/>
              </a:rPr>
              <a:t>.</a:t>
            </a:r>
            <a:r>
              <a:rPr lang="ru-RU" sz="2800" b="1" dirty="0" smtClean="0">
                <a:solidFill>
                  <a:srgbClr val="2DA2B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Arial" pitchFamily="34" charset="0"/>
              </a:rPr>
              <a:t> </a:t>
            </a:r>
            <a:endParaRPr lang="ru-RU" sz="2800" b="1" dirty="0">
              <a:solidFill>
                <a:srgbClr val="2DA2B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389" y="1857364"/>
            <a:ext cx="57006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Тестирование </a:t>
            </a: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позволяет оценить интересы, личностные качества, способности подростка и включает три блока:</a:t>
            </a:r>
          </a:p>
          <a:p>
            <a:endParaRPr lang="ru-RU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диагностика сферы интересов</a:t>
            </a:r>
            <a:endParaRPr lang="ru-RU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SzPct val="150000"/>
              <a:buFont typeface="Arial" pitchFamily="34" charset="0"/>
              <a:buChar char="•"/>
            </a:pPr>
            <a:endParaRPr lang="ru-RU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оценка уровня </a:t>
            </a: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развития различных </a:t>
            </a: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способностей</a:t>
            </a:r>
            <a:endParaRPr lang="ru-RU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SzPct val="150000"/>
              <a:buFont typeface="Arial" pitchFamily="34" charset="0"/>
              <a:buChar char="•"/>
            </a:pPr>
            <a:endParaRPr lang="ru-RU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SzPct val="150000"/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выявление </a:t>
            </a: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личностных </a:t>
            </a: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особенностей</a:t>
            </a:r>
            <a:endParaRPr lang="ru-RU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9363" y="3978196"/>
            <a:ext cx="44273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400" b="1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 вопросам записи </a:t>
            </a: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подготовительные курсы или </a:t>
            </a:r>
            <a:r>
              <a:rPr lang="ru-RU" sz="2400" dirty="0" err="1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профориентационное</a:t>
            </a: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тестирование обращаться по тел.: </a:t>
            </a:r>
            <a:endParaRPr lang="ru-RU" sz="2400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8422)77-88-90, 43-02-03.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04112" y="1883623"/>
            <a:ext cx="4511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2">
                  <a:lumMod val="25000"/>
                </a:schemeClr>
              </a:buClr>
              <a:buSzPct val="100000"/>
            </a:pPr>
            <a:r>
              <a:rPr lang="ru-RU" sz="24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Стоимость </a:t>
            </a: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прохождения тестирования 400 рублей.</a:t>
            </a:r>
            <a:endParaRPr lang="ru-RU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53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02" y="23374"/>
            <a:ext cx="10585176" cy="905296"/>
          </a:xfrm>
        </p:spPr>
        <p:txBody>
          <a:bodyPr rtlCol="0">
            <a:noAutofit/>
          </a:bodyPr>
          <a:lstStyle/>
          <a:p>
            <a:pPr algn="ctr"/>
            <a:r>
              <a:rPr lang="ru-RU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ВСЕРОССИЙСКИЕ  ОЛИМПИАДЫ</a:t>
            </a:r>
            <a:endParaRPr lang="ru-RU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2" descr="C:\Users\УДО\Desktop\Логотип_университ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46" y="107133"/>
            <a:ext cx="1536008" cy="1107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3190" y="1428736"/>
            <a:ext cx="1571636" cy="71336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4310050" y="4214818"/>
            <a:ext cx="3805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Участник получает:</a:t>
            </a:r>
            <a:endParaRPr lang="ru-RU" sz="2800" b="1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28485" y="4979828"/>
            <a:ext cx="2882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Возможность </a:t>
            </a: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познакомиться с </a:t>
            </a:r>
            <a:r>
              <a:rPr lang="ru-RU" sz="2400" dirty="0" err="1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УлГТУ</a:t>
            </a:r>
            <a:endParaRPr lang="ru-RU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6938" y="5014753"/>
            <a:ext cx="4937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Дополнительные </a:t>
            </a: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 </a:t>
            </a: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баллов </a:t>
            </a: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победителей и призёров при поступлении в </a:t>
            </a:r>
            <a:r>
              <a:rPr lang="ru-RU" sz="2400" dirty="0" err="1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УлГТУ</a:t>
            </a:r>
            <a:endParaRPr lang="ru-RU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176935" y="4979829"/>
            <a:ext cx="2848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Опыт решения прикладных задач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30350" y="1285860"/>
            <a:ext cx="3995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«Технологическое</a:t>
            </a:r>
          </a:p>
          <a:p>
            <a:r>
              <a:rPr lang="ru-RU" sz="24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предпринимательство»</a:t>
            </a:r>
            <a:endParaRPr lang="ru-RU" sz="2400" b="1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0337" y="1285860"/>
            <a:ext cx="5235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Многопрофильная инженерная </a:t>
            </a:r>
          </a:p>
          <a:p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Олимпиада </a:t>
            </a:r>
            <a:r>
              <a:rPr lang="ru-RU" sz="24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«Звезда»</a:t>
            </a:r>
            <a:endParaRPr lang="ru-RU" sz="2400" b="1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22" y="1214422"/>
            <a:ext cx="1005669" cy="9876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53190" y="2214554"/>
            <a:ext cx="5810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Новые технологии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Прикладные биотехнологии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Авиатехнологии</a:t>
            </a:r>
            <a:endParaRPr lang="ru-RU" sz="2400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Информационные технологии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Ресурсосберегающие технологии</a:t>
            </a:r>
            <a:endParaRPr lang="ru-RU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7190" y="221455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Русский язык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Обществознание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Экономика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Естественные науки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Техника и технологии</a:t>
            </a:r>
            <a:endParaRPr lang="ru-RU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50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899" y="189274"/>
            <a:ext cx="10585176" cy="905296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КОЛЛЕДЖ ЭКОНОМИКИ И ИНФОРМАТИКИ </a:t>
            </a:r>
            <a:endParaRPr lang="ru-RU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2" descr="C:\Users\УДО\Desktop\Логотип_университ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12" y="319831"/>
            <a:ext cx="1368152" cy="98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66844" y="1309293"/>
            <a:ext cx="98245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9206" fontAlgn="auto">
              <a:defRPr/>
            </a:pPr>
            <a:r>
              <a:rPr lang="ru-RU" sz="24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ЭКОНОМИЧЕСКИЕ СПЕЦИАЛЬНОСТИ:</a:t>
            </a:r>
          </a:p>
          <a:p>
            <a:pPr marL="457200" indent="-457200" defTabSz="519206" fontAlgn="auto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Экономика </a:t>
            </a: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и бухгалтерский учет (по отраслям</a:t>
            </a: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)</a:t>
            </a:r>
          </a:p>
          <a:p>
            <a:pPr marL="457200" indent="-457200" defTabSz="519206" fontAlgn="auto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Коммерция </a:t>
            </a: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(по отраслям</a:t>
            </a: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)</a:t>
            </a:r>
          </a:p>
          <a:p>
            <a:pPr marL="457200" indent="-457200" defTabSz="519206" fontAlgn="auto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Банковское дело</a:t>
            </a:r>
          </a:p>
          <a:p>
            <a:pPr marL="457200" indent="-457200" defTabSz="519206" fontAlgn="auto">
              <a:buFont typeface="Arial" pitchFamily="34" charset="0"/>
              <a:buChar char="•"/>
              <a:defRPr/>
            </a:pPr>
            <a:endParaRPr lang="ru-RU" sz="2400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charset="0"/>
            </a:endParaRPr>
          </a:p>
          <a:p>
            <a:pPr algn="ctr" defTabSz="519206" fontAlgn="auto">
              <a:defRPr/>
            </a:pPr>
            <a:r>
              <a:rPr lang="ru-RU" sz="24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ТЕХНИЧЕСКИЕ СПЕЦИАЛЬНОСТИ:</a:t>
            </a:r>
          </a:p>
          <a:p>
            <a:pPr marL="457200" indent="-457200" defTabSz="519206" fontAlgn="auto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Строительство </a:t>
            </a: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 эксплуатация зданий и </a:t>
            </a: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сооружений</a:t>
            </a:r>
          </a:p>
          <a:p>
            <a:pPr marL="457200" indent="-457200" defTabSz="519206" fontAlgn="auto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Техническое обслуживание и ремонт радиоэлектронной </a:t>
            </a: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техники</a:t>
            </a:r>
          </a:p>
          <a:p>
            <a:pPr marL="457200" indent="-457200" defTabSz="519206" fontAlgn="auto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Программирование </a:t>
            </a: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компьютерных </a:t>
            </a: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системах</a:t>
            </a:r>
          </a:p>
          <a:p>
            <a:pPr marL="457200" indent="-457200" defTabSz="519206" fontAlgn="auto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Техническая эксплуатация и обслуживание электрического и электромеханического оборудования </a:t>
            </a:r>
            <a:endParaRPr lang="ru-RU" sz="2400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457200" indent="-457200" defTabSz="519206" fontAlgn="auto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Сооружение </a:t>
            </a: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 эксплуатация </a:t>
            </a:r>
            <a:r>
              <a:rPr lang="ru-RU" sz="2400" dirty="0" err="1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газонефтепроводов</a:t>
            </a:r>
            <a:r>
              <a:rPr 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и </a:t>
            </a:r>
            <a:r>
              <a:rPr lang="ru-RU" sz="2400" dirty="0" err="1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газонефтехранилищ</a:t>
            </a:r>
            <a:endParaRPr lang="en-US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UDO\Desktop\Документы\Доки Ильина\Родительские собрания\Презентация\logotipke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46" y="1357298"/>
            <a:ext cx="1595406" cy="5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59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3352" y="5731222"/>
            <a:ext cx="9047358" cy="714380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Возможность получения двух дипломов (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УлГТУ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и зарубежного вуза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33408" y="357166"/>
            <a:ext cx="78488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4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ПРЕИМУЩЕСТВА ОБУЧЕНИЯ В УЛГТУ</a:t>
            </a:r>
            <a:endParaRPr lang="ru-RU" sz="3400" b="1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УДО\Desktop\Логотип_университ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084" y="142852"/>
            <a:ext cx="1522911" cy="109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8716" y="1988840"/>
            <a:ext cx="9100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0B348F"/>
                </a:solidFill>
                <a:latin typeface="Century Gothic" pitchFamily="34" charset="0"/>
                <a:cs typeface="Arial" charset="0"/>
              </a:rPr>
              <a:t>БОЛЬШОЕ КОЛИЧЕСТВО БЮДЖЕТНЫХ МЕСТ</a:t>
            </a:r>
            <a:endParaRPr lang="ru-RU" sz="3200" b="1" dirty="0">
              <a:solidFill>
                <a:srgbClr val="0B348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03434" y="2708920"/>
            <a:ext cx="5707012" cy="53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Возможность параллельного обучения</a:t>
            </a:r>
            <a:endParaRPr lang="ru-RU" sz="22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81950" y="2857496"/>
            <a:ext cx="4000528" cy="8697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B348F"/>
                </a:solidFill>
                <a:latin typeface="Century Gothic" pitchFamily="34" charset="0"/>
                <a:cs typeface="Arial" charset="0"/>
              </a:rPr>
              <a:t>ШИРОКАЯ БАЗА МЕСТ </a:t>
            </a:r>
          </a:p>
          <a:p>
            <a:pPr lvl="0"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B348F"/>
                </a:solidFill>
                <a:latin typeface="Century Gothic" pitchFamily="34" charset="0"/>
                <a:cs typeface="Arial" charset="0"/>
              </a:rPr>
              <a:t>ПРОХОЖДЕНИЯ  ПРАКТИКИ</a:t>
            </a:r>
            <a:endParaRPr lang="ru-RU" b="1" dirty="0">
              <a:solidFill>
                <a:srgbClr val="0B348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38612" y="3994856"/>
            <a:ext cx="5832648" cy="1077218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ПРЕСТИЖНОСТЬ ОБРАЗОВАНИЯ В УЛГТУ</a:t>
            </a:r>
            <a:endParaRPr lang="ru-RU" sz="3200" b="1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650" y="5181913"/>
            <a:ext cx="6516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СОЧЕТАНИЕ ТРАДИЦИЙ И НОВАТОРСТВА</a:t>
            </a:r>
            <a:endParaRPr lang="ru-RU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0960" y="3477284"/>
            <a:ext cx="4245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ВЫСОКИЕ СТИПЕНДИИ</a:t>
            </a:r>
            <a:endParaRPr lang="ru-RU" sz="28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26034" y="1285860"/>
            <a:ext cx="6749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B348F"/>
                </a:solidFill>
                <a:latin typeface="Century Gothic" pitchFamily="34" charset="0"/>
                <a:cs typeface="Arial" pitchFamily="34" charset="0"/>
              </a:rPr>
              <a:t>Гарантированное трудоустройство</a:t>
            </a:r>
            <a:endParaRPr lang="ru-RU" sz="2400" b="1" dirty="0">
              <a:solidFill>
                <a:srgbClr val="0B348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66" y="4214818"/>
            <a:ext cx="3452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Современные лаборатории и научные центры</a:t>
            </a:r>
            <a:endParaRPr lang="ru-RU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43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74" y="166250"/>
            <a:ext cx="10585176" cy="905296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КОНТАКТНЫЕ ДАННЫЕ:</a:t>
            </a:r>
            <a:endParaRPr lang="ru-RU" b="1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2" descr="C:\Users\УДО\Desktop\Логотип_университ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12" y="319831"/>
            <a:ext cx="1368152" cy="98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277183" y="4859736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г.Ульяновск,</a:t>
            </a:r>
            <a:b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ул. Северный Венец,</a:t>
            </a:r>
            <a:b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д.32</a:t>
            </a:r>
            <a:endParaRPr lang="ru-RU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438" y="4809154"/>
            <a:ext cx="29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Департамент </a:t>
            </a:r>
          </a:p>
          <a:p>
            <a:pPr algn="ctr"/>
            <a:r>
              <a:rPr lang="ru-RU" sz="2400" dirty="0" err="1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Довузовского</a:t>
            </a: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образования </a:t>
            </a:r>
            <a:r>
              <a:rPr lang="ru-RU" sz="2400" dirty="0" err="1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УлГТУ</a:t>
            </a:r>
            <a:endParaRPr lang="ru-RU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8140" y="4183080"/>
            <a:ext cx="3079298" cy="6319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219657" y="4183080"/>
            <a:ext cx="2949586" cy="63195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167633" y="4183080"/>
            <a:ext cx="3071639" cy="6319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6306" y="4183080"/>
            <a:ext cx="3079298" cy="631957"/>
          </a:xfrm>
          <a:prstGeom prst="rect">
            <a:avLst/>
          </a:prstGeom>
          <a:solidFill>
            <a:srgbClr val="0B34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B348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10380" y="5214950"/>
            <a:ext cx="1679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778-233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60970" y="4259505"/>
            <a:ext cx="479104" cy="4791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8746" y="4096456"/>
            <a:ext cx="779222" cy="7792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05"/>
          <a:stretch/>
        </p:blipFill>
        <p:spPr>
          <a:xfrm>
            <a:off x="9879429" y="4076608"/>
            <a:ext cx="882279" cy="7864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4882" y="4223230"/>
            <a:ext cx="551655" cy="55165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161" y="3941076"/>
            <a:ext cx="1114244" cy="111596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9239272" y="5143512"/>
            <a:ext cx="29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ulstu.ru</a:t>
            </a:r>
            <a: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vk.com/</a:t>
            </a:r>
            <a:r>
              <a:rPr lang="en-US" sz="2400" dirty="0" err="1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udo_ulstu</a:t>
            </a:r>
            <a:endParaRPr lang="ru-RU" sz="24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3006210" y="5054354"/>
            <a:ext cx="17956" cy="1085143"/>
          </a:xfrm>
          <a:prstGeom prst="line">
            <a:avLst/>
          </a:prstGeom>
          <a:ln>
            <a:solidFill>
              <a:srgbClr val="0B34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121499" y="5051410"/>
            <a:ext cx="17956" cy="1085143"/>
          </a:xfrm>
          <a:prstGeom prst="line">
            <a:avLst/>
          </a:prstGeom>
          <a:ln>
            <a:solidFill>
              <a:srgbClr val="0B34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9210679" y="5051409"/>
            <a:ext cx="17956" cy="108514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95340" y="1365942"/>
            <a:ext cx="1064426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2DA2BF">
                  <a:lumMod val="50000"/>
                </a:srgbClr>
              </a:buClr>
              <a:buSzPct val="150000"/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Узнать больше о поступлении, факультетах и направлениях УлГТУ</a:t>
            </a:r>
          </a:p>
          <a:p>
            <a:pPr lvl="0">
              <a:spcAft>
                <a:spcPts val="1800"/>
              </a:spcAft>
              <a:buClr>
                <a:srgbClr val="2DA2BF">
                  <a:lumMod val="50000"/>
                </a:srgbClr>
              </a:buClr>
              <a:buSzPct val="150000"/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Записаться в Детско-юношескую академию УлГТУ</a:t>
            </a:r>
          </a:p>
          <a:p>
            <a:pPr lvl="0">
              <a:spcAft>
                <a:spcPts val="1800"/>
              </a:spcAft>
              <a:buClr>
                <a:srgbClr val="2DA2BF">
                  <a:lumMod val="50000"/>
                </a:srgbClr>
              </a:buClr>
              <a:buSzPct val="150000"/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Поступить в </a:t>
            </a:r>
            <a:r>
              <a:rPr lang="en-US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IT-</a:t>
            </a: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лицей при УлГТУ</a:t>
            </a:r>
          </a:p>
        </p:txBody>
      </p:sp>
    </p:spTree>
    <p:extLst>
      <p:ext uri="{BB962C8B-B14F-4D97-AF65-F5344CB8AC3E}">
        <p14:creationId xmlns:p14="http://schemas.microsoft.com/office/powerpoint/2010/main" xmlns="" val="177943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DO\Desktop\Документы\Доки Ильина\Родительские собрания\Презентация\фото\Рисунок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9944" y="0"/>
            <a:ext cx="2995880" cy="200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DO\Desktop\Документы\Доки Ильина\Родительские собрания\Презентация\фото\Рисунок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4" y="4815453"/>
            <a:ext cx="3014155" cy="204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DO\Desktop\Документы\Доки Ильина\Родительские собрания\Презентация\фото\Рисунок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518" y="3"/>
            <a:ext cx="3013426" cy="200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DO\Desktop\Документы\Доки Ильина\Родительские собрания\Презентация\фото\Рисуно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3402" y="4815453"/>
            <a:ext cx="3060164" cy="20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DO\Desktop\Документы\Доки Ильина\Родительские собрания\Презентация\фото\Рисунок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025823" y="3"/>
            <a:ext cx="3195013" cy="200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DO\Desktop\Документы\Доки Ильина\Родительские собрания\Презентация\фото\Рисунок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025823" y="4815453"/>
            <a:ext cx="3166177" cy="20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DO\Desktop\Документы\Доки Ильина\Родительские собрания\Презентация\фото\Zj150eLYkH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0804" y="4815452"/>
            <a:ext cx="3065020" cy="20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Ирина\Desktop\Пед форум 2018\центр промышленного интернет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3017929" cy="201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007329"/>
            <a:ext cx="12192000" cy="2808124"/>
          </a:xfrm>
          <a:prstGeom prst="rect">
            <a:avLst/>
          </a:prstGeom>
          <a:solidFill>
            <a:srgbClr val="0B34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ПОСТУПАЙ ПРАВИЛЬНО – ПОСТУПАЙ В ПОЛИТЕХ!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6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УДО\Desktop\Логотип_университ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6632"/>
            <a:ext cx="1473575" cy="106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991544" y="214290"/>
            <a:ext cx="3817640" cy="210743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58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</a:t>
            </a:r>
            <a:r>
              <a:rPr lang="ru-RU" sz="36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ФАКУЛЬТЕТОВ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8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ru-RU" sz="36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ИНСТИТУТА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8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ru-RU" sz="36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КОЛЛЕДЖА</a:t>
            </a:r>
            <a:endParaRPr lang="ru-RU" sz="3600" b="1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4917779" y="398897"/>
            <a:ext cx="24288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БОЛЕЕ</a:t>
            </a:r>
            <a:endParaRPr lang="ru-RU" sz="35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2808" y="214290"/>
            <a:ext cx="4891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договоров о сотрудничестве </a:t>
            </a:r>
          </a:p>
          <a:p>
            <a:r>
              <a:rPr 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 ведущими предприятиями </a:t>
            </a:r>
            <a:endParaRPr lang="ru-RU" sz="20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08712" y="148216"/>
            <a:ext cx="1015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90</a:t>
            </a:r>
            <a:r>
              <a:rPr lang="ru-RU" dirty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08712" y="1005472"/>
            <a:ext cx="17363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8000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64896" y="108792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студентов</a:t>
            </a:r>
            <a:endParaRPr lang="ru-RU" sz="2400" b="1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r>
              <a:rPr 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 всем формам обучения</a:t>
            </a:r>
            <a:endParaRPr lang="ru-RU" sz="20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3432" y="2357430"/>
            <a:ext cx="38164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8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НАПРАВЛЕНИЙ</a:t>
            </a:r>
            <a:r>
              <a:rPr lang="ru-RU" sz="36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ru-RU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ПОДГОТОВКИ </a:t>
            </a:r>
          </a:p>
          <a:p>
            <a:r>
              <a:rPr lang="ru-RU" sz="32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 программам:</a:t>
            </a:r>
            <a:endParaRPr lang="ru-RU" sz="32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8665" y="4000504"/>
            <a:ext cx="3716082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ru-RU" sz="44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СПЕЦИАЛИТЕТ</a:t>
            </a:r>
            <a:endParaRPr lang="ru-RU" sz="3000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34</a:t>
            </a:r>
            <a:r>
              <a:rPr lang="ru-RU" sz="3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БАКАЛАВРИАТ</a:t>
            </a:r>
            <a:endParaRPr lang="ru-RU" sz="3000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28</a:t>
            </a:r>
            <a:r>
              <a:rPr lang="ru-RU" sz="4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МАГИСТРАТУРА</a:t>
            </a:r>
            <a:endParaRPr lang="ru-RU" sz="2900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13</a:t>
            </a:r>
            <a:r>
              <a:rPr lang="ru-RU" sz="36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АСПИРАНТУРА</a:t>
            </a:r>
            <a:endParaRPr lang="ru-RU" sz="30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07968" y="2715182"/>
            <a:ext cx="47099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en-US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</a:t>
            </a:r>
            <a:r>
              <a:rPr lang="ru-RU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БАЗОВЫХ КАФЕДР</a:t>
            </a:r>
          </a:p>
          <a:p>
            <a:r>
              <a:rPr lang="ru-RU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en-US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27</a:t>
            </a: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ПРЕПОДАВАТЕЛЕЙ</a:t>
            </a:r>
          </a:p>
          <a:p>
            <a:r>
              <a:rPr lang="ru-RU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178 </a:t>
            </a: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ДОЦЕНТОВ</a:t>
            </a:r>
          </a:p>
          <a:p>
            <a:r>
              <a:rPr lang="ru-RU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28</a:t>
            </a: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ПРОФЕССОРОВ</a:t>
            </a:r>
          </a:p>
          <a:p>
            <a:r>
              <a:rPr lang="ru-RU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</a:t>
            </a:r>
            <a:r>
              <a:rPr lang="en-US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</a:t>
            </a:r>
            <a:r>
              <a:rPr lang="ru-RU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КАНДИДАТОВ НАУК</a:t>
            </a:r>
          </a:p>
          <a:p>
            <a:r>
              <a:rPr lang="ru-RU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r>
              <a:rPr lang="en-US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</a:t>
            </a:r>
            <a:r>
              <a:rPr lang="ru-RU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ДОКТОРОВ НАУК</a:t>
            </a:r>
            <a:endParaRPr lang="ru-RU" sz="28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10248" y="1934166"/>
            <a:ext cx="16722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724</a:t>
            </a:r>
            <a:r>
              <a:rPr lang="ru-RU" sz="54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39008" y="2155116"/>
            <a:ext cx="4897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бюджетных места</a:t>
            </a:r>
            <a:endParaRPr lang="ru-RU" sz="40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06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-164496"/>
            <a:ext cx="10515600" cy="1145224"/>
          </a:xfrm>
        </p:spPr>
        <p:txBody>
          <a:bodyPr rtlCol="0"/>
          <a:lstStyle/>
          <a:p>
            <a:pPr algn="ctr" rtl="0"/>
            <a:r>
              <a:rPr lang="ru-RU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УлГТУ – ПАРТНЕР КОМПАНИЙ РЕГИОНА</a:t>
            </a:r>
            <a:endParaRPr lang="ru-RU" b="1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81" t="22501" r="22343" b="25000"/>
          <a:stretch>
            <a:fillRect/>
          </a:stretch>
        </p:blipFill>
        <p:spPr bwMode="auto">
          <a:xfrm>
            <a:off x="178336" y="1367706"/>
            <a:ext cx="6349712" cy="508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6424920" y="1507976"/>
            <a:ext cx="5431720" cy="4945360"/>
            <a:chOff x="6208896" y="1507976"/>
            <a:chExt cx="4396481" cy="403965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969" t="75000" r="41171" b="13333"/>
            <a:stretch>
              <a:fillRect/>
            </a:stretch>
          </p:blipFill>
          <p:spPr bwMode="auto">
            <a:xfrm>
              <a:off x="6502639" y="2975638"/>
              <a:ext cx="2071688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875" t="71667" r="29221" b="15833"/>
            <a:stretch>
              <a:fillRect/>
            </a:stretch>
          </p:blipFill>
          <p:spPr bwMode="auto">
            <a:xfrm>
              <a:off x="6208896" y="3963738"/>
              <a:ext cx="2714625" cy="79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http://im3-tub-ru.yandex.net/i?id=5bd7a0caccd24c753801f774df076bdd-44-14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420" y="1507976"/>
              <a:ext cx="1656184" cy="78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http://www.tupolev.ru/img/head/log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83" y="2793869"/>
              <a:ext cx="1325562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&amp;Gcy;&amp;lcy;&amp;acy;&amp;vcy;&amp;ncy;&amp;acy;&amp;yacy; &amp;scy;&amp;tcy;&amp;rcy;&amp;acy;&amp;ncy;&amp;icy;&amp;tscy;&amp;acy; &amp;Kcy;&amp;ocy;&amp;rcy;&amp;pcy;&amp;ocy;&amp;rcy;&amp;acy;&amp;tscy;&amp;icy;&amp;yacy; &amp;Icy;&amp;rcy;&amp;kcy;&amp;ucy;&amp;tcy;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846" y="5066621"/>
              <a:ext cx="2235200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http://www.uacrussia.ru.images.1c-bitrix-cdn.ru/bitrix/templates/oac_main/style/images/logo_ru.png?1400137598320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21" y="4796746"/>
              <a:ext cx="1601788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http://spektr-avia.ru/assets/templet/sp/images/logo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1921" y="1663917"/>
              <a:ext cx="1390650" cy="604837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1" name="Рисунок 12" descr="АэроКомпозит-Ульяновск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242" y="2331215"/>
              <a:ext cx="1630362" cy="61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http://www.metaprom.ru/foto_news/1347425781foto1_big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2223" b="22221"/>
            <a:stretch>
              <a:fillRect/>
            </a:stretch>
          </p:blipFill>
          <p:spPr bwMode="auto">
            <a:xfrm>
              <a:off x="8703551" y="3471127"/>
              <a:ext cx="1901826" cy="72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 descr="C:\Users\УДО\Desktop\Логотип_университет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52" y="178657"/>
            <a:ext cx="1512168" cy="1090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9376" y="6053226"/>
            <a:ext cx="11161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ru-RU" sz="2000" dirty="0"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50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048" y="437134"/>
            <a:ext cx="10515600" cy="111965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ТРУДОУСТРОЙСТВО ВЫПУСКНИКОВ УлГТУ</a:t>
            </a:r>
            <a:r>
              <a:rPr lang="ru-RU" b="1" dirty="0">
                <a:ln w="10541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n w="10541" cmpd="sng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04778915"/>
              </p:ext>
            </p:extLst>
          </p:nvPr>
        </p:nvGraphicFramePr>
        <p:xfrm>
          <a:off x="162355" y="1390948"/>
          <a:ext cx="5438008" cy="350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C:\Users\УДО\Desktop\Логотип_университ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360" y="300845"/>
            <a:ext cx="1512168" cy="1090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168408679"/>
              </p:ext>
            </p:extLst>
          </p:nvPr>
        </p:nvGraphicFramePr>
        <p:xfrm>
          <a:off x="5663952" y="1268760"/>
          <a:ext cx="6760202" cy="365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2355" y="4653136"/>
            <a:ext cx="6149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90% </a:t>
            </a:r>
            <a:r>
              <a:rPr lang="ru-RU" sz="3200" b="1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выпускников УлГТУ </a:t>
            </a: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трудоустраиваются </a:t>
            </a:r>
            <a:r>
              <a:rPr lang="ru-RU" sz="28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</a:t>
            </a:r>
            <a:r>
              <a:rPr lang="ru-RU" sz="2800" b="1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первый </a:t>
            </a:r>
            <a:r>
              <a:rPr lang="ru-RU" sz="28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год </a:t>
            </a:r>
          </a:p>
          <a:p>
            <a:pPr algn="just"/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после </a:t>
            </a:r>
            <a:r>
              <a:rPr lang="ru-RU" sz="28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окончания вуза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68752" y="465313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4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91% </a:t>
            </a:r>
            <a:r>
              <a:rPr lang="ru-RU" sz="28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выпускников УлГТУ </a:t>
            </a:r>
          </a:p>
          <a:p>
            <a:pPr lvl="0"/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работают </a:t>
            </a:r>
            <a:r>
              <a:rPr lang="ru-RU" sz="28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по специальности</a:t>
            </a:r>
          </a:p>
          <a:p>
            <a:pPr lvl="0"/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после окончания вуза</a:t>
            </a:r>
            <a:endParaRPr lang="ru-RU" sz="28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09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219448"/>
            <a:ext cx="10585176" cy="905296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ФОРМЫ И ПРОДОЛЖИТЕЛЬНОСТЬ ОБУЧЕНИЯ:</a:t>
            </a:r>
            <a:endParaRPr lang="ru-RU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Picture 2" descr="C:\Users\УДО\Desktop\Логотип_университ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00" y="257620"/>
            <a:ext cx="1502520" cy="108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03728" y="1772816"/>
            <a:ext cx="2232248" cy="1788727"/>
          </a:xfrm>
          <a:prstGeom prst="rect">
            <a:avLst/>
          </a:prstGeom>
          <a:solidFill>
            <a:srgbClr val="0B348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ФОРМЫ ОБУЧЕНИЯ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71664" y="1772816"/>
            <a:ext cx="5643061" cy="792088"/>
          </a:xfrm>
          <a:prstGeom prst="rect">
            <a:avLst/>
          </a:prstGeom>
          <a:solidFill>
            <a:srgbClr val="0B348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СРОК ОБУЧЕНИЯ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71665" y="2769455"/>
            <a:ext cx="2664296" cy="792088"/>
          </a:xfrm>
          <a:prstGeom prst="rect">
            <a:avLst/>
          </a:prstGeom>
          <a:solidFill>
            <a:srgbClr val="0B348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Программа БАКАЛАВРИАТА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9416" y="3904989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ОЧНАЯ</a:t>
            </a:r>
            <a:endParaRPr lang="ru-RU" sz="28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39416" y="4724347"/>
            <a:ext cx="1887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ЗАОЧНАЯ</a:t>
            </a:r>
            <a:endParaRPr lang="ru-RU" sz="28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1887" y="5370992"/>
            <a:ext cx="18870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ОЧНО-</a:t>
            </a:r>
          </a:p>
          <a:p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ЗАОЧНАЯ</a:t>
            </a:r>
            <a:endParaRPr lang="ru-RU" sz="28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50430" y="2783103"/>
            <a:ext cx="2664296" cy="792088"/>
          </a:xfrm>
          <a:prstGeom prst="rect">
            <a:avLst/>
          </a:prstGeom>
          <a:solidFill>
            <a:srgbClr val="0B348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Программа СПЕЦИАЛИТЕТА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63752" y="3898106"/>
            <a:ext cx="1311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 года</a:t>
            </a:r>
            <a:endParaRPr lang="ru-RU" sz="28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28048" y="3904992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 – 5,5 лет</a:t>
            </a:r>
            <a:endParaRPr lang="ru-RU" sz="28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890378" y="4724346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 лет</a:t>
            </a:r>
            <a:endParaRPr lang="ru-RU" sz="28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816080" y="4724345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 лет</a:t>
            </a:r>
            <a:endParaRPr lang="ru-RU" sz="28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35760" y="5549934"/>
            <a:ext cx="1053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 лет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176120" y="5549933"/>
            <a:ext cx="30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</a:t>
            </a:r>
            <a:endParaRPr lang="ru-RU" sz="28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925734" y="3898106"/>
            <a:ext cx="0" cy="2297002"/>
          </a:xfrm>
          <a:prstGeom prst="line">
            <a:avLst/>
          </a:prstGeom>
          <a:ln>
            <a:solidFill>
              <a:srgbClr val="0B34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937379" y="3861123"/>
            <a:ext cx="0" cy="2297002"/>
          </a:xfrm>
          <a:prstGeom prst="line">
            <a:avLst/>
          </a:prstGeom>
          <a:ln>
            <a:solidFill>
              <a:srgbClr val="0B34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77462" y="4578908"/>
            <a:ext cx="11206874" cy="0"/>
          </a:xfrm>
          <a:prstGeom prst="line">
            <a:avLst/>
          </a:prstGeom>
          <a:ln>
            <a:solidFill>
              <a:srgbClr val="0B34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9020040" y="1772816"/>
            <a:ext cx="2664296" cy="1788727"/>
          </a:xfrm>
          <a:prstGeom prst="rect">
            <a:avLst/>
          </a:prstGeom>
          <a:solidFill>
            <a:srgbClr val="0B348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ОСНОВАНИЕ ОБУЧЕНИЯ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8902398" y="3830250"/>
            <a:ext cx="0" cy="2297002"/>
          </a:xfrm>
          <a:prstGeom prst="line">
            <a:avLst/>
          </a:prstGeom>
          <a:ln>
            <a:solidFill>
              <a:srgbClr val="0B34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05750" y="5346132"/>
            <a:ext cx="11206874" cy="0"/>
          </a:xfrm>
          <a:prstGeom prst="line">
            <a:avLst/>
          </a:prstGeom>
          <a:ln>
            <a:solidFill>
              <a:srgbClr val="0B34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8904312" y="3789040"/>
            <a:ext cx="3164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Бюджетная, </a:t>
            </a:r>
          </a:p>
          <a:p>
            <a:pPr lvl="0"/>
            <a:r>
              <a:rPr 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коммерческая основа</a:t>
            </a:r>
            <a:endParaRPr lang="ru-RU" sz="20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04312" y="4581128"/>
            <a:ext cx="2981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Коммерческая </a:t>
            </a:r>
            <a:r>
              <a:rPr lang="ru-RU" sz="20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основа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904312" y="544522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Коммерческая </a:t>
            </a:r>
            <a:endParaRPr lang="ru-RU" sz="2000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r>
              <a:rPr 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основа</a:t>
            </a:r>
            <a:endParaRPr lang="ru-RU" sz="20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46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363464"/>
            <a:ext cx="10585176" cy="905296"/>
          </a:xfrm>
        </p:spPr>
        <p:txBody>
          <a:bodyPr rtlCol="0"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6-11 КЛАСС: ДЕТСКО-ЮНОШЕСКАЯ ИНЖЕНЕРНАЯ АКАДЕМИЯ:</a:t>
            </a:r>
            <a:endParaRPr lang="ru-RU" sz="3600" b="1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Picture 2" descr="C:\Users\УДО\Desktop\Логотип_университ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814" y="135196"/>
            <a:ext cx="1572454" cy="113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5" r="7181"/>
          <a:stretch/>
        </p:blipFill>
        <p:spPr>
          <a:xfrm>
            <a:off x="119336" y="4092810"/>
            <a:ext cx="3816424" cy="2336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5" t="349" r="3878" b="-349"/>
          <a:stretch/>
        </p:blipFill>
        <p:spPr>
          <a:xfrm>
            <a:off x="8095716" y="4092810"/>
            <a:ext cx="3945244" cy="2336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13" r="7076"/>
          <a:stretch/>
        </p:blipFill>
        <p:spPr>
          <a:xfrm>
            <a:off x="4114764" y="4092810"/>
            <a:ext cx="3816422" cy="23365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712" y="1071546"/>
            <a:ext cx="618581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 Narrow" panose="020B0606020202030204" pitchFamily="34" charset="0"/>
              <a:buChar char="●"/>
            </a:pPr>
            <a:r>
              <a:rPr lang="ru-RU" sz="2400" dirty="0" smtClean="0">
                <a:latin typeface="Arial Narrow" panose="020B0606020202030204" pitchFamily="34" charset="0"/>
              </a:rPr>
              <a:t> </a:t>
            </a:r>
            <a:r>
              <a:rPr lang="ru-RU" sz="19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Школа энергетика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 Narrow" panose="020B0606020202030204" pitchFamily="34" charset="0"/>
              <a:buChar char="●"/>
            </a:pPr>
            <a:r>
              <a:rPr lang="ru-RU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9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Школа моделирования и дизайна </a:t>
            </a:r>
            <a:r>
              <a:rPr lang="ru-RU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машин</a:t>
            </a:r>
            <a:endParaRPr lang="ru-RU" sz="19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 Narrow" panose="020B0606020202030204" pitchFamily="34" charset="0"/>
              <a:buChar char="●"/>
            </a:pPr>
            <a:r>
              <a:rPr lang="ru-RU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9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Компьютерная школа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 Narrow" panose="020B0606020202030204" pitchFamily="34" charset="0"/>
              <a:buChar char="●"/>
            </a:pPr>
            <a:r>
              <a:rPr lang="ru-RU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9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Архитектурная школа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 Narrow" panose="020B0606020202030204" pitchFamily="34" charset="0"/>
              <a:buChar char="●"/>
            </a:pPr>
            <a:r>
              <a:rPr lang="ru-RU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9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Центр "</a:t>
            </a:r>
            <a:r>
              <a:rPr lang="ru-RU" sz="1900" dirty="0" err="1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АРХдизайн</a:t>
            </a:r>
            <a:r>
              <a:rPr lang="ru-RU" sz="19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"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 Narrow" panose="020B0606020202030204" pitchFamily="34" charset="0"/>
              <a:buChar char="●"/>
            </a:pPr>
            <a:r>
              <a:rPr lang="ru-RU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9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Школа радиотехника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 Narrow" panose="020B0606020202030204" pitchFamily="34" charset="0"/>
              <a:buChar char="●"/>
            </a:pPr>
            <a:r>
              <a:rPr lang="ru-RU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9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Школа молодого </a:t>
            </a:r>
            <a:r>
              <a:rPr lang="ru-RU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предпринимателя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 Narrow" panose="020B0606020202030204" pitchFamily="34" charset="0"/>
              <a:buChar char="●"/>
            </a:pPr>
            <a:r>
              <a:rPr lang="ru-RU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Школа </a:t>
            </a:r>
            <a:r>
              <a:rPr lang="ru-RU" sz="1900" dirty="0" err="1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медиакоммуникаций</a:t>
            </a:r>
            <a:r>
              <a:rPr lang="ru-RU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 </a:t>
            </a:r>
            <a:r>
              <a:rPr lang="en-US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</a:t>
            </a:r>
            <a:endParaRPr lang="ru-RU" sz="1900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 Narrow" panose="020B0606020202030204" pitchFamily="34" charset="0"/>
              <a:buChar char="●"/>
            </a:pPr>
            <a:r>
              <a:rPr lang="ru-RU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Лаборатория менеджмента и инноваций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 Narrow" panose="020B0606020202030204" pitchFamily="34" charset="0"/>
              <a:buChar char="●"/>
            </a:pPr>
            <a:r>
              <a:rPr lang="ru-RU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Школа современного лидера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</a:pPr>
            <a:endParaRPr lang="ru-RU" sz="19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53256" y="1214422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 typeface="Arial Narrow" panose="020B0606020202030204" pitchFamily="34" charset="0"/>
              <a:buChar char="●"/>
            </a:pPr>
            <a:r>
              <a:rPr lang="ru-RU" sz="19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Детско-юношеский </a:t>
            </a:r>
            <a:r>
              <a:rPr lang="ru-RU" sz="1900" b="1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центр </a:t>
            </a:r>
            <a:endParaRPr lang="ru-RU" sz="1900" b="1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</a:pPr>
            <a:r>
              <a:rPr lang="ru-RU" sz="19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профориентации </a:t>
            </a:r>
            <a:r>
              <a:rPr lang="ru-RU" sz="1900" b="1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 базе </a:t>
            </a:r>
            <a:r>
              <a:rPr lang="ru-RU" sz="19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ИАТУ: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Tx/>
              <a:buChar char="-"/>
            </a:pPr>
            <a:r>
              <a:rPr lang="ru-RU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Авиастроение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Tx/>
              <a:buChar char="-"/>
            </a:pPr>
            <a:r>
              <a:rPr lang="ru-RU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Программирование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Tx/>
              <a:buChar char="-"/>
            </a:pPr>
            <a:r>
              <a:rPr lang="ru-RU" sz="1900" dirty="0" err="1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Роботехника</a:t>
            </a:r>
            <a:endParaRPr lang="ru-RU" sz="1900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Tx/>
              <a:buChar char="-"/>
            </a:pPr>
            <a:r>
              <a:rPr lang="ru-RU" sz="1900" dirty="0" err="1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Медиа-дизайн</a:t>
            </a:r>
            <a:endParaRPr lang="ru-RU" sz="1900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Tx/>
              <a:buChar char="-"/>
            </a:pPr>
            <a:r>
              <a:rPr lang="ru-RU" sz="19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Интеллектуальные системы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20000"/>
              <a:buFontTx/>
              <a:buChar char="-"/>
            </a:pPr>
            <a:r>
              <a:rPr lang="ru-RU" sz="1900" dirty="0" err="1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Геймдизайн</a:t>
            </a:r>
            <a:endParaRPr lang="ru-RU" sz="19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6453336"/>
            <a:ext cx="12288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Занятия в Детско-юношеской академии по направлениям: радиотехника, </a:t>
            </a:r>
            <a:r>
              <a:rPr lang="en-US" sz="1600" dirty="0" smtClean="0">
                <a:latin typeface="Century Gothic" panose="020B0502020202020204" pitchFamily="34" charset="0"/>
              </a:rPr>
              <a:t>PR </a:t>
            </a:r>
            <a:r>
              <a:rPr lang="ru-RU" sz="1600" dirty="0" smtClean="0">
                <a:latin typeface="Century Gothic" panose="020B0502020202020204" pitchFamily="34" charset="0"/>
              </a:rPr>
              <a:t>и журналистика, компьютерная школа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01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186228"/>
            <a:ext cx="10585176" cy="722492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10-11 КЛАСС: </a:t>
            </a:r>
            <a:r>
              <a:rPr lang="en-US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IT-</a:t>
            </a:r>
            <a:r>
              <a:rPr lang="ru-RU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ЛИЦЕЙ ПРИ УЛГТУ</a:t>
            </a:r>
            <a:endParaRPr lang="ru-RU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2" descr="C:\Users\УДО\Desktop\Логотип_университ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02" y="68864"/>
            <a:ext cx="1564582" cy="112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1344" y="1196752"/>
            <a:ext cx="59717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Подготовка по технологическому и социально-экономическому профилю в 10-11 классах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Наставничество ведущих </a:t>
            </a:r>
            <a:r>
              <a:rPr lang="en-US" alt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IT-</a:t>
            </a:r>
            <a:r>
              <a:rPr lang="ru-RU" alt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компаний региона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Работа в робототехнической лаборатории УлГТУ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2400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7317" y="3918008"/>
            <a:ext cx="3646726" cy="2432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172" y="3925806"/>
            <a:ext cx="3640635" cy="24275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9553" y="3912564"/>
            <a:ext cx="3654889" cy="243781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111160" y="1174100"/>
            <a:ext cx="59213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Участие </a:t>
            </a:r>
            <a:r>
              <a:rPr lang="ru-RU" alt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конкурсах и олимпиадах различного уровня, победа в которых дает право на получение дополнительных </a:t>
            </a:r>
            <a:r>
              <a:rPr lang="ru-RU" alt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баллов </a:t>
            </a:r>
            <a:r>
              <a:rPr lang="ru-RU" alt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 результатам ЕГЭ при поступлении в </a:t>
            </a:r>
            <a:r>
              <a:rPr lang="ru-RU" alt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вуз</a:t>
            </a:r>
          </a:p>
          <a:p>
            <a:pPr>
              <a:buSzPct val="150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Proxy 7" panose="00000400000000000000" pitchFamily="2" charset="0"/>
              </a:rPr>
              <a:t>Бесплатное </a:t>
            </a:r>
            <a:r>
              <a:rPr lang="ru-RU" altLang="ru-RU" sz="24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Proxy 7" panose="00000400000000000000" pitchFamily="2" charset="0"/>
              </a:rPr>
              <a:t>обучение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24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8857" y="6419496"/>
            <a:ext cx="4389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Возможности лицеистов в </a:t>
            </a:r>
            <a:r>
              <a:rPr lang="ru-RU" sz="2000" dirty="0" err="1" smtClean="0">
                <a:latin typeface="Century Gothic" panose="020B0502020202020204" pitchFamily="34" charset="0"/>
              </a:rPr>
              <a:t>УлГТУ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49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44624"/>
            <a:ext cx="10585176" cy="905296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КАК ПОСТУПИТЬ В </a:t>
            </a:r>
            <a:r>
              <a:rPr lang="en-US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IT-</a:t>
            </a:r>
            <a:r>
              <a:rPr lang="ru-RU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ЛИЦЕЙ ПРИ УЛГТУ?</a:t>
            </a:r>
            <a:endParaRPr lang="ru-RU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Picture 2" descr="C:\Users\УДО\Desktop\Логотип_университ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31" y="178570"/>
            <a:ext cx="1525213" cy="1099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24391895"/>
              </p:ext>
            </p:extLst>
          </p:nvPr>
        </p:nvGraphicFramePr>
        <p:xfrm>
          <a:off x="2135560" y="10527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39616" y="1700808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B348F"/>
                </a:solidFill>
                <a:latin typeface="Century Gothic" panose="020B0502020202020204" pitchFamily="34" charset="0"/>
              </a:rPr>
              <a:t>1</a:t>
            </a:r>
            <a:endParaRPr lang="ru-RU" sz="5400" b="1" dirty="0">
              <a:solidFill>
                <a:srgbClr val="0B348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2209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999656" y="3297758"/>
            <a:ext cx="567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B348F"/>
                </a:solidFill>
                <a:latin typeface="Century Gothic" panose="020B0502020202020204" pitchFamily="34" charset="0"/>
              </a:rPr>
              <a:t>2</a:t>
            </a:r>
            <a:endParaRPr lang="ru-RU" sz="5400" b="1" dirty="0">
              <a:solidFill>
                <a:srgbClr val="0B348F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6293" y="4953942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B348F"/>
                </a:solidFill>
                <a:latin typeface="Century Gothic" panose="020B0502020202020204" pitchFamily="34" charset="0"/>
              </a:rPr>
              <a:t>3</a:t>
            </a:r>
            <a:endParaRPr lang="ru-RU" sz="5400" b="1" dirty="0">
              <a:solidFill>
                <a:srgbClr val="0B34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90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740" y="142852"/>
            <a:ext cx="10585176" cy="1196752"/>
          </a:xfrm>
        </p:spPr>
        <p:txBody>
          <a:bodyPr rtlCol="0">
            <a:noAutofit/>
          </a:bodyPr>
          <a:lstStyle/>
          <a:p>
            <a:pPr algn="ctr"/>
            <a:r>
              <a:rPr lang="ru-RU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ЦЕНТР ДОВУЗОВСКОЙ ПОДГОТОВКИ УлГТУ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2" descr="C:\Users\УДО\Desktop\Логотип_университ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02" y="68864"/>
            <a:ext cx="1489996" cy="107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1226" y="1535926"/>
            <a:ext cx="48503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Учащихся</a:t>
            </a:r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altLang="ru-RU" sz="2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10-11 классов</a:t>
            </a:r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выпускников СШ и организаций СПО для подготовки к ЕГЭ по предметам: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Физика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Математика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Информатика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Русский язык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Обществознание</a:t>
            </a:r>
          </a:p>
          <a:p>
            <a:pPr marL="342900" indent="-342900">
              <a:buFont typeface="Arial" pitchFamily="34" charset="0"/>
              <a:buChar char="•"/>
            </a:pPr>
            <a:endParaRPr lang="ru-RU" altLang="ru-RU" sz="2000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altLang="ru-RU" sz="2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Стоимость годового обучения </a:t>
            </a:r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 одному предмету (30 занятий) 9000 рублей.</a:t>
            </a:r>
            <a:endParaRPr lang="ru-RU" altLang="ru-RU" sz="20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9674" y="1562042"/>
            <a:ext cx="60885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Учащихся</a:t>
            </a:r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altLang="ru-RU" sz="2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9 классов </a:t>
            </a:r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для подготовки к поступлению в </a:t>
            </a:r>
            <a:r>
              <a:rPr lang="en-US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IT</a:t>
            </a:r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-лицей по предметам: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Физика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Математика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Информатика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altLang="ru-RU" sz="2000" dirty="0" smtClean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 результатом обучения девятиклассники могут быть рекомендованы к </a:t>
            </a:r>
            <a:r>
              <a:rPr lang="ru-RU" altLang="ru-RU" sz="2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внеконкурсному зачислению в </a:t>
            </a:r>
            <a:r>
              <a:rPr lang="en-US" altLang="ru-RU" sz="2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IT-</a:t>
            </a:r>
            <a:r>
              <a:rPr lang="ru-RU" altLang="ru-RU" sz="2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лицей!</a:t>
            </a:r>
          </a:p>
          <a:p>
            <a:pPr algn="just"/>
            <a:endParaRPr lang="ru-RU" altLang="ru-RU" sz="2000" b="1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altLang="ru-RU" sz="2000" b="1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Стоимость годового обучения</a:t>
            </a:r>
            <a:r>
              <a:rPr lang="ru-RU" altLang="ru-RU" sz="20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по одному предмету (20 занятий) 5000 рублей.</a:t>
            </a:r>
          </a:p>
          <a:p>
            <a:endParaRPr lang="ru-RU" altLang="ru-RU" sz="2400" dirty="0" smtClean="0">
              <a:latin typeface="Arial Narrow" panose="020B0606020202030204" pitchFamily="34" charset="0"/>
            </a:endParaRPr>
          </a:p>
          <a:p>
            <a:endParaRPr lang="ru-RU" alt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330" y="928670"/>
            <a:ext cx="971064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 pitchFamily="34" charset="0"/>
              </a:rPr>
              <a:t>Приглашаем на подготовительные </a:t>
            </a:r>
            <a:r>
              <a:rPr lang="ru-RU" sz="2800" dirty="0" smtClean="0">
                <a:solidFill>
                  <a:srgbClr val="0B34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Arial" pitchFamily="34" charset="0"/>
              </a:rPr>
              <a:t>курсы</a:t>
            </a:r>
            <a:endParaRPr lang="ru-RU" sz="2800" dirty="0">
              <a:solidFill>
                <a:srgbClr val="0B34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26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031010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0525674_TF03031010_TF03031010.potx" id="{FDE6FB12-0BA5-4036-9721-66E706B5DF19}" vid="{1D4D8B5A-4773-4B1C-A43E-5FBB095953EA}"/>
    </a:ext>
  </a:extLst>
</a:theme>
</file>

<file path=ppt/theme/theme2.xml><?xml version="1.0" encoding="utf-8"?>
<a:theme xmlns:a="http://schemas.openxmlformats.org/drawingml/2006/main" name="Тема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2413</TotalTime>
  <Words>643</Words>
  <Application>Microsoft Office PowerPoint</Application>
  <PresentationFormat>Произвольный</PresentationFormat>
  <Paragraphs>186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tf03031010</vt:lpstr>
      <vt:lpstr>УЛЬЯНОВСКИЙ ГОСУДАРСТВЕННЫЙ ТЕХНИЧЕСКИЙ УНИВЕРСИТЕТ – ПРОСТРАНСТВО ВОЗМОЖНОСТЕЙ </vt:lpstr>
      <vt:lpstr>Слайд 2</vt:lpstr>
      <vt:lpstr>УлГТУ – ПАРТНЕР КОМПАНИЙ РЕГИОНА</vt:lpstr>
      <vt:lpstr>ТРУДОУСТРОЙСТВО ВЫПУСКНИКОВ УлГТУ </vt:lpstr>
      <vt:lpstr>ФОРМЫ И ПРОДОЛЖИТЕЛЬНОСТЬ ОБУЧЕНИЯ:</vt:lpstr>
      <vt:lpstr>6-11 КЛАСС: ДЕТСКО-ЮНОШЕСКАЯ ИНЖЕНЕРНАЯ АКАДЕМИЯ:</vt:lpstr>
      <vt:lpstr>10-11 КЛАСС: IT-ЛИЦЕЙ ПРИ УЛГТУ</vt:lpstr>
      <vt:lpstr>КАК ПОСТУПИТЬ В IT-ЛИЦЕЙ ПРИ УЛГТУ?</vt:lpstr>
      <vt:lpstr>ЦЕНТР ДОВУЗОВСКОЙ ПОДГОТОВКИ УлГТУ </vt:lpstr>
      <vt:lpstr>ЦЕНТР ДОВУЗОВСКОЙ ПОДГОТОВКИ УлГТУ </vt:lpstr>
      <vt:lpstr>ВСЕРОССИЙСКИЕ  ОЛИМПИАДЫ</vt:lpstr>
      <vt:lpstr>КОЛЛЕДЖ ЭКОНОМИКИ И ИНФОРМАТИКИ </vt:lpstr>
      <vt:lpstr>Слайд 13</vt:lpstr>
      <vt:lpstr>КОНТАКТНЫЕ ДАННЫЕ: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Ульяновский государственный технический  университет</dc:title>
  <dc:creator>УДО</dc:creator>
  <cp:lastModifiedBy>Плптонова</cp:lastModifiedBy>
  <cp:revision>150</cp:revision>
  <dcterms:created xsi:type="dcterms:W3CDTF">2017-11-10T04:58:01Z</dcterms:created>
  <dcterms:modified xsi:type="dcterms:W3CDTF">2020-06-02T11:49:04Z</dcterms:modified>
</cp:coreProperties>
</file>