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425" r:id="rId3"/>
    <p:sldId id="431" r:id="rId4"/>
    <p:sldId id="428" r:id="rId5"/>
    <p:sldId id="351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425"/>
            <p14:sldId id="431"/>
            <p14:sldId id="428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33"/>
    <a:srgbClr val="99FFCC"/>
    <a:srgbClr val="000099"/>
    <a:srgbClr val="CCFFCC"/>
    <a:srgbClr val="F8F7BB"/>
    <a:srgbClr val="E82718"/>
    <a:srgbClr val="FFCCFF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 autoAdjust="0"/>
  </p:normalViewPr>
  <p:slideViewPr>
    <p:cSldViewPr>
      <p:cViewPr>
        <p:scale>
          <a:sx n="66" d="100"/>
          <a:sy n="66" d="100"/>
        </p:scale>
        <p:origin x="342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sk73.r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risk73.ru/elektronnyj-inspektor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556792"/>
            <a:ext cx="7983319" cy="36625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endParaRPr lang="ru-RU" sz="2800" b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800" b="1" dirty="0" smtClean="0">
                <a:solidFill>
                  <a:srgbClr val="0000CC"/>
                </a:solidFill>
              </a:rPr>
              <a:t>От </a:t>
            </a:r>
            <a:r>
              <a:rPr lang="ru-RU" sz="2800" b="1" dirty="0">
                <a:solidFill>
                  <a:srgbClr val="0000CC"/>
                </a:solidFill>
              </a:rPr>
              <a:t>самообследования к добросовестности контролируемого </a:t>
            </a:r>
            <a:r>
              <a:rPr lang="ru-RU" sz="2800" b="1" dirty="0" smtClean="0">
                <a:solidFill>
                  <a:srgbClr val="0000CC"/>
                </a:solidFill>
              </a:rPr>
              <a:t>лица</a:t>
            </a:r>
          </a:p>
          <a:p>
            <a:pPr algn="ctr" fontAlgn="base"/>
            <a:r>
              <a:rPr lang="ru-RU" sz="2400" b="1" i="1" dirty="0" smtClean="0">
                <a:solidFill>
                  <a:srgbClr val="0000CC"/>
                </a:solidFill>
              </a:rPr>
              <a:t>(региональный государственный контроль </a:t>
            </a:r>
            <a:r>
              <a:rPr lang="ru-RU" sz="2400" b="1" i="1" dirty="0">
                <a:solidFill>
                  <a:srgbClr val="0000CC"/>
                </a:solidFill>
              </a:rPr>
              <a:t>(</a:t>
            </a:r>
            <a:r>
              <a:rPr lang="ru-RU" sz="2400" b="1" i="1" dirty="0" smtClean="0">
                <a:solidFill>
                  <a:srgbClr val="0000CC"/>
                </a:solidFill>
              </a:rPr>
              <a:t>надзор) </a:t>
            </a:r>
            <a:endParaRPr lang="ru-RU" sz="2400" b="1" i="1" dirty="0">
              <a:solidFill>
                <a:srgbClr val="0000CC"/>
              </a:solidFill>
            </a:endParaRPr>
          </a:p>
          <a:p>
            <a:pPr algn="ctr" fontAlgn="base"/>
            <a:r>
              <a:rPr lang="ru-RU" sz="2400" b="1" i="1" dirty="0">
                <a:solidFill>
                  <a:srgbClr val="0000CC"/>
                </a:solidFill>
              </a:rPr>
              <a:t>за достоверностью, актуальностью </a:t>
            </a:r>
          </a:p>
          <a:p>
            <a:pPr algn="ctr" fontAlgn="base"/>
            <a:r>
              <a:rPr lang="ru-RU" sz="2400" b="1" i="1" dirty="0">
                <a:solidFill>
                  <a:srgbClr val="0000CC"/>
                </a:solidFill>
              </a:rPr>
              <a:t>и полнотой сведений об организациях отдыха детей </a:t>
            </a:r>
            <a:endParaRPr lang="ru-RU" sz="2400" b="1" i="1" dirty="0" smtClean="0">
              <a:solidFill>
                <a:srgbClr val="0000CC"/>
              </a:solidFill>
            </a:endParaRPr>
          </a:p>
          <a:p>
            <a:pPr algn="ctr" fontAlgn="base"/>
            <a:r>
              <a:rPr lang="ru-RU" sz="2400" b="1" i="1" dirty="0" smtClean="0">
                <a:solidFill>
                  <a:srgbClr val="0000CC"/>
                </a:solidFill>
              </a:rPr>
              <a:t>и </a:t>
            </a:r>
            <a:r>
              <a:rPr lang="ru-RU" sz="2400" b="1" i="1" dirty="0">
                <a:solidFill>
                  <a:srgbClr val="0000CC"/>
                </a:solidFill>
              </a:rPr>
              <a:t>их оздоровления, включенных в реестр организаций отдыха детей и их </a:t>
            </a:r>
            <a:r>
              <a:rPr lang="ru-RU" sz="2400" b="1" i="1" dirty="0" smtClean="0">
                <a:solidFill>
                  <a:srgbClr val="0000CC"/>
                </a:solidFill>
              </a:rPr>
              <a:t>оздоровления).</a:t>
            </a:r>
            <a:endParaRPr lang="ru-RU" sz="2400" b="1" i="1" dirty="0">
              <a:solidFill>
                <a:srgbClr val="0000CC"/>
              </a:solidFill>
            </a:endParaRPr>
          </a:p>
          <a:p>
            <a:pPr algn="ctr" fontAlgn="base"/>
            <a:r>
              <a:rPr lang="ru-RU" sz="2800" b="1" dirty="0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34901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4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7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02725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2909" y="1039489"/>
            <a:ext cx="796493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Часть 2 статьи 51 </a:t>
            </a: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Федерального закона </a:t>
            </a:r>
            <a:b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от 31.07.2020 №248-ФЗ «О государственном контроле (надзоре), муниципальном контроле в Российской Федерации»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48428" y="2214553"/>
            <a:ext cx="7817874" cy="13899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 Самообследование осуществляется в автоматизированном режиме с использованием одного из способов, указанных на официальном сайте контрольного (надзорного) органа в сети "Интернет", и может касаться как контролируемого лица в целом, </a:t>
            </a:r>
            <a:endParaRPr lang="ru-RU" i="1" dirty="0" smtClean="0">
              <a:ln w="0"/>
              <a:solidFill>
                <a:schemeClr val="tx1"/>
              </a:solidFill>
              <a:latin typeface="Monotype Corsiva" pitchFamily="66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так </a:t>
            </a:r>
            <a:r>
              <a:rPr lang="ru-RU" i="1" dirty="0">
                <a:ln w="0"/>
                <a:solidFill>
                  <a:schemeClr val="tx1"/>
                </a:solidFill>
                <a:latin typeface="Monotype Corsiva" pitchFamily="66" charset="0"/>
                <a:cs typeface="Times New Roman" panose="02020603050405020304" pitchFamily="18" charset="0"/>
              </a:rPr>
              <a:t>и его обособленных подразделений, иных объектов.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654" y="3609254"/>
            <a:ext cx="1732988" cy="656911"/>
          </a:xfrm>
          <a:prstGeom prst="rect">
            <a:avLst/>
          </a:prstGeom>
        </p:spPr>
      </p:pic>
      <p:sp>
        <p:nvSpPr>
          <p:cNvPr id="35" name="Скругленный прямоугольник 34"/>
          <p:cNvSpPr/>
          <p:nvPr/>
        </p:nvSpPr>
        <p:spPr>
          <a:xfrm>
            <a:off x="642909" y="4270932"/>
            <a:ext cx="2182732" cy="1417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Сервис самопроверки портала 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6"/>
              </a:rPr>
              <a:t>www.risk73.ru</a:t>
            </a:r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072" y="3688245"/>
            <a:ext cx="2834192" cy="23382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2536357" y="4111682"/>
            <a:ext cx="1574073" cy="145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Самообследование проводится по следующему алгоритму:</a:t>
            </a:r>
            <a:endParaRPr lang="ru-RU" sz="160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42910" y="1651619"/>
            <a:ext cx="7911559" cy="7717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Руководитель организации отдыха детей и их оздоровления либо уполномоченное им лицо выходит на портал по ссылке: </a:t>
            </a:r>
            <a:r>
              <a:rPr lang="en-US" sz="1600" dirty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http://risk73.ru/elektronnyj-inspektor</a:t>
            </a:r>
            <a:r>
              <a:rPr lang="en-US" sz="1600" dirty="0" smtClean="0">
                <a:latin typeface="PT Astra Serif" panose="020A0603040505020204" pitchFamily="18" charset="-52"/>
                <a:ea typeface="PT Astra Serif" panose="020A0603040505020204" pitchFamily="18" charset="-52"/>
                <a:hlinkClick r:id="rId5"/>
              </a:rPr>
              <a:t>/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28262" y="1218843"/>
            <a:ext cx="3627251" cy="388427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266024" y="2317271"/>
            <a:ext cx="451811" cy="451811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683568" y="2742785"/>
            <a:ext cx="7870900" cy="10410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</a:p>
          <a:p>
            <a:pPr algn="ctr"/>
            <a:r>
              <a:rPr lang="ru-RU" sz="14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Онлайн инспектор по </a:t>
            </a:r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региональному государственному контролю (надзору)</a:t>
            </a:r>
          </a:p>
          <a:p>
            <a:pPr algn="ctr"/>
            <a:r>
              <a:rPr lang="ru-RU" sz="14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оздоровления, на территории Ульяновской области</a:t>
            </a:r>
          </a:p>
          <a:p>
            <a:pPr algn="ctr"/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1600" i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227659" y="3696334"/>
            <a:ext cx="528541" cy="528541"/>
          </a:xfrm>
          <a:prstGeom prst="rect">
            <a:avLst/>
          </a:prstGeom>
        </p:spPr>
      </p:pic>
      <p:sp>
        <p:nvSpPr>
          <p:cNvPr id="41" name="Скругленный прямоугольник 40"/>
          <p:cNvSpPr/>
          <p:nvPr/>
        </p:nvSpPr>
        <p:spPr>
          <a:xfrm>
            <a:off x="716805" y="4138998"/>
            <a:ext cx="7891044" cy="7512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Тест состоит из 5 вопросов, после ответа на каждый появляется информация о соблюдении или несоблюдении тестируемым лицом обязательного требования, установленного для регионального контроля в сфере отдыха детей и их оздоровления 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90445">
            <a:off x="4177617" y="4831262"/>
            <a:ext cx="528541" cy="528541"/>
          </a:xfrm>
          <a:prstGeom prst="rect">
            <a:avLst/>
          </a:prstGeom>
        </p:spPr>
      </p:pic>
      <p:sp>
        <p:nvSpPr>
          <p:cNvPr id="44" name="Скругленный прямоугольник 43"/>
          <p:cNvSpPr/>
          <p:nvPr/>
        </p:nvSpPr>
        <p:spPr>
          <a:xfrm>
            <a:off x="2915815" y="5315773"/>
            <a:ext cx="5638653" cy="587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 отдыха детей и их оздоровления, успешно прошедшая тест, может претендовать на признание соответствующей критериям добросовестности</a:t>
            </a:r>
            <a:endParaRPr lang="ru-RU" sz="14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081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6" name="Группа 3"/>
          <p:cNvGrpSpPr/>
          <p:nvPr/>
        </p:nvGrpSpPr>
        <p:grpSpPr>
          <a:xfrm flipV="1">
            <a:off x="-3137" y="5839084"/>
            <a:ext cx="8771373" cy="1017375"/>
            <a:chOff x="0" y="0"/>
            <a:chExt cx="12002532" cy="1017375"/>
          </a:xfrm>
        </p:grpSpPr>
        <p:grpSp>
          <p:nvGrpSpPr>
            <p:cNvPr id="1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1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 </a:t>
            </a:r>
            <a:r>
              <a:rPr lang="ru-RU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6" y="5939379"/>
            <a:ext cx="642372" cy="64237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42910" y="859454"/>
            <a:ext cx="7964939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9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Онлайн-инспектор </a:t>
            </a:r>
            <a:r>
              <a:rPr lang="ru-RU" sz="1600" i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по </a:t>
            </a:r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региональному государственному контролю (надзору)</a:t>
            </a:r>
          </a:p>
          <a:p>
            <a:pPr algn="ctr"/>
            <a:r>
              <a:rPr lang="ru-RU" sz="1600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достоверностью, актуальностью и полнотой сведений об организациях отдыха детей и их оздоровления, содержащихся в реестре организаций отдыха детей и их оздоровления, на территории Ульяновской области</a:t>
            </a:r>
          </a:p>
          <a:p>
            <a:pPr algn="ctr"/>
            <a:endParaRPr lang="ru-RU" sz="1600" i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2628262" y="2213119"/>
            <a:ext cx="3627251" cy="388427"/>
          </a:xfrm>
          <a:prstGeom prst="downArrow">
            <a:avLst>
              <a:gd name="adj1" fmla="val 27188"/>
              <a:gd name="adj2" fmla="val 8217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02" y="2647378"/>
            <a:ext cx="4832720" cy="235354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94" y="4844111"/>
            <a:ext cx="4800692" cy="1136835"/>
          </a:xfrm>
          <a:prstGeom prst="rect">
            <a:avLst/>
          </a:prstGeom>
        </p:spPr>
      </p:pic>
      <p:sp>
        <p:nvSpPr>
          <p:cNvPr id="35" name="Двойная стрелка влево/вверх 34"/>
          <p:cNvSpPr/>
          <p:nvPr/>
        </p:nvSpPr>
        <p:spPr>
          <a:xfrm rot="16200000">
            <a:off x="5246054" y="3611463"/>
            <a:ext cx="1028094" cy="1430958"/>
          </a:xfrm>
          <a:prstGeom prst="left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958573"/>
            <a:ext cx="942063" cy="942063"/>
          </a:xfrm>
          <a:prstGeom prst="rect">
            <a:avLst/>
          </a:prstGeom>
        </p:spPr>
      </p:pic>
      <p:sp>
        <p:nvSpPr>
          <p:cNvPr id="2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500430" y="6503642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Июль  2023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2492896"/>
            <a:ext cx="7922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2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32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77196" y="4419832"/>
            <a:ext cx="518744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Отдел государственного контроля и региональных полномочий департамента  по надзору и контролю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 сфере образования Министерства просвещения </a:t>
            </a:r>
          </a:p>
          <a:p>
            <a:pPr fontAlgn="base"/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и воспитания Ульяновской области, тел. 63-04-04, доб. 303 </a:t>
            </a:r>
            <a:r>
              <a:rPr lang="ru-RU" sz="2000" b="1" i="1" dirty="0">
                <a:solidFill>
                  <a:srgbClr val="0000CC"/>
                </a:solidFill>
                <a:latin typeface="Monotype Corsiva" panose="03010101010201010101" pitchFamily="66" charset="0"/>
              </a:rPr>
              <a:t>и тел. 63-04-04 </a:t>
            </a:r>
            <a:r>
              <a:rPr lang="ru-RU" sz="2000" b="1" i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доб. 306</a:t>
            </a:r>
            <a:endParaRPr lang="ru-RU" sz="2000" b="1" i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9288</TotalTime>
  <Words>287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Monotype Corsiva</vt:lpstr>
      <vt:lpstr>PT Astra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USer</cp:lastModifiedBy>
  <cp:revision>1528</cp:revision>
  <cp:lastPrinted>2023-04-18T07:14:44Z</cp:lastPrinted>
  <dcterms:created xsi:type="dcterms:W3CDTF">2019-10-16T15:33:10Z</dcterms:created>
  <dcterms:modified xsi:type="dcterms:W3CDTF">2023-07-26T13:43:21Z</dcterms:modified>
</cp:coreProperties>
</file>