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425" r:id="rId3"/>
    <p:sldId id="428" r:id="rId4"/>
    <p:sldId id="429" r:id="rId5"/>
    <p:sldId id="351" r:id="rId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35B9081-BCC8-4CC0-86AE-AC1BC51FE80F}">
          <p14:sldIdLst>
            <p14:sldId id="257"/>
            <p14:sldId id="425"/>
            <p14:sldId id="428"/>
            <p14:sldId id="429"/>
            <p14:sldId id="3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FF9933"/>
    <a:srgbClr val="99FFCC"/>
    <a:srgbClr val="000099"/>
    <a:srgbClr val="CCFFCC"/>
    <a:srgbClr val="F8F7BB"/>
    <a:srgbClr val="E82718"/>
    <a:srgbClr val="FFCCFF"/>
    <a:srgbClr val="F0F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172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5E399-E83D-4D1D-95D6-CBA0373F3084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412E4-0B7A-4243-AF3C-702875996C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45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isk73.ru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://risk73.ru/elektronnyj-inspektor/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://risk73.ru/elektronnyj-inspektor/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0" y="5840625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1556792"/>
            <a:ext cx="7983319" cy="36625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base"/>
            <a:endParaRPr lang="ru-RU" sz="2800" b="1" smtClean="0">
              <a:solidFill>
                <a:srgbClr val="0000CC"/>
              </a:solidFill>
            </a:endParaRPr>
          </a:p>
          <a:p>
            <a:pPr algn="ctr" fontAlgn="base"/>
            <a:r>
              <a:rPr lang="ru-RU" sz="2800" b="1" smtClean="0">
                <a:solidFill>
                  <a:srgbClr val="0000CC"/>
                </a:solidFill>
              </a:rPr>
              <a:t>От </a:t>
            </a:r>
            <a:r>
              <a:rPr lang="ru-RU" sz="2800" b="1" dirty="0">
                <a:solidFill>
                  <a:srgbClr val="0000CC"/>
                </a:solidFill>
              </a:rPr>
              <a:t>самообследования к добросовестности контролируемого </a:t>
            </a:r>
            <a:r>
              <a:rPr lang="ru-RU" sz="2800" b="1" dirty="0" smtClean="0">
                <a:solidFill>
                  <a:srgbClr val="0000CC"/>
                </a:solidFill>
              </a:rPr>
              <a:t>лица</a:t>
            </a:r>
          </a:p>
          <a:p>
            <a:pPr algn="ctr" fontAlgn="base"/>
            <a:r>
              <a:rPr lang="ru-RU" sz="2400" b="1" i="1" dirty="0" smtClean="0">
                <a:solidFill>
                  <a:srgbClr val="0000CC"/>
                </a:solidFill>
              </a:rPr>
              <a:t>(региональный государственный контроль </a:t>
            </a:r>
            <a:r>
              <a:rPr lang="ru-RU" sz="2400" b="1" i="1" dirty="0">
                <a:solidFill>
                  <a:srgbClr val="0000CC"/>
                </a:solidFill>
              </a:rPr>
              <a:t>(</a:t>
            </a:r>
            <a:r>
              <a:rPr lang="ru-RU" sz="2400" b="1" i="1" dirty="0" smtClean="0">
                <a:solidFill>
                  <a:srgbClr val="0000CC"/>
                </a:solidFill>
              </a:rPr>
              <a:t>надзор) </a:t>
            </a:r>
            <a:endParaRPr lang="ru-RU" sz="2400" b="1" i="1" dirty="0">
              <a:solidFill>
                <a:srgbClr val="0000CC"/>
              </a:solidFill>
            </a:endParaRPr>
          </a:p>
          <a:p>
            <a:pPr algn="ctr" fontAlgn="base"/>
            <a:r>
              <a:rPr lang="ru-RU" sz="2400" b="1" i="1" dirty="0">
                <a:solidFill>
                  <a:srgbClr val="0000CC"/>
                </a:solidFill>
              </a:rPr>
              <a:t>за достоверностью, актуальностью </a:t>
            </a:r>
          </a:p>
          <a:p>
            <a:pPr algn="ctr" fontAlgn="base"/>
            <a:r>
              <a:rPr lang="ru-RU" sz="2400" b="1" i="1" dirty="0">
                <a:solidFill>
                  <a:srgbClr val="0000CC"/>
                </a:solidFill>
              </a:rPr>
              <a:t>и полнотой сведений об организациях отдыха детей </a:t>
            </a:r>
            <a:endParaRPr lang="ru-RU" sz="2400" b="1" i="1" dirty="0" smtClean="0">
              <a:solidFill>
                <a:srgbClr val="0000CC"/>
              </a:solidFill>
            </a:endParaRPr>
          </a:p>
          <a:p>
            <a:pPr algn="ctr" fontAlgn="base"/>
            <a:r>
              <a:rPr lang="ru-RU" sz="2400" b="1" i="1" dirty="0" smtClean="0">
                <a:solidFill>
                  <a:srgbClr val="0000CC"/>
                </a:solidFill>
              </a:rPr>
              <a:t>и </a:t>
            </a:r>
            <a:r>
              <a:rPr lang="ru-RU" sz="2400" b="1" i="1" dirty="0">
                <a:solidFill>
                  <a:srgbClr val="0000CC"/>
                </a:solidFill>
              </a:rPr>
              <a:t>их оздоровления, включенных в реестр организаций отдыха детей и их </a:t>
            </a:r>
            <a:r>
              <a:rPr lang="ru-RU" sz="2400" b="1" i="1" dirty="0" smtClean="0">
                <a:solidFill>
                  <a:srgbClr val="0000CC"/>
                </a:solidFill>
              </a:rPr>
              <a:t>оздоровления).</a:t>
            </a:r>
            <a:endParaRPr lang="ru-RU" sz="2400" b="1" i="1" dirty="0">
              <a:solidFill>
                <a:srgbClr val="0000CC"/>
              </a:solidFill>
            </a:endParaRPr>
          </a:p>
          <a:p>
            <a:pPr algn="ctr" fontAlgn="base"/>
            <a:r>
              <a:rPr lang="ru-RU" sz="2800" b="1" dirty="0" smtClean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34901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Июль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2023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4" y="5351435"/>
            <a:ext cx="1164319" cy="11643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4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5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7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02725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Июль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2023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642909" y="1039489"/>
            <a:ext cx="7964939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Часть 2 статьи 51 </a:t>
            </a:r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Федерального закона </a:t>
            </a:r>
            <a:b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от 31.07.2020 №248-ФЗ «О государственном контроле (надзоре), муниципальном контроле в Российской Федерации»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48428" y="2214553"/>
            <a:ext cx="7817874" cy="138992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 Самообследование осуществляется в автоматизированном режиме с использованием одного из способов, указанных на официальном сайте контрольного (надзорного) органа в сети "Интернет", и может касаться как контролируемого лица в целом, </a:t>
            </a:r>
            <a:endParaRPr lang="ru-RU" i="1" dirty="0" smtClean="0">
              <a:ln w="0"/>
              <a:solidFill>
                <a:schemeClr val="tx1"/>
              </a:solidFill>
              <a:latin typeface="Monotype Corsiva" pitchFamily="66" charset="0"/>
              <a:cs typeface="Times New Roman" panose="02020603050405020304" pitchFamily="18" charset="0"/>
            </a:endParaRPr>
          </a:p>
          <a:p>
            <a:pPr algn="ctr"/>
            <a:r>
              <a:rPr lang="ru-RU" i="1" dirty="0" smtClean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так </a:t>
            </a:r>
            <a:r>
              <a:rPr lang="ru-RU" i="1" dirty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и его обособленных подразделений, иных объектов.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3654" y="3609254"/>
            <a:ext cx="1732988" cy="656911"/>
          </a:xfrm>
          <a:prstGeom prst="rect">
            <a:avLst/>
          </a:prstGeom>
        </p:spPr>
      </p:pic>
      <p:sp>
        <p:nvSpPr>
          <p:cNvPr id="35" name="Скругленный прямоугольник 34"/>
          <p:cNvSpPr/>
          <p:nvPr/>
        </p:nvSpPr>
        <p:spPr>
          <a:xfrm>
            <a:off x="642909" y="4270932"/>
            <a:ext cx="2182732" cy="14178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Сервис самопроверки портала 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  <a:hlinkClick r:id="rId6"/>
              </a:rPr>
              <a:t>www.risk73.ru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072" y="3688245"/>
            <a:ext cx="2834192" cy="2338208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0800000">
            <a:off x="2536357" y="4111682"/>
            <a:ext cx="1574073" cy="1455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13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Июль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2023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642910" y="859454"/>
            <a:ext cx="7964939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Самообследование проводится по следующему алгоритму: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42910" y="1651619"/>
            <a:ext cx="7911559" cy="77170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Руководитель организации отдыха детей и их оздоровления либо уполномоченное им лицо выходит на портал по ссылке: </a:t>
            </a:r>
            <a:r>
              <a:rPr lang="en-US" sz="1600" dirty="0">
                <a:latin typeface="PT Astra Serif" panose="020A0603040505020204" pitchFamily="18" charset="-52"/>
                <a:ea typeface="PT Astra Serif" panose="020A0603040505020204" pitchFamily="18" charset="-52"/>
                <a:hlinkClick r:id="rId5"/>
              </a:rPr>
              <a:t>http://risk73.ru/elektronnyj-inspektor</a:t>
            </a:r>
            <a:r>
              <a:rPr lang="en-US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hlinkClick r:id="rId5"/>
              </a:rPr>
              <a:t>/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2628262" y="1218843"/>
            <a:ext cx="3627251" cy="388427"/>
          </a:xfrm>
          <a:prstGeom prst="downArrow">
            <a:avLst>
              <a:gd name="adj1" fmla="val 27188"/>
              <a:gd name="adj2" fmla="val 8217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4290445">
            <a:off x="4266024" y="2317271"/>
            <a:ext cx="451811" cy="451811"/>
          </a:xfrm>
          <a:prstGeom prst="rect">
            <a:avLst/>
          </a:prstGeom>
        </p:spPr>
      </p:pic>
      <p:sp>
        <p:nvSpPr>
          <p:cNvPr id="37" name="Скругленный прямоугольник 36"/>
          <p:cNvSpPr/>
          <p:nvPr/>
        </p:nvSpPr>
        <p:spPr>
          <a:xfrm>
            <a:off x="683568" y="2742785"/>
            <a:ext cx="7870900" cy="10410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</a:p>
          <a:p>
            <a:pPr algn="ctr"/>
            <a:r>
              <a:rPr lang="ru-RU" sz="1400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Онлайн инспектор по </a:t>
            </a:r>
            <a:r>
              <a:rPr lang="ru-RU" sz="14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региональному государственному контролю (надзору)</a:t>
            </a:r>
          </a:p>
          <a:p>
            <a:pPr algn="ctr"/>
            <a:r>
              <a:rPr lang="ru-RU" sz="14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за достоверностью, актуальностью и полнотой сведений об организациях отдыха детей и их оздоровления, содержащихся в реестре организаций отдыха детей и их оздоровления, на территории Ульяновской области</a:t>
            </a:r>
          </a:p>
          <a:p>
            <a:pPr algn="ctr"/>
            <a:r>
              <a:rPr lang="ru-RU" sz="1600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endParaRPr lang="ru-RU" sz="1600" i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4290445">
            <a:off x="4227659" y="3696334"/>
            <a:ext cx="528541" cy="528541"/>
          </a:xfrm>
          <a:prstGeom prst="rect">
            <a:avLst/>
          </a:prstGeom>
        </p:spPr>
      </p:pic>
      <p:sp>
        <p:nvSpPr>
          <p:cNvPr id="41" name="Скругленный прямоугольник 40"/>
          <p:cNvSpPr/>
          <p:nvPr/>
        </p:nvSpPr>
        <p:spPr>
          <a:xfrm>
            <a:off x="686669" y="4177568"/>
            <a:ext cx="7891044" cy="7512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Тест состоит из 5 вопросов, после ответа на каждый появляется информация о соблюдении или несоблюдении тестируемым лицом обязательного требования, установленного для регионального контроля в сфере отдыха детей и их оздоровления </a:t>
            </a:r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4290445">
            <a:off x="4177617" y="4831262"/>
            <a:ext cx="528541" cy="528541"/>
          </a:xfrm>
          <a:prstGeom prst="rect">
            <a:avLst/>
          </a:prstGeom>
        </p:spPr>
      </p:pic>
      <p:sp>
        <p:nvSpPr>
          <p:cNvPr id="44" name="Скругленный прямоугольник 43"/>
          <p:cNvSpPr/>
          <p:nvPr/>
        </p:nvSpPr>
        <p:spPr>
          <a:xfrm>
            <a:off x="2915815" y="5315773"/>
            <a:ext cx="5638653" cy="5873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Организация отдыха детей и их оздоровления, успешно прошедшая тест, может претендовать на признание соответствующей критериям добросовестности</a:t>
            </a:r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28862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Июль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2023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642910" y="859454"/>
            <a:ext cx="7964939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Самообследование проводится по следующему алгоритму: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42910" y="1651619"/>
            <a:ext cx="7911559" cy="77170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Руководитель организации отдыха детей и их оздоровления либо уполномоченное им лицо выходит на портал по ссылке: </a:t>
            </a:r>
            <a:r>
              <a:rPr lang="en-US" sz="1600" dirty="0">
                <a:latin typeface="PT Astra Serif" panose="020A0603040505020204" pitchFamily="18" charset="-52"/>
                <a:ea typeface="PT Astra Serif" panose="020A0603040505020204" pitchFamily="18" charset="-52"/>
                <a:hlinkClick r:id="rId5"/>
              </a:rPr>
              <a:t>http://risk73.ru/elektronnyj-inspektor</a:t>
            </a:r>
            <a:r>
              <a:rPr lang="en-US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hlinkClick r:id="rId5"/>
              </a:rPr>
              <a:t>/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2628262" y="1218843"/>
            <a:ext cx="3627251" cy="388427"/>
          </a:xfrm>
          <a:prstGeom prst="downArrow">
            <a:avLst>
              <a:gd name="adj1" fmla="val 27188"/>
              <a:gd name="adj2" fmla="val 8217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4290445">
            <a:off x="4266024" y="2317271"/>
            <a:ext cx="451811" cy="451811"/>
          </a:xfrm>
          <a:prstGeom prst="rect">
            <a:avLst/>
          </a:prstGeom>
        </p:spPr>
      </p:pic>
      <p:sp>
        <p:nvSpPr>
          <p:cNvPr id="37" name="Скругленный прямоугольник 36"/>
          <p:cNvSpPr/>
          <p:nvPr/>
        </p:nvSpPr>
        <p:spPr>
          <a:xfrm>
            <a:off x="683568" y="2742785"/>
            <a:ext cx="7870900" cy="10410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</a:p>
          <a:p>
            <a:pPr algn="ctr"/>
            <a:r>
              <a:rPr lang="ru-RU" sz="1400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Онлайн инспектор по </a:t>
            </a:r>
            <a:r>
              <a:rPr lang="ru-RU" sz="14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региональному государственному контролю (надзору)</a:t>
            </a:r>
          </a:p>
          <a:p>
            <a:pPr algn="ctr"/>
            <a:r>
              <a:rPr lang="ru-RU" sz="14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за достоверностью, актуальностью и полнотой сведений об организациях отдыха детей и их оздоровления, содержащихся в реестре организаций отдыха детей и их оздоровления, на территории Ульяновской области</a:t>
            </a:r>
          </a:p>
          <a:p>
            <a:pPr algn="ctr"/>
            <a:r>
              <a:rPr lang="ru-RU" sz="1600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endParaRPr lang="ru-RU" sz="1600" i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4290445">
            <a:off x="4227659" y="3696334"/>
            <a:ext cx="528541" cy="528541"/>
          </a:xfrm>
          <a:prstGeom prst="rect">
            <a:avLst/>
          </a:prstGeom>
        </p:spPr>
      </p:pic>
      <p:sp>
        <p:nvSpPr>
          <p:cNvPr id="41" name="Скругленный прямоугольник 40"/>
          <p:cNvSpPr/>
          <p:nvPr/>
        </p:nvSpPr>
        <p:spPr>
          <a:xfrm>
            <a:off x="686669" y="4177568"/>
            <a:ext cx="7891044" cy="7512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Тест состоит из 5 вопросов, после ответа на каждый появляется информация о соблюдении или несоблюдении тестируемым лицом обязательного требования, установленного для регионального контроля в сфере отдыха детей и их оздоровления </a:t>
            </a:r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4290445">
            <a:off x="4177617" y="4831262"/>
            <a:ext cx="528541" cy="528541"/>
          </a:xfrm>
          <a:prstGeom prst="rect">
            <a:avLst/>
          </a:prstGeom>
        </p:spPr>
      </p:pic>
      <p:sp>
        <p:nvSpPr>
          <p:cNvPr id="44" name="Скругленный прямоугольник 43"/>
          <p:cNvSpPr/>
          <p:nvPr/>
        </p:nvSpPr>
        <p:spPr>
          <a:xfrm>
            <a:off x="2915815" y="5315773"/>
            <a:ext cx="5638653" cy="5873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Организация отдыха детей и их оздоровления, успешно прошедшая тест, может претендовать на признание соответствующей критериям добросовестности</a:t>
            </a:r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1708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4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1" name="Прямоугольник 10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" name="Прямоугольный треугольник 11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5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9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0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7" name="Прямоугольный треугольник 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5" name="Группа 17"/>
          <p:cNvGrpSpPr/>
          <p:nvPr/>
        </p:nvGrpSpPr>
        <p:grpSpPr>
          <a:xfrm>
            <a:off x="-36512" y="0"/>
            <a:ext cx="9001156" cy="1017375"/>
            <a:chOff x="0" y="0"/>
            <a:chExt cx="12002530" cy="1017375"/>
          </a:xfrm>
        </p:grpSpPr>
        <p:grpSp>
          <p:nvGrpSpPr>
            <p:cNvPr id="16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3" name="Прямоугольник 22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4" name="Прямоугольный треугольник 23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7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1" name="Прямоугольный треугольник 20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9" name="Прямоугольник 1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0" name="Прямоугольный треугольник 1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sp>
        <p:nvSpPr>
          <p:cNvPr id="47" name="Текст 2"/>
          <p:cNvSpPr txBox="1">
            <a:spLocks/>
          </p:cNvSpPr>
          <p:nvPr/>
        </p:nvSpPr>
        <p:spPr>
          <a:xfrm>
            <a:off x="611560" y="0"/>
            <a:ext cx="6984776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5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714380" cy="675089"/>
          </a:xfrm>
          <a:prstGeom prst="rect">
            <a:avLst/>
          </a:prstGeom>
          <a:noFill/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0" y="5958573"/>
            <a:ext cx="942063" cy="942063"/>
          </a:xfrm>
          <a:prstGeom prst="rect">
            <a:avLst/>
          </a:prstGeom>
        </p:spPr>
      </p:pic>
      <p:sp>
        <p:nvSpPr>
          <p:cNvPr id="2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Текст 2"/>
          <p:cNvSpPr txBox="1">
            <a:spLocks/>
          </p:cNvSpPr>
          <p:nvPr/>
        </p:nvSpPr>
        <p:spPr>
          <a:xfrm>
            <a:off x="3500430" y="6503642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Июль  2023</a:t>
            </a:r>
            <a:endParaRPr lang="ru-RU" sz="16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39552" y="2492896"/>
            <a:ext cx="792246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base"/>
            <a:r>
              <a:rPr lang="ru-RU" sz="3200" b="1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СПАСИБО ЗА ВНИМАНИЕ!</a:t>
            </a:r>
            <a:endParaRPr lang="ru-RU" sz="3200" b="1" i="1" dirty="0">
              <a:solidFill>
                <a:srgbClr val="0000CC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777196" y="4419832"/>
            <a:ext cx="5400601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base"/>
            <a:r>
              <a:rPr lang="ru-RU" sz="2000" b="1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Отдел государственного контроля и региональных полномочий департамента  по надзору и контролю </a:t>
            </a:r>
          </a:p>
          <a:p>
            <a:pPr fontAlgn="base"/>
            <a:r>
              <a:rPr lang="ru-RU" sz="2000" b="1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в сфере образования Министерства просвещения </a:t>
            </a:r>
          </a:p>
          <a:p>
            <a:pPr fontAlgn="base"/>
            <a:r>
              <a:rPr lang="ru-RU" sz="2000" b="1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и воспитания Ульяновской области, тел. 63-04-04, доб. 303 </a:t>
            </a:r>
            <a:r>
              <a:rPr lang="ru-RU" sz="2000" b="1" i="1" dirty="0">
                <a:solidFill>
                  <a:srgbClr val="0000CC"/>
                </a:solidFill>
                <a:latin typeface="Monotype Corsiva" panose="03010101010201010101" pitchFamily="66" charset="0"/>
              </a:rPr>
              <a:t>и тел. 63-04-04 </a:t>
            </a:r>
            <a:r>
              <a:rPr lang="ru-RU" sz="2000" b="1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доб. 306</a:t>
            </a:r>
            <a:endParaRPr lang="ru-RU" sz="2000" b="1" i="1" dirty="0">
              <a:solidFill>
                <a:srgbClr val="0000CC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63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9226</TotalTime>
  <Words>367</Words>
  <Application>Microsoft Office PowerPoint</Application>
  <PresentationFormat>Экран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Monotype Corsiva</vt:lpstr>
      <vt:lpstr>PT Astra Serif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Михеева</dc:creator>
  <cp:lastModifiedBy>USer</cp:lastModifiedBy>
  <cp:revision>1516</cp:revision>
  <cp:lastPrinted>2023-04-18T07:14:44Z</cp:lastPrinted>
  <dcterms:created xsi:type="dcterms:W3CDTF">2019-10-16T15:33:10Z</dcterms:created>
  <dcterms:modified xsi:type="dcterms:W3CDTF">2023-07-04T11:38:01Z</dcterms:modified>
</cp:coreProperties>
</file>