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370" r:id="rId3"/>
    <p:sldId id="378" r:id="rId4"/>
    <p:sldId id="382" r:id="rId5"/>
    <p:sldId id="383" r:id="rId6"/>
    <p:sldId id="384" r:id="rId7"/>
    <p:sldId id="375" r:id="rId8"/>
    <p:sldId id="385" r:id="rId9"/>
    <p:sldId id="386" r:id="rId10"/>
    <p:sldId id="379" r:id="rId11"/>
    <p:sldId id="380" r:id="rId12"/>
    <p:sldId id="381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4157"/>
    <a:srgbClr val="435D7D"/>
    <a:srgbClr val="466081"/>
    <a:srgbClr val="E6E6E6"/>
    <a:srgbClr val="000066"/>
    <a:srgbClr val="003399"/>
    <a:srgbClr val="DDE9F7"/>
    <a:srgbClr val="FF9999"/>
    <a:srgbClr val="0066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712E7-FADA-4C8A-9E26-B1946B85DBD2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5C590-688B-4960-8543-32F676D747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699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1264-0D34-4E3C-9B7A-890EF423AC36}" type="datetime1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CFC7-B41E-451E-9E35-B1316B40119A}" type="datetime1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74E9-0039-4989-8FAE-8A35B400B40D}" type="datetime1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9CAE-7B97-4808-8F16-60BB9F8A5959}" type="datetime1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7CA1F-E827-4ACA-84B3-79BC004A4315}" type="datetime1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F50E-4B6F-49E7-BA29-261603BE7B2C}" type="datetime1">
              <a:rPr lang="ru-RU" smtClean="0"/>
              <a:pPr/>
              <a:t>27.06.2023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04C4-3F34-4301-9887-72ABF1B0E8EE}" type="datetime1">
              <a:rPr lang="ru-RU" smtClean="0"/>
              <a:pPr/>
              <a:t>27.06.2023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EB4F-6348-428B-A042-3B81C51AEA56}" type="datetime1">
              <a:rPr lang="ru-RU" smtClean="0"/>
              <a:pPr/>
              <a:t>27.06.2023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D2CF-BFE0-4FF3-B0C2-697F8D9C3F66}" type="datetime1">
              <a:rPr lang="ru-RU" smtClean="0"/>
              <a:pPr/>
              <a:t>27.06.2023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5053-8863-465B-B108-0124D8E0E1EF}" type="datetime1">
              <a:rPr lang="ru-RU" smtClean="0"/>
              <a:pPr/>
              <a:t>27.06.2023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B398-1555-4B84-A5B1-B0A485EBD72C}" type="datetime1">
              <a:rPr lang="ru-RU" smtClean="0"/>
              <a:pPr/>
              <a:t>27.06.2023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AF80D-CFF8-41B4-9475-4E43AF476723}" type="datetime1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488" y="285729"/>
            <a:ext cx="5643602" cy="1255462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Министерство просвещения </a:t>
            </a:r>
            <a:b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 воспитания Ульяновской области</a:t>
            </a:r>
            <a:b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altLang="ru-RU" sz="2000" b="1" dirty="0" smtClean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lang="ru-RU" altLang="ru-RU" sz="2000" b="1" dirty="0" smtClean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Департамент по надзору и контролю </a:t>
            </a:r>
            <a:br>
              <a:rPr lang="ru-RU" altLang="ru-RU" sz="1800" b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 сфере образования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8215369" cy="266429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175">
            <a:noFill/>
          </a:ln>
        </p:spPr>
        <p:txBody>
          <a:bodyPr anchor="ctr" anchorCtr="0"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Соблюдение требований к организациям и индивидуальным предпринимателям, оказывающим услуги по обучению работодателей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 работников по вопросам охраны труда</a:t>
            </a:r>
            <a:endParaRPr lang="ru-RU" sz="2600" b="1" dirty="0">
              <a:solidFill>
                <a:schemeClr val="accent1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4" name="Рисунок 3" descr="logo_new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3" y="188640"/>
            <a:ext cx="14287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467544" y="5229200"/>
            <a:ext cx="8215369" cy="12961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000" b="1" i="1" dirty="0" smtClean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Витушкина </a:t>
            </a:r>
            <a:r>
              <a:rPr lang="ru-RU" altLang="ru-RU" sz="2000" b="1" i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Валерия </a:t>
            </a:r>
            <a:r>
              <a:rPr lang="ru-RU" altLang="ru-RU" sz="2000" b="1" i="1" dirty="0" smtClean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Анатольевна, </a:t>
            </a:r>
            <a:endParaRPr lang="ru-RU" altLang="ru-RU" sz="2000" b="1" i="1" dirty="0">
              <a:solidFill>
                <a:schemeClr val="accent1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000" b="1" i="1" dirty="0" smtClean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Исполняющий обязанности начальника </a:t>
            </a:r>
            <a:r>
              <a:rPr lang="ru-RU" altLang="ru-RU" sz="2000" b="1" i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отдела </a:t>
            </a:r>
            <a:endParaRPr lang="ru-RU" altLang="ru-RU" sz="2000" b="1" i="1" dirty="0" smtClean="0">
              <a:solidFill>
                <a:schemeClr val="accent1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000" b="1" i="1" dirty="0" smtClean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государственного контроля (</a:t>
            </a:r>
            <a:r>
              <a:rPr lang="ru-RU" altLang="ru-RU" sz="2000" b="1" i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надзора) в сфере образования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000" i="1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673451" y="531634"/>
            <a:ext cx="7831365" cy="1080121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Постановление </a:t>
            </a:r>
            <a:r>
              <a:rPr lang="ru-RU" sz="1900" b="1" dirty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Правительства РФ от </a:t>
            </a:r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15.09.2020 № 1441 «Об </a:t>
            </a:r>
            <a:r>
              <a:rPr lang="ru-RU" sz="1900" b="1" dirty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утверждении Правил оказания платных образовательных </a:t>
            </a:r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услуг»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8233" y="1798314"/>
            <a:ext cx="7676175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2F4157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2. Порядок </a:t>
            </a:r>
            <a:r>
              <a:rPr lang="ru-RU" sz="1600" b="1" dirty="0">
                <a:solidFill>
                  <a:srgbClr val="2F4157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заключения договора об оказании платных образовательных услуг</a:t>
            </a:r>
            <a:r>
              <a:rPr lang="ru-RU" sz="1600" b="1" dirty="0" smtClean="0">
                <a:solidFill>
                  <a:srgbClr val="2F4157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b="1" dirty="0">
              <a:solidFill>
                <a:srgbClr val="2F415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8233" y="2340676"/>
            <a:ext cx="811856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оговор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заключается в простой письменной форме и содержит следующие сведения:</a:t>
            </a:r>
          </a:p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а) полное наименование и фирменное наименование (при наличии) исполнителя - юридического лица; фамилия, имя, отчество (при наличии) исполнителя - индивидуального предпринимателя;</a:t>
            </a:r>
          </a:p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б) место нахождения или место жительства исполнителя;</a:t>
            </a:r>
          </a:p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в) наименование или фамилия, имя, отчество (при наличии) заказчика, телефон (при наличии) заказчика и (или) законного представителя обучающегося;</a:t>
            </a:r>
          </a:p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г) место нахождения или место жительства заказчика и (или) законного представителя обучающегося;</a:t>
            </a:r>
          </a:p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д) фамилия, имя, отчество (при наличии) представителя исполнителя и (или) заказчика, реквизиты документа, удостоверяющего полномочия представителя исполнителя и (или) заказчика;</a:t>
            </a:r>
          </a:p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е) фамилия, имя, отчество (при наличии) обучающегося, его место жительства, телефон (указываются в случае оказания платных образовательных услуг в пользу обучающегося, не являющегося заказчиком по договору, при наличии);</a:t>
            </a:r>
          </a:p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ж) права, обязанности и ответственность исполнителя, заказчика и обучающегося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;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2564601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673451" y="531634"/>
            <a:ext cx="7831365" cy="1080121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Постановление </a:t>
            </a:r>
            <a:r>
              <a:rPr lang="ru-RU" sz="1900" b="1" dirty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Правительства РФ от </a:t>
            </a:r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15.09.2020 № 1441 «Об </a:t>
            </a:r>
            <a:r>
              <a:rPr lang="ru-RU" sz="1900" b="1" dirty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утверждении Правил оказания платных образовательных </a:t>
            </a:r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услуг»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8233" y="1798314"/>
            <a:ext cx="7676175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2F4157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2. Порядок </a:t>
            </a:r>
            <a:r>
              <a:rPr lang="ru-RU" sz="1600" b="1" dirty="0">
                <a:solidFill>
                  <a:srgbClr val="2F4157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заключения договора об оказании платных образовательных услуг</a:t>
            </a:r>
            <a:r>
              <a:rPr lang="ru-RU" sz="1600" b="1" dirty="0" smtClean="0">
                <a:solidFill>
                  <a:srgbClr val="2F4157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b="1" dirty="0">
              <a:solidFill>
                <a:srgbClr val="2F415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8233" y="2324477"/>
            <a:ext cx="871296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оговор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заключается в простой письменной форме и содержит следующие сведения:</a:t>
            </a:r>
          </a:p>
          <a:p>
            <a:endParaRPr lang="ru-RU" sz="1600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з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) полная стоимость образовательных услуг по договору, порядок их оплаты;</a:t>
            </a:r>
          </a:p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и) сведения о лицензии на осуществление образовательной деятельности (наименование лицензирующего органа, номер и дата регистрации лицензии), если иное не предусмотрено законодательством Российской Федерации;</a:t>
            </a:r>
          </a:p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к) вид, уровень и (или) направленность образовательной программы (часть образовательной программы определенных уровня, вида и (или) направленности);</a:t>
            </a:r>
          </a:p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л) форма обучения;</a:t>
            </a:r>
          </a:p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м) сроки освоения образовательной программы или части образовательной программы по договору (продолжительность обучения по договору);</a:t>
            </a:r>
          </a:p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н) вид документа (при наличии), выдаваемого обучающемуся после успешного освоения им соответствующей образовательной программы (части образовательной программы);</a:t>
            </a:r>
          </a:p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о) порядок изменения и расторжения договора;</a:t>
            </a:r>
          </a:p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п) другие необходимые сведения, связанные со спецификой оказываемых платных образовательных услуг.</a:t>
            </a:r>
          </a:p>
        </p:txBody>
      </p:sp>
    </p:spTree>
    <p:extLst>
      <p:ext uri="{BB962C8B-B14F-4D97-AF65-F5344CB8AC3E}">
        <p14:creationId xmlns:p14="http://schemas.microsoft.com/office/powerpoint/2010/main" val="20586464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673451" y="531634"/>
            <a:ext cx="7831365" cy="1080121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Постановление </a:t>
            </a:r>
            <a:r>
              <a:rPr lang="ru-RU" sz="1900" b="1" dirty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Правительства РФ от </a:t>
            </a:r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15.09.2020 № 1441 «Об </a:t>
            </a:r>
            <a:r>
              <a:rPr lang="ru-RU" sz="1900" b="1" dirty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утверждении Правил оказания платных образовательных </a:t>
            </a:r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услуг»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8233" y="1798314"/>
            <a:ext cx="7676175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2F4157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3. Соблюдение </a:t>
            </a:r>
            <a:r>
              <a:rPr lang="ru-RU" sz="1600" b="1" dirty="0">
                <a:solidFill>
                  <a:srgbClr val="2F4157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прав обучающихся на качественное образование.</a:t>
            </a:r>
            <a:endParaRPr lang="ru-RU" sz="1600" b="1" dirty="0">
              <a:solidFill>
                <a:srgbClr val="2F415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8233" y="2324477"/>
            <a:ext cx="793658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ИСПОЛНИТЕЛЬ</a:t>
            </a:r>
          </a:p>
          <a:p>
            <a:endParaRPr lang="ru-RU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обязан 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обеспечить заказчику и обучающемуся оказание платных образовательных услуг в полном объеме в соответствии с образовательными программами и условиями 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договора;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вправе снизить стоимость платных образовательных услуг по договору с учетом покрытия недостающей стоимости платных образовательных услуг за счет собственных средств 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исполнителя;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не вправе увеличивать 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стоимости платных образовательных услуг после заключения 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договора, 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за исключением увеличения стоимости указанных услуг с учетом уровня инфляции, предусмотренного основными характеристиками федерального бюджета на очередной финансовый год и плановый 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период.</a:t>
            </a: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2957094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08720" y="661919"/>
            <a:ext cx="77048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Постановление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Правительства Российской Федерации от 16.12.2021 № 2334 «Об утверждении Правил аккредитации организаций, индивидуальных предпринимателей, оказывающих услуги в области охраны труда, и требований к организациям и индивидуальным предпринимателям, оказывающим услуги в области охраны труда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»,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пункт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5 </a:t>
            </a:r>
            <a:endParaRPr lang="ru-RU" sz="2000" b="0" i="0" dirty="0">
              <a:solidFill>
                <a:srgbClr val="82828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3573016"/>
            <a:ext cx="82192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Аккредитация организаций, зарегистрированных в реестре аккредитованных организаций, оказывающих услуги в области охраны труда, в порядке, действовавшем до вступления в силу указанного постановления, подлежит приостановлению с 1 марта 2023 г. до подтверждения такими организациями соответствия требованиям, утвержденным настоящим постановлением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.</a:t>
            </a:r>
          </a:p>
          <a:p>
            <a:pPr indent="457200" algn="just"/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 случае </a:t>
            </a:r>
            <a:r>
              <a:rPr lang="ru-RU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неподтверждения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такими организациями после 1 марта 2023 г. соответствия требованиям, утвержденным настоящим постановлением, их аккредитация прекращается с исключением из реестра аккредитованных организаций, оказывающих услуги в области охраны труда, с 1 сентября 2023 г.</a:t>
            </a: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1276646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539552" y="260648"/>
            <a:ext cx="8029507" cy="1016914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ри </a:t>
            </a:r>
            <a:r>
              <a:rPr lang="ru-RU" sz="1900" b="1" dirty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 обучения по общим вопросам охраны труда и функционирования системы управления охраной труда предусматривается </a:t>
            </a:r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наличие: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431473"/>
            <a:ext cx="8041802" cy="5262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5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программ обучения по общим вопросам охраны труда и функционирования системы управления охраной труда, соответствующих требованиям, установленным порядком обучения по охране труда и проверки знания требований охраны труда и требований к организациям, оказывающим услуги по проведению обучения по охране труда, предусмотренным статьей 219 Трудового кодекса Российской Федерации (далее - порядок обучения по охране труда);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1500" dirty="0"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5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учебно-методических материалов и материалов для проведения проверки знания общих вопросов охраны труда и функционирования системы управления охраной труда, соответствующих требованиям порядка обучения по охране труда;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1500" dirty="0"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5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 штате по основному месту работы на условиях полной или частичной занятости не менее 2 специалистов, проводящих обучение по общим вопросам охраны труда и функционирования системы управления охраной труда, имеющих высшее образование, стаж работы в организации, оказывающей услуги обучения по охране труда, не менее одного года или опыт практической работы в области охраны труда не менее 5 лет в течение 10 лет, предшествующих дню подачи заявления об аккредитации, а также прошедших проверку знания с периодичностью 1 раз в 3 года путем личного присутствия или дистанционно, а также на сайте единой общероссийской системы по охране труда;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1500" dirty="0"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5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комиссии по проверке знания общих вопросов охраны труда и функционирования системы управления охраной </a:t>
            </a:r>
            <a:r>
              <a:rPr lang="ru-RU" sz="1500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труда.</a:t>
            </a:r>
            <a:endParaRPr lang="ru-RU" sz="1500" dirty="0"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8352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621877" y="260648"/>
            <a:ext cx="7947182" cy="1542102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ru-RU" sz="1900" b="1" dirty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 обучения безопасным методам и приемам выполнения работ при воздействии вредных и (или) опасных производственных факторов, опасностей, идентифицированных в рамках специальной оценки условий труда и оценки профессиональных рисков, предусматривается наличие: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44470" y="1922314"/>
            <a:ext cx="8124127" cy="4917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4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программ обучения по безопасным методам и приемам выполнения работ при воздействии вредных и (или) опасных производственных факторов, опасностей, идентифицированных в рамках специальной оценки условий труда и оценки профессиональных рисков;</a:t>
            </a:r>
          </a:p>
          <a:p>
            <a:pPr indent="450215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400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учебно-методических </a:t>
            </a:r>
            <a:r>
              <a:rPr lang="ru-RU" sz="14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материалов и материалов для проведения проверки знания безопасных методов и приемов выполнения работ при воздействии вредных и (или) опасных производственных факторов, опасностей, идентифицированных в рамках специальной оценки условий труда и оценки профессиональных рисков;</a:t>
            </a:r>
          </a:p>
          <a:p>
            <a:pPr indent="450215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400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штате по основному месту работы на условиях полной или частичной занятости не менее 2 специалистов, проводящих обучение безопасным методам и приемам выполнения работ при воздействии вредных и (или) опасных производственных факторов, опасностей, идентифицированных в рамках специальной оценки условий труда и оценки профессиональных рисков, имеющих высшее образование, стаж работы в организации, оказывающей услуги обучения по охране труда, не менее одного года или опыт практической работы в области охраны труда не менее 5 лет в течение 10 лет, предшествующих дню подачи заявления об аккредитации, а также проходивших проверку знания безопасных методов и приемов выполнения работ с периодичностью 1 раз в 3 года путем личного присутствия или дистанционно, а также на сайте единой общероссийской системы по охране труда;</a:t>
            </a:r>
          </a:p>
          <a:p>
            <a:pPr indent="450215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400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комиссии </a:t>
            </a:r>
            <a:r>
              <a:rPr lang="ru-RU" sz="14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по проверке знания работодателями и работниками безопасных методов и приемов выполнения работ при воздействии вредных и (или) опасных производственных факторов, опасностей, идентифицированных в рамках специальной оценки условий труда и оценки профессиональных рисков, соответствующей требованиям, установленным порядком обучения по охране </a:t>
            </a:r>
            <a:r>
              <a:rPr lang="ru-RU" sz="1400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труда.</a:t>
            </a:r>
            <a:endParaRPr lang="ru-RU" sz="1400" dirty="0"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4695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621877" y="260648"/>
            <a:ext cx="7947182" cy="1224136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 обучения работодателей и работников безопасным методам и приемам выполнения работ повышенной опасности в соответствии с нормативными правовыми актами, содержащими государственные нормативные требования охраны труда, предусматривается наличие:</a:t>
            </a:r>
            <a:endParaRPr lang="ru-RU" sz="17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3404" y="1511927"/>
            <a:ext cx="8124127" cy="5778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35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программ обучения по безопасным методам и приемам выполнения соответствующих работ повышенной опасности, соответствующих требованиям нормативных правовых актов, устанавливающих требования к выполнению работ повышенной опасности;</a:t>
            </a:r>
          </a:p>
          <a:p>
            <a:pPr indent="450215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350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учебно-методических </a:t>
            </a:r>
            <a:r>
              <a:rPr lang="ru-RU" sz="135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материалов и материалов для проведения проверки знания безопасных методов и приемов выполнения работ повышенной опасности;</a:t>
            </a:r>
          </a:p>
          <a:p>
            <a:pPr indent="450215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350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35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штате по основному месту работы на условиях полной или частичной занятости не менее 2 специалистов, проводящих обучение работодателей и работников безопасным методам и приемам выполнения работ повышенной опасности в соответствии с нормативными правовыми актами, содержащими государственные нормативные требования охраны труда, имеющих высшее образование, стаж работы в организации, оказывающей услуги обучения по охране труда, не менее одного года или опыт практической работы в области охраны труда не менее 5 лет в течение 10 лет, предшествующих дню подачи заявления об аккредитации, и прошедших проверку знания безопасных методов и приемов выполнения работ повышенной опасности с периодичностью 1 раз в 3 года путем личного присутствия или дистанционно, а также на сайте единой общероссийской системы по охране труда;</a:t>
            </a:r>
          </a:p>
          <a:p>
            <a:pPr indent="450215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350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а </a:t>
            </a:r>
            <a:r>
              <a:rPr lang="ru-RU" sz="135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праве собственности или ином законном основании технических устройств (тренажеров, полигонов) для отработки практических навыков выполнения работ повышенной опасности в случае наличия соответствующих требований в нормативных правовых актах, устанавливающих требования к выполнению работ повышенной опасности, при этом право владения и пользования техническими устройствами (тренажерами, полигонами) не может быть приобретено на срок менее одного года;</a:t>
            </a:r>
          </a:p>
          <a:p>
            <a:pPr indent="450215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350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комиссии </a:t>
            </a:r>
            <a:r>
              <a:rPr lang="ru-RU" sz="135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по проверке знания работодателями и работниками безопасных методов и приемов выполнения работ повышенной опасности, содержащихся в государственных нормативных требованиях охраны труда</a:t>
            </a:r>
          </a:p>
          <a:p>
            <a:pPr indent="450215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350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350" dirty="0"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6024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621876" y="404664"/>
            <a:ext cx="7947182" cy="1542102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 обучения работников правилам по оказанию первой помощи пострадавшим предусматривается наличие:</a:t>
            </a:r>
            <a:endParaRPr lang="ru-RU" sz="2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3404" y="2204864"/>
            <a:ext cx="8124127" cy="4070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6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программы обучения по оказанию первой помощи пострадавшим, соответствующей требованиям, установленным порядком обучения по охране труда;</a:t>
            </a:r>
          </a:p>
          <a:p>
            <a:pPr indent="450215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600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учебно-методических </a:t>
            </a:r>
            <a:r>
              <a:rPr lang="ru-RU" sz="16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материалов и материалов для проведения проверки знания по вопросам оказания первой помощи пострадавшим;</a:t>
            </a:r>
          </a:p>
          <a:p>
            <a:pPr indent="450215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600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16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праве собственности или ином законном основании тренажеров по отработке сердечно-легочной реанимации, при этом право владения и пользования тренажерами не может быть приобретено на срок менее одного года;</a:t>
            </a:r>
          </a:p>
          <a:p>
            <a:pPr indent="450215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600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штате по основному месту работы на условиях полной или частичной занятости не менее одного прошедшего подготовку по оказанию первой помощи пострадавшим и прошедшего проверку знания с периодичностью 1 раз в 3 года лица путем личного присутствия или дистанционно, а также на сайте единой общероссийской системы по охране труда;</a:t>
            </a:r>
          </a:p>
          <a:p>
            <a:pPr indent="450215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600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комиссии </a:t>
            </a:r>
            <a:r>
              <a:rPr lang="ru-RU" sz="16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по проверке знания требований охраны труда по вопросам оказания первой помощи </a:t>
            </a:r>
            <a:r>
              <a:rPr lang="ru-RU" sz="1600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пострадавшим.</a:t>
            </a:r>
            <a:endParaRPr lang="ru-RU" sz="1600" dirty="0"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8273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778670" y="476671"/>
            <a:ext cx="7831365" cy="4464497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 smtClean="0">
              <a:solidFill>
                <a:schemeClr val="tx2">
                  <a:lumMod val="75000"/>
                </a:schemeClr>
              </a:solidFill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Федеральный закон </a:t>
            </a:r>
            <a:r>
              <a:rPr lang="ru-RU" sz="1900" b="1" dirty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от 29.12.2012 № 273-ФЗ «Об образовании в Российской </a:t>
            </a:r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Федерации»,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статья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29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900" b="1" dirty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Постановление Правительства Российской Федерации от 16.12.2021 № 2334 «Об утверждении Правил аккредитации организаций, индивидуальных предпринимателей, оказывающих услуги в области охраны труда, и требований к организациям и индивидуальным предпринимателям, оказывающим услуги в области охраны труда</a:t>
            </a:r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1900" b="1" dirty="0">
              <a:solidFill>
                <a:schemeClr val="tx2">
                  <a:lumMod val="75000"/>
                </a:schemeClr>
              </a:solidFill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Приказ </a:t>
            </a:r>
            <a:r>
              <a:rPr lang="ru-RU" sz="1900" b="1" dirty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службы по надзору в сфере образования и науки РФ от </a:t>
            </a:r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14.08.2020 № </a:t>
            </a:r>
            <a:r>
              <a:rPr lang="ru-RU" sz="1900" b="1" dirty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831 </a:t>
            </a:r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«Об </a:t>
            </a:r>
            <a:r>
              <a:rPr lang="ru-RU" sz="1900" b="1" dirty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утверждении Требований к структуре официального сайта образовательной организации в информационно-телекоммуникационной сети </a:t>
            </a:r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«Интернет» </a:t>
            </a:r>
            <a:r>
              <a:rPr lang="ru-RU" sz="1900" b="1" dirty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и формату представления информации» </a:t>
            </a:r>
            <a:endParaRPr lang="ru-RU" sz="1900" b="1" dirty="0" smtClean="0">
              <a:solidFill>
                <a:schemeClr val="tx2">
                  <a:lumMod val="75000"/>
                </a:schemeClr>
              </a:solidFill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408352" y="557703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ПРЕДОСТЕРЕЖЕНИЯ</a:t>
            </a:r>
          </a:p>
          <a:p>
            <a:pPr algn="ctr"/>
            <a:r>
              <a:rPr lang="ru-RU" b="1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О НЕДОПУСТИМОСТИ НАРУШЕНИЯ ОБЯЗАТЕЛЬНЫХ ТРЕБОВАНИЙ</a:t>
            </a:r>
            <a:endParaRPr lang="ru-RU" b="1" dirty="0"/>
          </a:p>
        </p:txBody>
      </p:sp>
      <p:sp>
        <p:nvSpPr>
          <p:cNvPr id="7" name="Стрелка вниз 6"/>
          <p:cNvSpPr/>
          <p:nvPr/>
        </p:nvSpPr>
        <p:spPr>
          <a:xfrm>
            <a:off x="4499992" y="5085184"/>
            <a:ext cx="360040" cy="4918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633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86768" y="548680"/>
            <a:ext cx="8424936" cy="6173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Провести проверку </a:t>
            </a:r>
            <a:r>
              <a:rPr lang="ru-RU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содержания реализуемых образовательных программ на предмет их соответствия нормативным правовым актам в данной сфере.</a:t>
            </a:r>
            <a:endParaRPr lang="ru-RU" dirty="0"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ru-RU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Утвержденные руководителем организации образовательные программы в виде электронного документа </a:t>
            </a:r>
            <a:r>
              <a:rPr lang="ru-RU" b="1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размещаются на ее официальном сайте</a:t>
            </a:r>
            <a:r>
              <a:rPr lang="ru-RU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в сети «Интернет» с соблюдением следующих условий: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документ должен быть подписан </a:t>
            </a:r>
            <a:r>
              <a:rPr lang="ru-RU" dirty="0">
                <a:solidFill>
                  <a:srgbClr val="FF0000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электронной подписью</a:t>
            </a:r>
            <a:r>
              <a:rPr lang="ru-RU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формат размещенного документа должен обеспечивать </a:t>
            </a:r>
            <a:r>
              <a:rPr lang="ru-RU" dirty="0">
                <a:solidFill>
                  <a:srgbClr val="FF0000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свободный доступ </a:t>
            </a:r>
            <a:r>
              <a:rPr lang="ru-RU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пользователей к информации на основе общедоступного программного обеспечения;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solidFill>
                  <a:srgbClr val="FF0000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наименование ссылки должно позволять идентифицировать </a:t>
            </a:r>
            <a:r>
              <a:rPr lang="ru-RU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размещенную по ней информацию;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образовательные программы также, как и другая учебно-методическая документация, размещаются </a:t>
            </a:r>
            <a:r>
              <a:rPr lang="ru-RU" dirty="0">
                <a:solidFill>
                  <a:srgbClr val="FF0000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 подразделе «Образование» специального раздела «Сведения об образовательной организации»</a:t>
            </a:r>
            <a:r>
              <a:rPr lang="ru-RU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3"/>
            </a:pPr>
            <a:r>
              <a:rPr lang="ru-RU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самой организации в бумажном виде хранится </a:t>
            </a:r>
            <a:r>
              <a:rPr lang="ru-RU" b="1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контрольный экземпляр </a:t>
            </a:r>
            <a:r>
              <a:rPr lang="ru-RU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каждой образовательной программы</a:t>
            </a:r>
            <a:r>
              <a:rPr lang="ru-RU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3"/>
            </a:pPr>
            <a:r>
              <a:rPr lang="ru-RU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Разместить </a:t>
            </a:r>
            <a:r>
              <a:rPr lang="ru-RU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 подразделе </a:t>
            </a:r>
            <a:r>
              <a:rPr lang="ru-RU" dirty="0">
                <a:solidFill>
                  <a:srgbClr val="FF0000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«Руководство. Педагогический состав»</a:t>
            </a:r>
            <a:r>
              <a:rPr lang="ru-RU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специального раздела «Сведения об образовательной организации</a:t>
            </a:r>
            <a:r>
              <a:rPr lang="ru-RU" dirty="0" smtClean="0">
                <a:solidFill>
                  <a:srgbClr val="FF0000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информацию о </a:t>
            </a:r>
            <a:r>
              <a:rPr lang="ru-RU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персональном составе педагогических работников каждой реализуемой образовательной </a:t>
            </a:r>
            <a:r>
              <a:rPr lang="ru-RU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программы.</a:t>
            </a:r>
            <a:endParaRPr lang="ru-RU" dirty="0"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42353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673451" y="531634"/>
            <a:ext cx="7831365" cy="1080121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Постановление </a:t>
            </a:r>
            <a:r>
              <a:rPr lang="ru-RU" sz="1900" b="1" dirty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Правительства РФ от </a:t>
            </a:r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15.09.2020 № 1441 «Об </a:t>
            </a:r>
            <a:r>
              <a:rPr lang="ru-RU" sz="1900" b="1" dirty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утверждении Правил оказания платных образовательных </a:t>
            </a:r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услуг»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8233" y="1798314"/>
            <a:ext cx="6324035" cy="342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b="1" dirty="0">
                <a:solidFill>
                  <a:srgbClr val="2F4157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о платных образовательных услугах.</a:t>
            </a:r>
            <a:endParaRPr lang="ru-RU" sz="1600" b="1" dirty="0">
              <a:solidFill>
                <a:srgbClr val="2F415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8233" y="2196464"/>
            <a:ext cx="8041802" cy="4558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На официальных </a:t>
            </a:r>
            <a:r>
              <a:rPr lang="ru-RU" sz="16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сайтах организаций в сети «Интернет» зачастую отсутствует информация либо информация представлена в разделе, расположенном не на главной странице сайта: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630555" algn="l"/>
              </a:tabLst>
            </a:pPr>
            <a:r>
              <a:rPr lang="ru-RU" sz="16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полное наименование и фирменное наименование (при наличии) исполнителя - юридического лица;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630555" algn="l"/>
              </a:tabLst>
            </a:pPr>
            <a:r>
              <a:rPr lang="ru-RU" sz="16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место нахождения исполнителя;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630555" algn="l"/>
              </a:tabLst>
            </a:pPr>
            <a:r>
              <a:rPr lang="ru-RU" sz="16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фамилия, имя, отчество (при наличии) представителя исполнителя, реквизиты документа, удостоверяющего полномочия представителя исполнителя. Иначе говоря, сведения о руководителе и уставе организации;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630555" algn="l"/>
              </a:tabLst>
            </a:pPr>
            <a:r>
              <a:rPr lang="ru-RU" sz="16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стоимость образовательных услуг по договору;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630555" algn="l"/>
              </a:tabLst>
            </a:pPr>
            <a:r>
              <a:rPr lang="ru-RU" sz="16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порядок оказания платных образовательных услуг;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630555" algn="l"/>
              </a:tabLst>
            </a:pPr>
            <a:r>
              <a:rPr lang="ru-RU" sz="16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сведения о лицензии на осуществление образовательной деятельности;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630555" algn="l"/>
              </a:tabLst>
            </a:pPr>
            <a:r>
              <a:rPr lang="ru-RU" sz="16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образовательные программы;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630555" algn="l"/>
              </a:tabLst>
            </a:pPr>
            <a:r>
              <a:rPr lang="ru-RU" sz="16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форма обучения;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630555" algn="l"/>
              </a:tabLst>
            </a:pPr>
            <a:r>
              <a:rPr lang="ru-RU" sz="16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сроки освоения образовательных программ;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630555" algn="l"/>
              </a:tabLst>
            </a:pPr>
            <a:r>
              <a:rPr lang="ru-RU" sz="16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другие необходимые сведения, связанные со спецификой оказываемых платных образовательных услуг.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4928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bg1"/>
        </a:solidFill>
        <a:ln w="9525">
          <a:noFill/>
          <a:miter lim="800000"/>
          <a:headEnd/>
          <a:tailEnd/>
        </a:ln>
      </a:spPr>
      <a:bodyPr/>
      <a:lstStyle>
        <a:defPPr algn="r">
          <a:spcBef>
            <a:spcPct val="0"/>
          </a:spcBef>
          <a:buFontTx/>
          <a:buNone/>
          <a:defRPr sz="2800" i="1" dirty="0">
            <a:solidFill>
              <a:srgbClr val="002060"/>
            </a:solidFill>
            <a:latin typeface="PT Astra Serif" panose="020A0603040505020204" pitchFamily="18" charset="-52"/>
            <a:ea typeface="PT Astra Serif" panose="020A0603040505020204" pitchFamily="18" charset="-52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3811</TotalTime>
  <Words>1970</Words>
  <Application>Microsoft Office PowerPoint</Application>
  <PresentationFormat>Экран (4:3)</PresentationFormat>
  <Paragraphs>107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PT Astra Serif</vt:lpstr>
      <vt:lpstr>Times New Roman</vt:lpstr>
      <vt:lpstr>Wingdings</vt:lpstr>
      <vt:lpstr>Тема Office</vt:lpstr>
      <vt:lpstr>Министерство просвещения  и воспитания Ульяновской области  Департамент по надзору и контролю  в сфере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Витушкина</dc:creator>
  <cp:lastModifiedBy>Витушкина Валерия</cp:lastModifiedBy>
  <cp:revision>579</cp:revision>
  <cp:lastPrinted>2023-03-22T08:38:52Z</cp:lastPrinted>
  <dcterms:created xsi:type="dcterms:W3CDTF">2020-12-01T05:01:00Z</dcterms:created>
  <dcterms:modified xsi:type="dcterms:W3CDTF">2023-06-27T08:57:54Z</dcterms:modified>
</cp:coreProperties>
</file>