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9" r:id="rId2"/>
    <p:sldId id="311" r:id="rId3"/>
    <p:sldId id="319" r:id="rId4"/>
    <p:sldId id="314" r:id="rId5"/>
    <p:sldId id="315" r:id="rId6"/>
    <p:sldId id="312" r:id="rId7"/>
    <p:sldId id="321" r:id="rId8"/>
    <p:sldId id="318" r:id="rId9"/>
    <p:sldId id="322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6B6BFD"/>
    <a:srgbClr val="5555FD"/>
    <a:srgbClr val="B95CC0"/>
    <a:srgbClr val="FF85C2"/>
    <a:srgbClr val="CCFFCC"/>
    <a:srgbClr val="CCCCFF"/>
    <a:srgbClr val="0000FF"/>
    <a:srgbClr val="FF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6292" autoAdjust="0"/>
  </p:normalViewPr>
  <p:slideViewPr>
    <p:cSldViewPr snapToGrid="0">
      <p:cViewPr varScale="1">
        <p:scale>
          <a:sx n="73" d="100"/>
          <a:sy n="73" d="100"/>
        </p:scale>
        <p:origin x="1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0BC04-9BA5-4C3E-B59F-64DFC29E017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3CD75562-AC26-4E05-B966-7F3A0973C2F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Наблюдать, не мешая</a:t>
          </a:r>
          <a:endParaRPr lang="ru-RU" b="1" dirty="0"/>
        </a:p>
      </dgm:t>
    </dgm:pt>
    <dgm:pt modelId="{92C1F24C-E59A-4A26-A357-A8A8DAC7A948}" type="parTrans" cxnId="{4F5EC504-283B-4174-9945-C7A6BC481E13}">
      <dgm:prSet/>
      <dgm:spPr/>
      <dgm:t>
        <a:bodyPr/>
        <a:lstStyle/>
        <a:p>
          <a:endParaRPr lang="ru-RU"/>
        </a:p>
      </dgm:t>
    </dgm:pt>
    <dgm:pt modelId="{3755CB90-2B9C-4C9A-AD5A-01C366447613}" type="sibTrans" cxnId="{4F5EC504-283B-4174-9945-C7A6BC481E1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9C82254-36E6-42A6-B817-21A2973B2EC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Предотвращать нарушение, помогая развитию</a:t>
          </a:r>
          <a:endParaRPr lang="ru-RU" sz="1600" b="1" dirty="0"/>
        </a:p>
      </dgm:t>
    </dgm:pt>
    <dgm:pt modelId="{CF2BC54D-6881-44CB-9CF7-3B46FAE988EA}" type="parTrans" cxnId="{334EB09B-B709-47B7-9425-36C69C06C7C4}">
      <dgm:prSet/>
      <dgm:spPr/>
      <dgm:t>
        <a:bodyPr/>
        <a:lstStyle/>
        <a:p>
          <a:endParaRPr lang="ru-RU"/>
        </a:p>
      </dgm:t>
    </dgm:pt>
    <dgm:pt modelId="{95F19F18-CE57-4E70-85D2-B6F53A171B4A}" type="sibTrans" cxnId="{334EB09B-B709-47B7-9425-36C69C06C7C4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454DDF7-6CE3-4986-806D-6C42F7B78F6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/>
            <a:t>Рациональный </a:t>
          </a:r>
          <a:r>
            <a:rPr lang="ru-RU" sz="1600" b="1" dirty="0" smtClean="0"/>
            <a:t>контроль</a:t>
          </a:r>
          <a:endParaRPr lang="ru-RU" sz="1600" b="1" dirty="0"/>
        </a:p>
      </dgm:t>
    </dgm:pt>
    <dgm:pt modelId="{1A79A8D7-B78D-40F6-B165-F2A34F732A75}" type="parTrans" cxnId="{98B9AD3F-B6A5-4D80-AB95-63E0D046B4FC}">
      <dgm:prSet/>
      <dgm:spPr/>
      <dgm:t>
        <a:bodyPr/>
        <a:lstStyle/>
        <a:p>
          <a:endParaRPr lang="ru-RU"/>
        </a:p>
      </dgm:t>
    </dgm:pt>
    <dgm:pt modelId="{58CB3253-49F9-4B00-BF6A-4BA5C8A3F8E6}" type="sibTrans" cxnId="{98B9AD3F-B6A5-4D80-AB95-63E0D046B4FC}">
      <dgm:prSet/>
      <dgm:spPr/>
      <dgm:t>
        <a:bodyPr/>
        <a:lstStyle/>
        <a:p>
          <a:endParaRPr lang="ru-RU"/>
        </a:p>
      </dgm:t>
    </dgm:pt>
    <dgm:pt modelId="{DA8DF49B-A928-46DB-A97D-49A586C05951}" type="pres">
      <dgm:prSet presAssocID="{1BD0BC04-9BA5-4C3E-B59F-64DFC29E017B}" presName="linearFlow" presStyleCnt="0">
        <dgm:presLayoutVars>
          <dgm:dir/>
          <dgm:resizeHandles val="exact"/>
        </dgm:presLayoutVars>
      </dgm:prSet>
      <dgm:spPr/>
    </dgm:pt>
    <dgm:pt modelId="{3C15C814-66D3-4354-B5E9-3937441EBD52}" type="pres">
      <dgm:prSet presAssocID="{3CD75562-AC26-4E05-B966-7F3A0973C2F0}" presName="node" presStyleLbl="node1" presStyleIdx="0" presStyleCnt="3" custScaleX="135685" custScaleY="133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3C1CD-C120-437D-9927-6D78EA1F89D2}" type="pres">
      <dgm:prSet presAssocID="{3755CB90-2B9C-4C9A-AD5A-01C366447613}" presName="spacerL" presStyleCnt="0"/>
      <dgm:spPr/>
    </dgm:pt>
    <dgm:pt modelId="{7D376667-91BC-4F92-80AE-CFB721554582}" type="pres">
      <dgm:prSet presAssocID="{3755CB90-2B9C-4C9A-AD5A-01C36644761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D406C2F-3EDE-472E-981C-88EE763D4867}" type="pres">
      <dgm:prSet presAssocID="{3755CB90-2B9C-4C9A-AD5A-01C366447613}" presName="spacerR" presStyleCnt="0"/>
      <dgm:spPr/>
    </dgm:pt>
    <dgm:pt modelId="{0447B8CF-8302-4E5E-BB37-2AA41BA26C70}" type="pres">
      <dgm:prSet presAssocID="{49C82254-36E6-42A6-B817-21A2973B2EC5}" presName="node" presStyleLbl="node1" presStyleIdx="1" presStyleCnt="3" custScaleX="184476" custScaleY="172220" custLinFactNeighborX="-30911" custLinFactNeighborY="8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939B-F00C-4E36-83D6-E4BFA0B0C1AC}" type="pres">
      <dgm:prSet presAssocID="{95F19F18-CE57-4E70-85D2-B6F53A171B4A}" presName="spacerL" presStyleCnt="0"/>
      <dgm:spPr/>
    </dgm:pt>
    <dgm:pt modelId="{3CFEBF52-5E4A-478A-92D2-BA3FE70DA388}" type="pres">
      <dgm:prSet presAssocID="{95F19F18-CE57-4E70-85D2-B6F53A171B4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D824FC7-D426-47CB-8CA7-710A225575F0}" type="pres">
      <dgm:prSet presAssocID="{95F19F18-CE57-4E70-85D2-B6F53A171B4A}" presName="spacerR" presStyleCnt="0"/>
      <dgm:spPr/>
    </dgm:pt>
    <dgm:pt modelId="{CF6B7461-F107-4E9B-8687-C3467ED9C60F}" type="pres">
      <dgm:prSet presAssocID="{A454DDF7-6CE3-4986-806D-6C42F7B78F6F}" presName="node" presStyleLbl="node1" presStyleIdx="2" presStyleCnt="3" custScaleX="186136" custScaleY="18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1FE37-24C5-49E1-BC8C-CC5CBAD6BED5}" type="presOf" srcId="{49C82254-36E6-42A6-B817-21A2973B2EC5}" destId="{0447B8CF-8302-4E5E-BB37-2AA41BA26C70}" srcOrd="0" destOrd="0" presId="urn:microsoft.com/office/officeart/2005/8/layout/equation1"/>
    <dgm:cxn modelId="{903E2ADD-FCB2-4A57-90E3-47BD4D00A31B}" type="presOf" srcId="{A454DDF7-6CE3-4986-806D-6C42F7B78F6F}" destId="{CF6B7461-F107-4E9B-8687-C3467ED9C60F}" srcOrd="0" destOrd="0" presId="urn:microsoft.com/office/officeart/2005/8/layout/equation1"/>
    <dgm:cxn modelId="{334EB09B-B709-47B7-9425-36C69C06C7C4}" srcId="{1BD0BC04-9BA5-4C3E-B59F-64DFC29E017B}" destId="{49C82254-36E6-42A6-B817-21A2973B2EC5}" srcOrd="1" destOrd="0" parTransId="{CF2BC54D-6881-44CB-9CF7-3B46FAE988EA}" sibTransId="{95F19F18-CE57-4E70-85D2-B6F53A171B4A}"/>
    <dgm:cxn modelId="{98B9AD3F-B6A5-4D80-AB95-63E0D046B4FC}" srcId="{1BD0BC04-9BA5-4C3E-B59F-64DFC29E017B}" destId="{A454DDF7-6CE3-4986-806D-6C42F7B78F6F}" srcOrd="2" destOrd="0" parTransId="{1A79A8D7-B78D-40F6-B165-F2A34F732A75}" sibTransId="{58CB3253-49F9-4B00-BF6A-4BA5C8A3F8E6}"/>
    <dgm:cxn modelId="{3F59DF12-70F3-480E-BB1B-8C95D7D1EF79}" type="presOf" srcId="{3755CB90-2B9C-4C9A-AD5A-01C366447613}" destId="{7D376667-91BC-4F92-80AE-CFB721554582}" srcOrd="0" destOrd="0" presId="urn:microsoft.com/office/officeart/2005/8/layout/equation1"/>
    <dgm:cxn modelId="{0F8C026A-A96A-4A6A-8E7D-B5CBE637E53E}" type="presOf" srcId="{1BD0BC04-9BA5-4C3E-B59F-64DFC29E017B}" destId="{DA8DF49B-A928-46DB-A97D-49A586C05951}" srcOrd="0" destOrd="0" presId="urn:microsoft.com/office/officeart/2005/8/layout/equation1"/>
    <dgm:cxn modelId="{C60599B9-7FBF-4F03-A65E-C38698DAF997}" type="presOf" srcId="{3CD75562-AC26-4E05-B966-7F3A0973C2F0}" destId="{3C15C814-66D3-4354-B5E9-3937441EBD52}" srcOrd="0" destOrd="0" presId="urn:microsoft.com/office/officeart/2005/8/layout/equation1"/>
    <dgm:cxn modelId="{46798EBA-954D-4389-B496-59F24BEDD95F}" type="presOf" srcId="{95F19F18-CE57-4E70-85D2-B6F53A171B4A}" destId="{3CFEBF52-5E4A-478A-92D2-BA3FE70DA388}" srcOrd="0" destOrd="0" presId="urn:microsoft.com/office/officeart/2005/8/layout/equation1"/>
    <dgm:cxn modelId="{4F5EC504-283B-4174-9945-C7A6BC481E13}" srcId="{1BD0BC04-9BA5-4C3E-B59F-64DFC29E017B}" destId="{3CD75562-AC26-4E05-B966-7F3A0973C2F0}" srcOrd="0" destOrd="0" parTransId="{92C1F24C-E59A-4A26-A357-A8A8DAC7A948}" sibTransId="{3755CB90-2B9C-4C9A-AD5A-01C366447613}"/>
    <dgm:cxn modelId="{3D315D7E-F3CF-4252-A45A-E580EB591EBD}" type="presParOf" srcId="{DA8DF49B-A928-46DB-A97D-49A586C05951}" destId="{3C15C814-66D3-4354-B5E9-3937441EBD52}" srcOrd="0" destOrd="0" presId="urn:microsoft.com/office/officeart/2005/8/layout/equation1"/>
    <dgm:cxn modelId="{F147FAF3-2AD9-42E8-A9B3-930756297490}" type="presParOf" srcId="{DA8DF49B-A928-46DB-A97D-49A586C05951}" destId="{F463C1CD-C120-437D-9927-6D78EA1F89D2}" srcOrd="1" destOrd="0" presId="urn:microsoft.com/office/officeart/2005/8/layout/equation1"/>
    <dgm:cxn modelId="{BDF0645F-8BDB-4CCC-8B3D-D10B22F36461}" type="presParOf" srcId="{DA8DF49B-A928-46DB-A97D-49A586C05951}" destId="{7D376667-91BC-4F92-80AE-CFB721554582}" srcOrd="2" destOrd="0" presId="urn:microsoft.com/office/officeart/2005/8/layout/equation1"/>
    <dgm:cxn modelId="{305B4842-957B-4B39-89B7-9126C3BF36C4}" type="presParOf" srcId="{DA8DF49B-A928-46DB-A97D-49A586C05951}" destId="{6D406C2F-3EDE-472E-981C-88EE763D4867}" srcOrd="3" destOrd="0" presId="urn:microsoft.com/office/officeart/2005/8/layout/equation1"/>
    <dgm:cxn modelId="{081B293E-41A0-4637-9BBD-528851EE5D4F}" type="presParOf" srcId="{DA8DF49B-A928-46DB-A97D-49A586C05951}" destId="{0447B8CF-8302-4E5E-BB37-2AA41BA26C70}" srcOrd="4" destOrd="0" presId="urn:microsoft.com/office/officeart/2005/8/layout/equation1"/>
    <dgm:cxn modelId="{F470269C-DCD3-470F-8B77-798083B36970}" type="presParOf" srcId="{DA8DF49B-A928-46DB-A97D-49A586C05951}" destId="{8CD6939B-F00C-4E36-83D6-E4BFA0B0C1AC}" srcOrd="5" destOrd="0" presId="urn:microsoft.com/office/officeart/2005/8/layout/equation1"/>
    <dgm:cxn modelId="{A25B7604-223C-4A1C-81EA-19E8175D3786}" type="presParOf" srcId="{DA8DF49B-A928-46DB-A97D-49A586C05951}" destId="{3CFEBF52-5E4A-478A-92D2-BA3FE70DA388}" srcOrd="6" destOrd="0" presId="urn:microsoft.com/office/officeart/2005/8/layout/equation1"/>
    <dgm:cxn modelId="{9B4FAC34-9537-44C7-90BC-F4FD4181AAC9}" type="presParOf" srcId="{DA8DF49B-A928-46DB-A97D-49A586C05951}" destId="{3D824FC7-D426-47CB-8CA7-710A225575F0}" srcOrd="7" destOrd="0" presId="urn:microsoft.com/office/officeart/2005/8/layout/equation1"/>
    <dgm:cxn modelId="{DABA1AA2-9DD0-4222-8E4B-169BDA4CB8E9}" type="presParOf" srcId="{DA8DF49B-A928-46DB-A97D-49A586C05951}" destId="{CF6B7461-F107-4E9B-8687-C3467ED9C60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5C814-66D3-4354-B5E9-3937441EBD52}">
      <dsp:nvSpPr>
        <dsp:cNvPr id="0" name=""/>
        <dsp:cNvSpPr/>
      </dsp:nvSpPr>
      <dsp:spPr>
        <a:xfrm>
          <a:off x="3231" y="571910"/>
          <a:ext cx="1504197" cy="1479564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Наблюдать, не мешая</a:t>
          </a:r>
          <a:endParaRPr lang="ru-RU" sz="1500" b="1" kern="1200" dirty="0"/>
        </a:p>
      </dsp:txBody>
      <dsp:txXfrm>
        <a:off x="223516" y="788587"/>
        <a:ext cx="1063627" cy="1046210"/>
      </dsp:txXfrm>
    </dsp:sp>
    <dsp:sp modelId="{7D376667-91BC-4F92-80AE-CFB721554582}">
      <dsp:nvSpPr>
        <dsp:cNvPr id="0" name=""/>
        <dsp:cNvSpPr/>
      </dsp:nvSpPr>
      <dsp:spPr>
        <a:xfrm>
          <a:off x="1597446" y="990199"/>
          <a:ext cx="642985" cy="642985"/>
        </a:xfrm>
        <a:prstGeom prst="mathPlus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682674" y="1236076"/>
        <a:ext cx="472529" cy="151231"/>
      </dsp:txXfrm>
    </dsp:sp>
    <dsp:sp modelId="{0447B8CF-8302-4E5E-BB37-2AA41BA26C70}">
      <dsp:nvSpPr>
        <dsp:cNvPr id="0" name=""/>
        <dsp:cNvSpPr/>
      </dsp:nvSpPr>
      <dsp:spPr>
        <a:xfrm>
          <a:off x="2302624" y="445901"/>
          <a:ext cx="2045092" cy="1909222"/>
        </a:xfrm>
        <a:prstGeom prst="ellipse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Предотвращать нарушение, помогая развитию</a:t>
          </a:r>
          <a:endParaRPr lang="ru-RU" sz="1600" b="1" kern="1200" dirty="0"/>
        </a:p>
      </dsp:txBody>
      <dsp:txXfrm>
        <a:off x="2602121" y="725500"/>
        <a:ext cx="1446098" cy="1350024"/>
      </dsp:txXfrm>
    </dsp:sp>
    <dsp:sp modelId="{3CFEBF52-5E4A-478A-92D2-BA3FE70DA388}">
      <dsp:nvSpPr>
        <dsp:cNvPr id="0" name=""/>
        <dsp:cNvSpPr/>
      </dsp:nvSpPr>
      <dsp:spPr>
        <a:xfrm>
          <a:off x="4465560" y="990199"/>
          <a:ext cx="642985" cy="642985"/>
        </a:xfrm>
        <a:prstGeom prst="mathEqual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550788" y="1122654"/>
        <a:ext cx="472529" cy="378075"/>
      </dsp:txXfrm>
    </dsp:sp>
    <dsp:sp modelId="{CF6B7461-F107-4E9B-8687-C3467ED9C60F}">
      <dsp:nvSpPr>
        <dsp:cNvPr id="0" name=""/>
        <dsp:cNvSpPr/>
      </dsp:nvSpPr>
      <dsp:spPr>
        <a:xfrm>
          <a:off x="5198563" y="292056"/>
          <a:ext cx="2063494" cy="2039272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Рациональный </a:t>
          </a:r>
          <a:r>
            <a:rPr lang="ru-RU" sz="1600" b="1" kern="1200" dirty="0" smtClean="0"/>
            <a:t>контроль</a:t>
          </a:r>
          <a:endParaRPr lang="ru-RU" sz="1600" b="1" kern="1200" dirty="0"/>
        </a:p>
      </dsp:txBody>
      <dsp:txXfrm>
        <a:off x="5500755" y="590700"/>
        <a:ext cx="1459110" cy="144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E15C-1A16-4AFB-BDA7-EB96D21AD723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85AE3-14DD-4F2B-A367-0038EF358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0E66-4865-4801-94EA-3A744567D71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8E52B-8674-4E3A-953A-FECD0600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3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303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4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1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2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8E52B-8674-4E3A-953A-FECD0600C0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0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7978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7649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5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3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7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3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4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510B0F-C8C6-41CF-BA2B-04184878FCB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8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lkko@mo73.r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254329"/>
            <a:ext cx="726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1857" y="2318787"/>
            <a:ext cx="8942609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 направлениях федерального </a:t>
            </a:r>
            <a:endParaRPr lang="ru-RU" sz="3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422A8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государственного </a:t>
            </a:r>
            <a:r>
              <a:rPr lang="ru-RU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контроля (надзора) </a:t>
            </a:r>
            <a:endParaRPr lang="ru-RU" sz="3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422A8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сфере образования в 2023 году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323" y="5858884"/>
            <a:ext cx="285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07 июля 2023 г.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04" y="2465000"/>
            <a:ext cx="1477354" cy="1461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46763"/>
            <a:ext cx="739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0" y="-2231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2526" y="1183983"/>
            <a:ext cx="786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10.03.2022 № 336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особенностях организации и осуществления государственного контроля (надзора), муниципального 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контроля»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311104" y="1862893"/>
            <a:ext cx="316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https://</a:t>
            </a:r>
            <a:r>
              <a:rPr lang="ru-RU" sz="2400" b="1" u="sng" dirty="0">
                <a:solidFill>
                  <a:srgbClr val="0000FF"/>
                </a:solidFill>
              </a:rPr>
              <a:t>www.mo73.ru/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292" y="2259241"/>
            <a:ext cx="537013" cy="766033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 rotWithShape="1">
          <a:blip r:embed="rId6"/>
          <a:srcRect l="37360" t="9693" r="32015" b="8493"/>
          <a:stretch/>
        </p:blipFill>
        <p:spPr bwMode="auto">
          <a:xfrm rot="348590">
            <a:off x="10028015" y="2438757"/>
            <a:ext cx="1819275" cy="2733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442137" y="2898980"/>
            <a:ext cx="3337186" cy="3323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 рисков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причинения </a:t>
            </a: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вреда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(ущерба) охраняемым </a:t>
            </a:r>
            <a:r>
              <a:rPr lang="ru-RU" sz="2100" b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1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ценностям при осуществлении федерального государственного контроля (надзора) в сфере образования на 2023 год</a:t>
            </a:r>
            <a:endParaRPr lang="ru-RU" sz="21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75428" y="5416752"/>
            <a:ext cx="837634" cy="828872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7109379"/>
              </p:ext>
            </p:extLst>
          </p:nvPr>
        </p:nvGraphicFramePr>
        <p:xfrm>
          <a:off x="334590" y="3403264"/>
          <a:ext cx="7265290" cy="262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329602" y="3052776"/>
            <a:ext cx="999582" cy="634360"/>
          </a:xfrm>
          <a:prstGeom prst="downArrow">
            <a:avLst>
              <a:gd name="adj1" fmla="val 50000"/>
              <a:gd name="adj2" fmla="val 577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врон 6"/>
          <p:cNvSpPr/>
          <p:nvPr/>
        </p:nvSpPr>
        <p:spPr>
          <a:xfrm rot="5400000">
            <a:off x="3609279" y="835185"/>
            <a:ext cx="440229" cy="3836915"/>
          </a:xfrm>
          <a:prstGeom prst="chevron">
            <a:avLst>
              <a:gd name="adj" fmla="val 6432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281" y="1161832"/>
            <a:ext cx="839585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7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отнесения объектов контроля </a:t>
            </a:r>
          </a:p>
          <a:p>
            <a:pPr algn="ctr"/>
            <a:r>
              <a:rPr lang="ru-RU" sz="27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категориям риска</a:t>
            </a:r>
            <a:endParaRPr lang="ru-RU" sz="27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599" y="2181890"/>
            <a:ext cx="79371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наличие обращений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о нарушении обязательных требований, признанных обоснованными</a:t>
            </a:r>
            <a:r>
              <a:rPr lang="ru-RU" sz="1600" dirty="0">
                <a:ea typeface="Times New Roman" panose="02020603050405020304" pitchFamily="18" charset="0"/>
              </a:rPr>
              <a:t> </a:t>
            </a:r>
            <a:r>
              <a:rPr lang="ru-RU" i="1" dirty="0">
                <a:ea typeface="Times New Roman" panose="02020603050405020304" pitchFamily="18" charset="0"/>
              </a:rPr>
              <a:t>в течение календарного года, предшествующего</a:t>
            </a:r>
            <a:r>
              <a:rPr lang="ru-RU" dirty="0">
                <a:ea typeface="Times New Roman" panose="02020603050405020304" pitchFamily="18" charset="0"/>
              </a:rPr>
              <a:t> дате принятия решения об отнесении объекта федерального государственного контроля (надзора) в сфере образования к определенной категории риска;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469" y="3737995"/>
            <a:ext cx="79329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наличие неисполненных решений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контрольно-надзорного </a:t>
            </a:r>
            <a:r>
              <a:rPr lang="ru-RU" dirty="0" smtClean="0">
                <a:ea typeface="Times New Roman" panose="02020603050405020304" pitchFamily="18" charset="0"/>
              </a:rPr>
              <a:t>органа;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281" y="4452147"/>
            <a:ext cx="793714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наличие вступившего в силу постановления о назначении административного наказания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за совершение административного правонарушения в сфере образования (</a:t>
            </a:r>
            <a:r>
              <a:rPr lang="ru-RU" i="1" dirty="0">
                <a:ea typeface="Times New Roman" panose="02020603050405020304" pitchFamily="18" charset="0"/>
              </a:rPr>
              <a:t>в течение 3-х лет, предшествующих </a:t>
            </a:r>
            <a:r>
              <a:rPr lang="ru-RU" dirty="0">
                <a:ea typeface="Times New Roman" panose="02020603050405020304" pitchFamily="18" charset="0"/>
              </a:rPr>
              <a:t>дате принятия решения об отнесении объекта федерального государственного контроля (надзора) в сфере образования к определенной категории риска).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34636" t="14226" r="36109" b="7406"/>
          <a:stretch/>
        </p:blipFill>
        <p:spPr>
          <a:xfrm>
            <a:off x="8799314" y="2011825"/>
            <a:ext cx="2872509" cy="43283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38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631" y="1283112"/>
            <a:ext cx="8339460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за соблюдением обязательных требований</a:t>
            </a:r>
            <a:endParaRPr lang="ru-RU" sz="2500" b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79297"/>
              </p:ext>
            </p:extLst>
          </p:nvPr>
        </p:nvGraphicFramePr>
        <p:xfrm>
          <a:off x="650631" y="2070793"/>
          <a:ext cx="10972800" cy="3063700"/>
        </p:xfrm>
        <a:graphic>
          <a:graphicData uri="http://schemas.openxmlformats.org/drawingml/2006/table">
            <a:tbl>
              <a:tblPr firstRow="1" firstCol="1" bandRow="1"/>
              <a:tblGrid>
                <a:gridCol w="6818943">
                  <a:extLst>
                    <a:ext uri="{9D8B030D-6E8A-4147-A177-3AD203B41FA5}">
                      <a16:colId xmlns:a16="http://schemas.microsoft.com/office/drawing/2014/main" val="670292465"/>
                    </a:ext>
                  </a:extLst>
                </a:gridCol>
                <a:gridCol w="2233107">
                  <a:extLst>
                    <a:ext uri="{9D8B030D-6E8A-4147-A177-3AD203B41FA5}">
                      <a16:colId xmlns:a16="http://schemas.microsoft.com/office/drawing/2014/main" val="3971451599"/>
                    </a:ext>
                  </a:extLst>
                </a:gridCol>
                <a:gridCol w="1920750">
                  <a:extLst>
                    <a:ext uri="{9D8B030D-6E8A-4147-A177-3AD203B41FA5}">
                      <a16:colId xmlns:a16="http://schemas.microsoft.com/office/drawing/2014/main" val="3371475833"/>
                    </a:ext>
                  </a:extLst>
                </a:gridCol>
              </a:tblGrid>
              <a:tr h="427925"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ФГКН в сфере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83588"/>
                  </a:ext>
                </a:extLst>
              </a:tr>
              <a:tr h="80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январь-июнь</a:t>
                      </a: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45104"/>
                  </a:ext>
                </a:extLst>
              </a:tr>
              <a:tr h="80876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Контрольные (надзорные) мероприятия 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взаимодействия с контролируемыми лицами (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безопасности)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890119"/>
                  </a:ext>
                </a:extLst>
              </a:tr>
              <a:tr h="41855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Предостережения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97562"/>
                  </a:ext>
                </a:extLst>
              </a:tr>
              <a:tr h="330096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результатам мониторингов безопасности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67025"/>
                  </a:ext>
                </a:extLst>
              </a:tr>
              <a:tr h="26958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обращению</a:t>
                      </a:r>
                      <a:endParaRPr lang="ru-RU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PT Astra Serif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923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99894" y="5304772"/>
            <a:ext cx="778998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Предписание об устранении нарушения обязательных требований законодательства об образовании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 rot="20665458">
            <a:off x="156030" y="3674912"/>
            <a:ext cx="763056" cy="2465595"/>
          </a:xfrm>
          <a:prstGeom prst="curvedRightArrow">
            <a:avLst>
              <a:gd name="adj1" fmla="val 25000"/>
              <a:gd name="adj2" fmla="val 45414"/>
              <a:gd name="adj3" fmla="val 32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нак запрета 2"/>
          <p:cNvSpPr/>
          <p:nvPr/>
        </p:nvSpPr>
        <p:spPr>
          <a:xfrm>
            <a:off x="1473814" y="5290412"/>
            <a:ext cx="1088361" cy="996173"/>
          </a:xfrm>
          <a:prstGeom prst="noSmoking">
            <a:avLst>
              <a:gd name="adj" fmla="val 10275"/>
            </a:avLst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45193"/>
            <a:ext cx="900332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25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риска нарушения обязательных требований </a:t>
            </a:r>
            <a:endParaRPr lang="ru-RU" sz="2500" b="1" dirty="0" smtClean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5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осуществлении </a:t>
            </a:r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ФГКН в сфере образования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6336"/>
              </p:ext>
            </p:extLst>
          </p:nvPr>
        </p:nvGraphicFramePr>
        <p:xfrm>
          <a:off x="280644" y="2496226"/>
          <a:ext cx="11630714" cy="3736014"/>
        </p:xfrm>
        <a:graphic>
          <a:graphicData uri="http://schemas.openxmlformats.org/drawingml/2006/table">
            <a:tbl>
              <a:tblPr firstRow="1" firstCol="1" bandRow="1"/>
              <a:tblGrid>
                <a:gridCol w="665276">
                  <a:extLst>
                    <a:ext uri="{9D8B030D-6E8A-4147-A177-3AD203B41FA5}">
                      <a16:colId xmlns:a16="http://schemas.microsoft.com/office/drawing/2014/main" val="3654481593"/>
                    </a:ext>
                  </a:extLst>
                </a:gridCol>
                <a:gridCol w="4749843">
                  <a:extLst>
                    <a:ext uri="{9D8B030D-6E8A-4147-A177-3AD203B41FA5}">
                      <a16:colId xmlns:a16="http://schemas.microsoft.com/office/drawing/2014/main" val="3791034855"/>
                    </a:ext>
                  </a:extLst>
                </a:gridCol>
                <a:gridCol w="2959509">
                  <a:extLst>
                    <a:ext uri="{9D8B030D-6E8A-4147-A177-3AD203B41FA5}">
                      <a16:colId xmlns:a16="http://schemas.microsoft.com/office/drawing/2014/main" val="1415663547"/>
                    </a:ext>
                  </a:extLst>
                </a:gridCol>
                <a:gridCol w="3256086">
                  <a:extLst>
                    <a:ext uri="{9D8B030D-6E8A-4147-A177-3AD203B41FA5}">
                      <a16:colId xmlns:a16="http://schemas.microsoft.com/office/drawing/2014/main" val="384026914"/>
                    </a:ext>
                  </a:extLst>
                </a:gridCol>
              </a:tblGrid>
              <a:tr h="286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Непредставление сведений в ФРДО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101470"/>
                  </a:ext>
                </a:extLst>
              </a:tr>
              <a:tr h="547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осуществления ОД в соответствии с лицензией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непредставления сведений в ФИС ФРДО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81717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Основное общее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1 календарного года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34740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3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1 календарного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51819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1 календарного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59083"/>
                  </a:ext>
                </a:extLst>
              </a:tr>
              <a:tr h="364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профессиональное образование/ Профессиональное 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6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7 месяцев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41485"/>
                  </a:ext>
                </a:extLst>
              </a:tr>
              <a:tr h="190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доступа к открытым и общедоступным информационным ресурсам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25236"/>
                  </a:ext>
                </a:extLst>
              </a:tr>
              <a:tr h="572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доступа к информации о деятельности ОО, подлежащей размещению на официальном сайте ОО в сети «Интернет»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период осуществления мониторинга системы образования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3-х раз </a:t>
                      </a:r>
                      <a:endParaRPr lang="ru-RU" sz="1800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периодичностью </a:t>
                      </a:r>
                      <a:endParaRPr lang="ru-RU" sz="1800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чаще одного раза в неделю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15822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982608"/>
            <a:ext cx="1005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(приказ Федеральной службы по надзору в сфере образования и науки от 04.10.2021 № 1336 )</a:t>
            </a:r>
          </a:p>
        </p:txBody>
      </p:sp>
    </p:spTree>
    <p:extLst>
      <p:ext uri="{BB962C8B-B14F-4D97-AF65-F5344CB8AC3E}">
        <p14:creationId xmlns:p14="http://schemas.microsoft.com/office/powerpoint/2010/main" val="14547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06992" y="1003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4012" y="2214521"/>
            <a:ext cx="39163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</a:t>
            </a:r>
            <a:endParaRPr lang="ru-RU" sz="2000" b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8571" y="3296025"/>
            <a:ext cx="44657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0080" y="4377529"/>
            <a:ext cx="44441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бобщение правоприменительной практики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0080" y="5250951"/>
            <a:ext cx="444419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бъявление предостережения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8570" y="3845649"/>
            <a:ext cx="446570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20080" y="5819427"/>
            <a:ext cx="444419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рофилактический визит</a:t>
            </a:r>
            <a:endParaRPr lang="ru-RU" sz="2000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281" y="1217502"/>
            <a:ext cx="8478836" cy="10618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21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федеральном государственном контроле (надзоре) </a:t>
            </a:r>
            <a:endParaRPr lang="ru-RU" sz="21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сфере </a:t>
            </a:r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b="1" i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(утверждено постановлением Правительства Российской Федерации от 25.06.2021 № 997)</a:t>
            </a:r>
            <a:endParaRPr lang="ru-RU" sz="2000" b="1" i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3998" y="2648218"/>
            <a:ext cx="2613872" cy="267765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рисков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причинения </a:t>
            </a:r>
            <a:endParaRPr lang="ru-RU" sz="2100" b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вреда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(ущерба) охраняемым </a:t>
            </a:r>
            <a:endParaRPr lang="ru-RU" sz="2100" b="1" dirty="0" smtClean="0">
              <a:solidFill>
                <a:schemeClr val="accent6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ценностям (…) </a:t>
            </a:r>
          </a:p>
          <a:p>
            <a:pPr algn="ctr"/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85102" y="2698824"/>
            <a:ext cx="316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https://</a:t>
            </a:r>
            <a:r>
              <a:rPr lang="ru-RU" sz="2400" b="1" u="sng" dirty="0">
                <a:solidFill>
                  <a:srgbClr val="0000FF"/>
                </a:solidFill>
              </a:rPr>
              <a:t>www.mo73.ru/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842" y="2473344"/>
            <a:ext cx="537013" cy="766033"/>
          </a:xfrm>
          <a:prstGeom prst="rect">
            <a:avLst/>
          </a:prstGeom>
        </p:spPr>
      </p:pic>
      <p:sp>
        <p:nvSpPr>
          <p:cNvPr id="25" name="Стрелка вниз 24"/>
          <p:cNvSpPr/>
          <p:nvPr/>
        </p:nvSpPr>
        <p:spPr>
          <a:xfrm>
            <a:off x="7634714" y="2671279"/>
            <a:ext cx="637309" cy="486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/>
          <p:nvPr/>
        </p:nvPicPr>
        <p:blipFill rotWithShape="1">
          <a:blip r:embed="rId6"/>
          <a:srcRect l="37360" t="9693" r="32015" b="8493"/>
          <a:stretch/>
        </p:blipFill>
        <p:spPr bwMode="auto">
          <a:xfrm rot="433914">
            <a:off x="9088183" y="2360968"/>
            <a:ext cx="2135283" cy="3124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5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47014"/>
              </p:ext>
            </p:extLst>
          </p:nvPr>
        </p:nvGraphicFramePr>
        <p:xfrm>
          <a:off x="509451" y="2033648"/>
          <a:ext cx="11404382" cy="39985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42537">
                  <a:extLst>
                    <a:ext uri="{9D8B030D-6E8A-4147-A177-3AD203B41FA5}">
                      <a16:colId xmlns:a16="http://schemas.microsoft.com/office/drawing/2014/main" val="3473172635"/>
                    </a:ext>
                  </a:extLst>
                </a:gridCol>
                <a:gridCol w="7661845">
                  <a:extLst>
                    <a:ext uri="{9D8B030D-6E8A-4147-A177-3AD203B41FA5}">
                      <a16:colId xmlns:a16="http://schemas.microsoft.com/office/drawing/2014/main" val="1866417758"/>
                    </a:ext>
                  </a:extLst>
                </a:gridCol>
              </a:tblGrid>
              <a:tr h="6359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</a:rPr>
                        <a:t>Профилактические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</a:rPr>
                        <a:t>мероприятия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effectLst/>
                        </a:rPr>
                        <a:t>Федеральный государственный контроль (надзор) в сфере образования</a:t>
                      </a:r>
                      <a:endParaRPr lang="ru-RU" sz="2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28838"/>
                  </a:ext>
                </a:extLst>
              </a:tr>
              <a:tr h="798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профилактических мероприятий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1-2 квартале 2023 года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72783"/>
                  </a:ext>
                </a:extLst>
              </a:tr>
              <a:tr h="31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>
                          <a:effectLst/>
                        </a:rPr>
                        <a:t>информирование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</a:rPr>
                        <a:t>111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88323"/>
                  </a:ext>
                </a:extLst>
              </a:tr>
              <a:tr h="635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 smtClean="0">
                          <a:effectLst/>
                        </a:rPr>
                        <a:t>обобщение правоприменительной </a:t>
                      </a:r>
                      <a:r>
                        <a:rPr lang="ru-RU" sz="2100" b="0" dirty="0">
                          <a:effectLst/>
                        </a:rPr>
                        <a:t>практики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</a:rPr>
                        <a:t>доклад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56316"/>
                  </a:ext>
                </a:extLst>
              </a:tr>
              <a:tr h="31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>
                          <a:effectLst/>
                        </a:rPr>
                        <a:t>объявление предостережений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</a:rPr>
                        <a:t>249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092404"/>
                  </a:ext>
                </a:extLst>
              </a:tr>
              <a:tr h="31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>
                          <a:effectLst/>
                        </a:rPr>
                        <a:t>консультирование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 smtClean="0">
                          <a:effectLst/>
                        </a:rPr>
                        <a:t>148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8693"/>
                  </a:ext>
                </a:extLst>
              </a:tr>
              <a:tr h="635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b="0" dirty="0">
                          <a:effectLst/>
                        </a:rPr>
                        <a:t>профилактические визиты</a:t>
                      </a:r>
                      <a:endParaRPr lang="ru-RU" sz="2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обязательные – </a:t>
                      </a:r>
                      <a:r>
                        <a:rPr lang="ru-RU" sz="2100" b="1" dirty="0" smtClean="0">
                          <a:effectLst/>
                        </a:rPr>
                        <a:t>10</a:t>
                      </a:r>
                      <a:endParaRPr lang="ru-RU" sz="2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 b="1" dirty="0">
                          <a:effectLst/>
                        </a:rPr>
                        <a:t>по заявлению – </a:t>
                      </a:r>
                      <a:r>
                        <a:rPr lang="ru-RU" sz="2100" b="1" dirty="0" smtClean="0">
                          <a:effectLst/>
                        </a:rPr>
                        <a:t>27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8401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75029" y="1338798"/>
            <a:ext cx="5038252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</a:t>
            </a:r>
            <a:endParaRPr lang="ru-RU" sz="2500" b="1" dirty="0">
              <a:solidFill>
                <a:srgbClr val="00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462" y="237333"/>
            <a:ext cx="732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488" y="1258079"/>
            <a:ext cx="1147702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00FF"/>
                </a:solidFill>
              </a:rPr>
              <a:t>           </a:t>
            </a:r>
            <a:r>
              <a:rPr lang="ru-RU" sz="2400" b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b="1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организации обучения по охране труда </a:t>
            </a:r>
            <a:endParaRPr lang="ru-RU" sz="2400" b="1" dirty="0" smtClean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 smtClean="0">
              <a:solidFill>
                <a:srgbClr val="0000FF"/>
              </a:solidFill>
            </a:endParaRPr>
          </a:p>
          <a:p>
            <a:pPr marL="342900" indent="-342900" algn="just" fontAlgn="base"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постановление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16.12.2021 № 2334 «Об утверждении Правил аккредитации организаций, индивидуальных предпринимателей, оказывающих услуги в области охраны труда, и требований к организациям и индивидуальным предпринимателям, оказывающим услуги в области охраны труда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»;</a:t>
            </a:r>
          </a:p>
          <a:p>
            <a:pPr marL="342900" indent="-342900" algn="just" fontAlgn="base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 fontAlgn="base">
              <a:buClr>
                <a:schemeClr val="accent5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постановление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Правительства Российской Федерации от 24.12.2021 № 2464 «О порядке обучения по охране труда и проверки знания требований охраны труда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62" y="674175"/>
            <a:ext cx="7195362" cy="30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394" y="4521876"/>
            <a:ext cx="110115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Письма Министерства </a:t>
            </a:r>
            <a:r>
              <a:rPr lang="ru-RU" sz="2400" b="1" dirty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труда и социальной защиты </a:t>
            </a:r>
            <a:r>
              <a:rPr lang="ru-RU" sz="2400" b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algn="ctr"/>
            <a:endParaRPr lang="ru-RU" sz="2400" b="1" dirty="0" smtClean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27.12.2022 №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15-2/ООГ-3348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10.02.2023 №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15-2/ООГ-344</a:t>
            </a:r>
          </a:p>
        </p:txBody>
      </p:sp>
    </p:spTree>
    <p:extLst>
      <p:ext uri="{BB962C8B-B14F-4D97-AF65-F5344CB8AC3E}">
        <p14:creationId xmlns:p14="http://schemas.microsoft.com/office/powerpoint/2010/main" val="9763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462" y="237333"/>
            <a:ext cx="732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3194" y="1863597"/>
            <a:ext cx="5473493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422A8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457" y="4668247"/>
            <a:ext cx="4228899" cy="11541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olkko@mo73.ru</a:t>
            </a:r>
            <a:endParaRPr lang="ru-RU" sz="2400" b="1" i="1" dirty="0" smtClean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b="1" i="1" dirty="0" smtClean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8(8422) 63-04-0</a:t>
            </a:r>
            <a:r>
              <a:rPr lang="ru-RU" sz="2400" b="1" dirty="0" smtClean="0">
                <a:solidFill>
                  <a:srgbClr val="00009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00009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457" y="3049387"/>
            <a:ext cx="7598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Адрес: 432042</a:t>
            </a:r>
            <a:r>
              <a:rPr lang="ru-RU" sz="2400" b="1" dirty="0">
                <a:solidFill>
                  <a:srgbClr val="0000FF"/>
                </a:solidFill>
                <a:latin typeface="inherit"/>
              </a:rPr>
              <a:t>, г. Ульяновск, ул. Доватора, </a:t>
            </a:r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14</a:t>
            </a:r>
            <a:endParaRPr lang="ru-RU" sz="2400" dirty="0">
              <a:solidFill>
                <a:srgbClr val="0000FF"/>
              </a:solidFill>
              <a:latin typeface="PT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62" y="674175"/>
            <a:ext cx="7195362" cy="30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457" y="3674151"/>
            <a:ext cx="67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Режим </a:t>
            </a:r>
            <a:r>
              <a:rPr lang="ru-RU" sz="2400" b="1" dirty="0">
                <a:solidFill>
                  <a:srgbClr val="0000FF"/>
                </a:solidFill>
                <a:latin typeface="inherit"/>
              </a:rPr>
              <a:t>работы: </a:t>
            </a:r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ПН – ПТ с 09:00 до 18:00</a:t>
            </a:r>
          </a:p>
          <a:p>
            <a:pPr algn="ctr" fontAlgn="base"/>
            <a:r>
              <a:rPr lang="ru-RU" sz="2400" b="1" dirty="0" smtClean="0">
                <a:solidFill>
                  <a:srgbClr val="0000FF"/>
                </a:solidFill>
                <a:latin typeface="inherit"/>
              </a:rPr>
              <a:t>перерыв – с 13:00 до 14:00</a:t>
            </a:r>
            <a:endParaRPr lang="ru-RU" sz="2400" b="0" i="0" dirty="0">
              <a:solidFill>
                <a:srgbClr val="0000FF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5690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2752</TotalTime>
  <Words>717</Words>
  <Application>Microsoft Office PowerPoint</Application>
  <PresentationFormat>Широкоэкранный</PresentationFormat>
  <Paragraphs>138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Calibri</vt:lpstr>
      <vt:lpstr>inherit</vt:lpstr>
      <vt:lpstr>PT Astra Serif</vt:lpstr>
      <vt:lpstr>PT Sans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Михеева</dc:creator>
  <cp:lastModifiedBy>User</cp:lastModifiedBy>
  <cp:revision>269</cp:revision>
  <cp:lastPrinted>2021-10-22T06:33:23Z</cp:lastPrinted>
  <dcterms:created xsi:type="dcterms:W3CDTF">2020-08-14T07:22:54Z</dcterms:created>
  <dcterms:modified xsi:type="dcterms:W3CDTF">2023-07-06T13:05:07Z</dcterms:modified>
</cp:coreProperties>
</file>