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6" r:id="rId3"/>
    <p:sldId id="437" r:id="rId4"/>
    <p:sldId id="438" r:id="rId5"/>
    <p:sldId id="439" r:id="rId6"/>
    <p:sldId id="440" r:id="rId7"/>
    <p:sldId id="442" r:id="rId8"/>
    <p:sldId id="402" r:id="rId9"/>
    <p:sldId id="404" r:id="rId10"/>
    <p:sldId id="406" r:id="rId11"/>
    <p:sldId id="407" r:id="rId12"/>
    <p:sldId id="408" r:id="rId13"/>
    <p:sldId id="435" r:id="rId14"/>
    <p:sldId id="411" r:id="rId15"/>
    <p:sldId id="413" r:id="rId16"/>
    <p:sldId id="443" r:id="rId1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99"/>
    <a:srgbClr val="339933"/>
    <a:srgbClr val="DDE9F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C26D-140D-4EE4-99AB-55B3807A83F1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ED5DF-287A-486C-AD03-7DAB1D71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7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643602" cy="1487087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Министерство просвещения </a:t>
            </a:r>
            <a:b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и воспитания Ульяновской области</a:t>
            </a:r>
            <a:b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Департамент по надзору и контролю </a:t>
            </a:r>
            <a:b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в сфере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32856"/>
            <a:ext cx="8215369" cy="3240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Актуальные вопросы лицензирования и соблюдение лицензионных требований при осуществлении образовательной деятельности организациями и индивидуальными предпринимателями,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оказывающим услуги по обучению работодателей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и работников по вопросам охраны труда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ea typeface="PT Astra Serif" panose="020A0603040505020204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864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90690" y="5373216"/>
            <a:ext cx="8215369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>Агишева Елена Владимировна,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>начальник отдела лицензирования и государственной аккредитации</a:t>
            </a:r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  </a:t>
            </a:r>
            <a:r>
              <a:rPr lang="ru-RU" alt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  </a:t>
            </a:r>
            <a:endParaRPr lang="ru-RU" altLang="ru-RU" sz="1600" i="1" dirty="0">
              <a:solidFill>
                <a:srgbClr val="002060"/>
              </a:solidFill>
              <a:latin typeface="Bookman Old Style" panose="02050604050505020204" pitchFamily="18" charset="0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97" b="5029"/>
          <a:stretch/>
        </p:blipFill>
        <p:spPr>
          <a:xfrm>
            <a:off x="0" y="1268760"/>
            <a:ext cx="9152573" cy="437444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995936" y="4725144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2605848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465" b="5423"/>
          <a:stretch/>
        </p:blipFill>
        <p:spPr>
          <a:xfrm>
            <a:off x="0" y="1196752"/>
            <a:ext cx="9167013" cy="453650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915816" y="3789040"/>
            <a:ext cx="2016224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998267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98" b="3605"/>
          <a:stretch/>
        </p:blipFill>
        <p:spPr>
          <a:xfrm>
            <a:off x="35869" y="1193018"/>
            <a:ext cx="9125273" cy="449792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084168" y="5157192"/>
            <a:ext cx="1584176" cy="4247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361468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367" t="8107" r="5318" b="6051"/>
          <a:stretch/>
        </p:blipFill>
        <p:spPr>
          <a:xfrm>
            <a:off x="460548" y="1066800"/>
            <a:ext cx="5076000" cy="309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0970" t="10265" r="5046" b="7138"/>
          <a:stretch/>
        </p:blipFill>
        <p:spPr>
          <a:xfrm>
            <a:off x="3610800" y="3674822"/>
            <a:ext cx="5076000" cy="2914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3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444" b="4680"/>
          <a:stretch/>
        </p:blipFill>
        <p:spPr>
          <a:xfrm>
            <a:off x="539551" y="692696"/>
            <a:ext cx="7560841" cy="41764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751737" y="1499481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35896" y="1979338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068959"/>
            <a:ext cx="7128792" cy="3528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005064"/>
            <a:ext cx="244827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15816" y="3212976"/>
            <a:ext cx="244827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993" b="3464"/>
          <a:stretch/>
        </p:blipFill>
        <p:spPr>
          <a:xfrm>
            <a:off x="533400" y="548681"/>
            <a:ext cx="8153400" cy="338437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915816" y="2831976"/>
            <a:ext cx="2448272" cy="388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3465004"/>
            <a:ext cx="7776865" cy="3276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5791327"/>
            <a:ext cx="2664296" cy="6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3" y="852501"/>
            <a:ext cx="302433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реорганизация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юридического лица в форме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преобразования,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слияния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присоединения лицензиата к другому юридическому лицу;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852501"/>
            <a:ext cx="28083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изменение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наименования лицензиата,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изменение наименования филиала лицензиата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852501"/>
            <a:ext cx="280831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изменение адреса места нахождения лицензиата,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изменение адреса места нахождения филиала лицензиата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0718" y="3029408"/>
            <a:ext cx="52385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заявление о внесении изменений в реестр лицензий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3" y="4805500"/>
            <a:ext cx="89289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уведомление о вносимых изменениях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0020" y="5213484"/>
            <a:ext cx="492395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 электронную почту: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olkko@mo73.ru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(в свободной форме)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1" y="5917753"/>
            <a:ext cx="770485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 основании полученной от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Вас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информации Министерство самостоятельно внесёт изменения в реестр лицензий без поданного заявления о внесении изменений в реестр лицензий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2143"/>
            <a:ext cx="820891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часть 1 статьи 18 Федерального закона от 04.05.2011 №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99-ФЗ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 лицензировании отдельных видов деятельности»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414047" y="2324681"/>
            <a:ext cx="531925" cy="8204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342530" y="2324681"/>
            <a:ext cx="531925" cy="8204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6485564" y="2306426"/>
            <a:ext cx="531925" cy="8204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4433" y="3850825"/>
            <a:ext cx="30091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 01.03.2023</a:t>
            </a:r>
            <a:endParaRPr kumimoji="0" lang="ru-RU" sz="32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060718" y="2489526"/>
            <a:ext cx="5236589" cy="144353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60718" y="2506188"/>
            <a:ext cx="5236589" cy="1426868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Шеврон 43"/>
          <p:cNvSpPr/>
          <p:nvPr/>
        </p:nvSpPr>
        <p:spPr>
          <a:xfrm rot="5400000">
            <a:off x="4497524" y="4227465"/>
            <a:ext cx="362974" cy="64220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Шеврон 44"/>
          <p:cNvSpPr/>
          <p:nvPr/>
        </p:nvSpPr>
        <p:spPr>
          <a:xfrm rot="5400000">
            <a:off x="1399247" y="4203142"/>
            <a:ext cx="362974" cy="64220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Шеврон 45"/>
          <p:cNvSpPr/>
          <p:nvPr/>
        </p:nvSpPr>
        <p:spPr>
          <a:xfrm rot="5400000">
            <a:off x="7591935" y="4231042"/>
            <a:ext cx="362974" cy="64220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Молния 46"/>
          <p:cNvSpPr/>
          <p:nvPr/>
        </p:nvSpPr>
        <p:spPr>
          <a:xfrm rot="1134362">
            <a:off x="104672" y="5719267"/>
            <a:ext cx="869758" cy="889346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356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858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Лицензионные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требования к лицензиату установлены пунктами 7, 8 Положения о лицензировании образовательной деятельности </a:t>
            </a:r>
            <a:r>
              <a:rPr lang="ru-RU" b="1" dirty="0">
                <a:latin typeface="Bookman Old Style" pitchFamily="18" charset="0"/>
              </a:rPr>
              <a:t>(утв. постановлением Правительства Российской Федерации от 18.09.2020 № 1490 «О лицензировании образовательной деятельности</a:t>
            </a:r>
            <a:r>
              <a:rPr lang="ru-RU" b="1" dirty="0" smtClean="0">
                <a:latin typeface="Bookman Old Style" pitchFamily="18" charset="0"/>
              </a:rPr>
              <a:t>»)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1.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«а» п. 7 Положения о лицензировании образовательной деятельности: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наличие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 праве собственности или ином законном основании зданий, строений, сооружений, помещений, необходимых для осуществления образовательной деятельности по образовательным программам, указанным в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лицензии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Документами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, свидетельствующими о наличии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законного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основания для использования объектов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недвижимости являются: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выписка из ЕГРН, подтверждающая государственную регистрацию права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собственности;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выписка из ЕГРН, подтверждающая государственную регистрацию права оперативного управления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договор аренды;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договор безвозмездного пользования;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выписка из ЕГРН, подтверждающая государственную регистрацию права хозяйственного ведения (для предприятий).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17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858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Лицензионные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требования к лицензиату установлены пунктами 7, 8 Положения о лицензировании образовательной деятельности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(утв. постановлением Правительства Российской Федерации от 18.09.2020 № 1490 «О лицензировании образовательной деятельности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пп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«б» 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п. 7 Положения о лицензировании образовательной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деятельности: </a:t>
            </a:r>
            <a:r>
              <a:rPr lang="ru-RU" sz="1600" b="1" i="1" dirty="0">
                <a:latin typeface="Bookman Old Style" panose="02050604050505020204" pitchFamily="18" charset="0"/>
              </a:rPr>
              <a:t>наличие материально-технического обеспечения образовательной деятельности, оборудование помещений, необходимых для осуществления образовательной деятельности по реализуемым образовательным программам, 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соответствии с требованиями, содержащимися в соответствующих образовательных </a:t>
            </a:r>
            <a:r>
              <a:rPr lang="ru-RU" sz="1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программах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3.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itchFamily="18" charset="0"/>
              </a:rPr>
              <a:t>пп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»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п. 7 Положения о лицензировании образовательной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деятельности: </a:t>
            </a:r>
            <a:r>
              <a:rPr lang="ru-RU" sz="1600" b="1" i="1" dirty="0">
                <a:latin typeface="Bookman Old Style" pitchFamily="18" charset="0"/>
              </a:rPr>
              <a:t>наличие разработанных и утвержденных организацией, осуществляющей образовательную деятельность, образовательных программ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(контрольный экземпляр программы должен быть сформирован как документ, на бумажном носителе,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утверждён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руководителем организации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).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12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85800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Лицензионные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требования к лицензиату установлены пунктами 7, 8 Положения о лицензировании образовательной деятельности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(утв. постановлением Правительства Российской Федерации от 18.09.2020 № 1490 «О лицензировании образовательной деятельности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. </a:t>
            </a:r>
            <a:r>
              <a:rPr lang="ru-RU" sz="1600" b="1" dirty="0" err="1">
                <a:solidFill>
                  <a:srgbClr val="FF0000"/>
                </a:solidFill>
                <a:latin typeface="Bookman Old Style" pitchFamily="18" charset="0"/>
              </a:rPr>
              <a:t>пп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«г»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п. 7 Положения о лицензировании образовательной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деятельности:</a:t>
            </a:r>
            <a:r>
              <a:rPr lang="ru-RU" sz="1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наличие 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 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(квалификационные требования к должности преподаватель: высшее профессиональное образование или среднее профессиональное образование по направлению подготовки «Образование и педагогика» или в области, соответствующей преподаваемому предмету, без предъявления требований к стажу работы;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образовательном учреждении без предъявления требований к стажу работы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85800"/>
            <a:ext cx="822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Лицензионные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требования к лицензиату установлены пунктами 7, 8 Положения о лицензировании образовательной деятельности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(утв. постановлением Правительства Российской Федерации от 18.09.2020 № 1490 «О лицензировании образовательной деятельности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1600" b="1" dirty="0" err="1">
                <a:solidFill>
                  <a:srgbClr val="FF0000"/>
                </a:solidFill>
                <a:latin typeface="Bookman Old Style" pitchFamily="18" charset="0"/>
              </a:rPr>
              <a:t>пп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«д»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п. 7 Положения о лицензировании образовательной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деятельности:</a:t>
            </a:r>
            <a:r>
              <a:rPr lang="ru-RU" sz="16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наличие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по образовательным программам, указанным в лицензии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1600" b="1" dirty="0" err="1">
                <a:solidFill>
                  <a:srgbClr val="FF0000"/>
                </a:solidFill>
                <a:latin typeface="Bookman Old Style" pitchFamily="18" charset="0"/>
              </a:rPr>
              <a:t>д.б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на каждый адрес осуществления образовательной деятельности независимо от указания адресов в лицензии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3.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itchFamily="18" charset="0"/>
              </a:rPr>
              <a:t>пп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«е»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п. 7 Положения о лицензировании образовательной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деятельности:</a:t>
            </a:r>
            <a:r>
              <a:rPr lang="ru-RU" sz="16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наличие у организации, осуществляющей образовательную деятельность по основным программам профессионального обучения, специальных условий для получения образования обучающимися с ограниченными возможностями здоровья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(доступ в здание для лиц с ОВЗ).</a:t>
            </a:r>
            <a:endParaRPr kumimoji="0" lang="ru-RU" sz="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80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85800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Лицензионные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требования к лицензиату установлены пунктами 7, 8 Положения о лицензировании образовательной деятельности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(утв. постановлением Правительства Российской Федерации от 18.09.2020 № 1490 «О лицензировании образовательной деятельности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algn="just">
              <a:defRPr/>
            </a:pPr>
            <a:endParaRPr lang="ru-RU" sz="1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 algn="just">
              <a:defRPr/>
            </a:pP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0" algn="just">
              <a:defRPr/>
            </a:pPr>
            <a:endParaRPr lang="ru-RU" sz="1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 algn="just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. 8 Положения о лицензировании образовательной деятельности для организаций и индивидуальных предпринимателей, оказывающих услуги по обучению работодателей и работников по вопросам охраны труда, специальных лицензионных требований не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предъявляется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68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647" y="1412776"/>
            <a:ext cx="2819623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Часть 2 Статьи 19.20.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Осуществление деятельности, не связанной с извлечением прибыли,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 нарушением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требований или условий специального разрешения (лицензии), если такое разрешение (лицензия) обязательно (обязательна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2639" y="1412776"/>
            <a:ext cx="2771799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Часть 3 Статьи 19.20.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Осуществление деятельности, не связанной с извлечением прибыли,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 грубым нарушением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требований или условий специального разрешения (лицензии), если такое разрешение (лицензия) обязательно (обязательна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647" y="5432138"/>
            <a:ext cx="375572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влечет предупреждение или наложение административного штрафа на юридических лиц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от 100000 до 150000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2439" y="5426640"/>
            <a:ext cx="457199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влечет наложение административного штрафа  на юридических лиц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от 150000 до 250000 рублей или административное приостановление деятельности на срок до 90 суток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43184" y="4797152"/>
            <a:ext cx="1008112" cy="5559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154482" y="4788362"/>
            <a:ext cx="1008112" cy="5559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Книга: &quot;Кодекс Российской Федерации об административных правонарушениях по  состоянию на 01.02.23 КоАП РФ&quot;. Купить книгу, читать рецензии | ISBN  978-5-04-177086-0 | Лабири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5812"/>
          <a:stretch/>
        </p:blipFill>
        <p:spPr bwMode="auto">
          <a:xfrm>
            <a:off x="3026257" y="1123468"/>
            <a:ext cx="3168352" cy="38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6193" y="116632"/>
            <a:ext cx="89037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Статья 19.20.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Осуществление деятельности, не связанной с извлечением прибыли, без специального разрешения (лицензии)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154482" y="809919"/>
            <a:ext cx="1008112" cy="5559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010399" y="809919"/>
            <a:ext cx="1008112" cy="5559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99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445" b="4679"/>
          <a:stretch/>
        </p:blipFill>
        <p:spPr>
          <a:xfrm>
            <a:off x="304800" y="764705"/>
            <a:ext cx="7579568" cy="403244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515870" y="1537221"/>
            <a:ext cx="1018030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97432" y="2025985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15132" b="4172"/>
          <a:stretch/>
        </p:blipFill>
        <p:spPr>
          <a:xfrm>
            <a:off x="1331639" y="3140968"/>
            <a:ext cx="7344817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71" y="4149081"/>
            <a:ext cx="220825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221" b="3605"/>
          <a:stretch/>
        </p:blipFill>
        <p:spPr>
          <a:xfrm>
            <a:off x="533401" y="836712"/>
            <a:ext cx="6918920" cy="482453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411760" y="1930869"/>
            <a:ext cx="2592288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52936"/>
            <a:ext cx="7575377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96" y="3912321"/>
            <a:ext cx="166435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5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/>
      <a:lstStyle>
        <a:defPPr algn="r">
          <a:spcBef>
            <a:spcPct val="0"/>
          </a:spcBef>
          <a:buFontTx/>
          <a:buNone/>
          <a:defRPr sz="2800" i="1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990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PT Astra Serif</vt:lpstr>
      <vt:lpstr>Тема Office</vt:lpstr>
      <vt:lpstr>Министерство просвещения  и воспитания Ульяновской области  Департамент по надзору и контролю  в сфере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565</cp:revision>
  <cp:lastPrinted>2023-03-22T08:38:52Z</cp:lastPrinted>
  <dcterms:created xsi:type="dcterms:W3CDTF">2020-12-01T05:01:00Z</dcterms:created>
  <dcterms:modified xsi:type="dcterms:W3CDTF">2023-07-06T11:31:32Z</dcterms:modified>
</cp:coreProperties>
</file>