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70" r:id="rId3"/>
    <p:sldId id="377" r:id="rId4"/>
    <p:sldId id="375" r:id="rId5"/>
    <p:sldId id="378" r:id="rId6"/>
    <p:sldId id="379" r:id="rId7"/>
    <p:sldId id="380" r:id="rId8"/>
    <p:sldId id="381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157"/>
    <a:srgbClr val="435D7D"/>
    <a:srgbClr val="466081"/>
    <a:srgbClr val="E6E6E6"/>
    <a:srgbClr val="000066"/>
    <a:srgbClr val="003399"/>
    <a:srgbClr val="DDE9F7"/>
    <a:srgbClr val="FF9999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2634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712E7-FADA-4C8A-9E26-B1946B85DBD2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C590-688B-4960-8543-32F676D747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9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1264-0D34-4E3C-9B7A-890EF423AC36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CFC7-B41E-451E-9E35-B1316B40119A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74E9-0039-4989-8FAE-8A35B400B40D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69CAE-7B97-4808-8F16-60BB9F8A5959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CA1F-E827-4ACA-84B3-79BC004A4315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F50E-4B6F-49E7-BA29-261603BE7B2C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04C4-3F34-4301-9887-72ABF1B0E8EE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EB4F-6348-428B-A042-3B81C51AEA56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D2CF-BFE0-4FF3-B0C2-697F8D9C3F66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5053-8863-465B-B108-0124D8E0E1EF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B398-1555-4B84-A5B1-B0A485EBD72C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F80D-CFF8-41B4-9475-4E43AF476723}" type="datetime1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29"/>
            <a:ext cx="5643602" cy="1255462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просвещения </a:t>
            </a:r>
            <a:b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воспитания Ульяновской области</a:t>
            </a:r>
            <a:b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Департамент по надзору и контролю </a:t>
            </a:r>
            <a:b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сфере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15369" cy="266429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">
            <a:noFill/>
          </a:ln>
        </p:spPr>
        <p:txBody>
          <a:bodyPr anchor="ctr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Соблюдение требований к содержанию образовательных программ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профессионального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обучения для работы в качестве частных охранников с учетом изменений,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внесенных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Приказом </a:t>
            </a:r>
            <a:r>
              <a:rPr lang="ru-RU" sz="2600" b="1" dirty="0" err="1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Росгвардии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от 23.03.2023 № 80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" name="Рисунок 3" descr="logo_ne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88640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67544" y="5229200"/>
            <a:ext cx="8215369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Витушкина 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Валерия </a:t>
            </a: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Анатольевна, </a:t>
            </a:r>
            <a:endParaRPr lang="ru-RU" altLang="ru-RU" sz="2000" b="1" i="1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Исполняющий обязанности начальника 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отдела </a:t>
            </a:r>
            <a:endParaRPr lang="ru-RU" altLang="ru-RU" sz="2000" b="1" i="1" dirty="0" smtClean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государственного контроля (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надзора) в сфере образования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000" i="1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8720" y="661919"/>
            <a:ext cx="770485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Закон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Российской Федерации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от 11.03.1992 № 2487-1</a:t>
            </a:r>
            <a:endParaRPr lang="ru-RU" sz="2400" dirty="0">
              <a:solidFill>
                <a:srgbClr val="82828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частной детективной и охранной деятельности в Российской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Федерации»</a:t>
            </a:r>
          </a:p>
          <a:p>
            <a:pPr algn="ctr"/>
            <a:endParaRPr lang="ru-RU" sz="1000" b="1" i="0" dirty="0" smtClean="0">
              <a:solidFill>
                <a:schemeClr val="tx2">
                  <a:lumMod val="50000"/>
                </a:schemeClr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  <a:effectLst/>
                <a:latin typeface="PT Astra Serif" panose="020A0603040505020204" pitchFamily="18" charset="-52"/>
                <a:ea typeface="PT Astra Serif" panose="020A0603040505020204" pitchFamily="18" charset="-52"/>
              </a:rPr>
              <a:t>Статья 15.3</a:t>
            </a:r>
            <a:endParaRPr lang="ru-RU" sz="2000" b="0" i="0" dirty="0">
              <a:solidFill>
                <a:srgbClr val="828282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2323912"/>
            <a:ext cx="79208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Типовые программы профессионального обучения для работы в качестве частных детективов и типовые программы профессионального обучения для работы в качестве частных охранников разрабатываются и утверждаются федеральным органом исполнительной власти, уполномоченным в сфере частной охранной деятельности, по согласованию с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общего образования. </a:t>
            </a:r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7200" algn="just"/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Типовые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дополнительные профессиональные программы для руководителей частных охранных организаций разрабатываются и утверждаются федеральным органом исполнительной власти, уполномоченным в сфере частной охранной деятельности, по согласованию с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высшего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27664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6768" y="548680"/>
            <a:ext cx="8424936" cy="587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Провести проверку содержания реализуемых образовательных программ на предмет их соответствия утвержденным типовым </a:t>
            </a: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программам профессионального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обучения для работы в качестве частных охранников с учетом последних изменений, в том числе в части наличия в них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дисциплины «Противодействие терроризму</a:t>
            </a:r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Утвержденные руководителем организации образовательные программы в виде электронного документа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размещаются на ее официальном сайте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в сети «Интернет» с соблюдением следующих условий: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документ должен быть подписан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электронной подписью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формат размещенного документа должен обеспечивать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свободный доступ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пользователей к информации на основе общедоступного программного обеспечения;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ссылки должно позволять идентифицировать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размещенную по ней информацию;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программы также, как и другая учебно-методическая документация, размещаются </a:t>
            </a:r>
            <a:r>
              <a:rPr lang="ru-RU" dirty="0">
                <a:solidFill>
                  <a:srgbClr val="FF0000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подразделе «Образование» специального раздела «Сведения об образовательной организации»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ru-RU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самой организации в бумажном виде хранится </a:t>
            </a:r>
            <a:r>
              <a:rPr lang="ru-RU" b="1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контрольный экземпляр 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каждой образовательной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40410480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78670" y="476671"/>
            <a:ext cx="7831365" cy="446449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от 29.12.2012 № 273-ФЗ «Об образовании в Российской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Федерации»,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статья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29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Приказ Федеральной службы по надзору в сфере образования и науки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14.08.2020 №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831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Требований к структуре официального сайта образовательной организации в информационно-телекоммуникационной сети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«Интернет»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 формату представления информации» </a:t>
            </a:r>
            <a:endParaRPr lang="ru-RU" sz="1900" b="1" dirty="0" smtClean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900" b="1" dirty="0">
              <a:solidFill>
                <a:schemeClr val="tx2">
                  <a:lumMod val="75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службы войск национальной гвардии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Российской Федерации от 30.11.2019 №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396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типовых программ профессионального обучения для работы в качестве частных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охранников»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08352" y="55770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ПРЕДОСТЕРЕЖЕНИЯ</a:t>
            </a:r>
          </a:p>
          <a:p>
            <a:pPr algn="ctr"/>
            <a:r>
              <a:rPr lang="ru-RU" b="1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 НЕДОПУСТИМОСТИ НАРУШЕНИЯ ОБЯЗАТЕЛЬНЫХ ТРЕБОВАНИЙ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499992" y="5085184"/>
            <a:ext cx="360040" cy="4918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3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3451" y="531634"/>
            <a:ext cx="7831365" cy="108012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15.09.2020 № 1441 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Правил оказания платных образовательных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услуг»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3" y="1798314"/>
            <a:ext cx="6324035" cy="34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о платных образовательных услугах.</a:t>
            </a:r>
            <a:endParaRPr lang="ru-RU" sz="1600" b="1" dirty="0">
              <a:solidFill>
                <a:srgbClr val="2F415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233" y="2196464"/>
            <a:ext cx="8041802" cy="455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 официальных </a:t>
            </a: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сайтах организаций в сети «Интернет» зачастую отсутствует информация либо информация представлена в разделе, расположенном не на главной странице сайта: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полное наименование и фирменное наименование (при наличии) исполнителя - юридического лица;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место нахождения исполнителя;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фамилия, имя, отчество (при наличии) представителя исполнителя, реквизиты документа, удостоверяющего полномочия представителя исполнителя. Иначе говоря, сведения о руководителе и уставе организации;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стоимость образовательных услуг по договору;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порядок оказания платных образовательных услуг;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сведения о лицензии на осуществление образовательной деятельности;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 программы;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форма обучения;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сроки освоения образовательных программ;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600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другие необходимые сведения, связанные со спецификой оказываемых платных образовательных услуг.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835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3451" y="531634"/>
            <a:ext cx="7831365" cy="108012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15.09.2020 № 1441 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Правил оказания платных образовательных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услуг»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3" y="1798314"/>
            <a:ext cx="7676175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2. Порядок </a:t>
            </a:r>
            <a:r>
              <a:rPr lang="ru-RU" sz="1600" b="1" dirty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заключения договора об оказании платных образовательных услуг</a:t>
            </a: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2F415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233" y="2340676"/>
            <a:ext cx="81185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оговор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заключается в простой письменной форме и содержит следующие сведения: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а) полное наименование и фирменное наименование (при наличии) исполнителя - юридического лица; фамилия, имя, отчество (при наличии) исполнителя - индивидуального предпринимателя;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б) место нахождения или место жительства исполнителя;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в) наименование или фамилия, имя, отчество (при наличии) заказчика, телефон (при наличии) заказчика и (или) законного представителя обучающегося;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г) место нахождения или место жительства заказчика и (или) законного представителя обучающегося;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д) фамилия, имя, отчество (при наличии) представителя исполнителя и (или) заказчика, реквизиты документа, удостоверяющего полномочия представителя исполнителя и (или) заказчика;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е) фамилия, имя, отчество (при наличии) обучающегося, его место жительства, телефон (указываются в случае оказания платных образовательных услуг в пользу обучающегося, не являющегося заказчиком по договору, при наличии);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ж) права, обязанности и ответственность исполнителя, заказчика и обучающегося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;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56460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3451" y="531634"/>
            <a:ext cx="7831365" cy="108012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15.09.2020 № 1441 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Правил оказания платных образовательных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услуг»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3" y="1798314"/>
            <a:ext cx="7676175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2. Порядок </a:t>
            </a:r>
            <a:r>
              <a:rPr lang="ru-RU" sz="1600" b="1" dirty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заключения договора об оказании платных образовательных услуг</a:t>
            </a: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2F415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233" y="2324477"/>
            <a:ext cx="87129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оговор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заключается в простой письменной форме и содержит следующие сведения:</a:t>
            </a:r>
          </a:p>
          <a:p>
            <a:endParaRPr lang="ru-RU" sz="1600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з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) полная стоимость образовательных услуг по договору, порядок их оплаты;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и) сведения о лицензии на осуществление образовательной деятельности (наименование лицензирующего органа, номер и дата регистрации лицензии), если иное не предусмотрено законодательством Российской Федерации;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к) вид, уровень и (или) направленность образовательной программы (часть образовательной программы определенных уровня, вида и (или) направленности);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л) форма обучения;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м) сроки освоения образовательной программы или части образовательной программы по договору (продолжительность обучения по договору);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н) вид документа (при наличии), выдаваемого обучающемуся после успешного освоения им соответствующей образовательной программы (части образовательной программы);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о) порядок изменения и расторжения договора;</a:t>
            </a:r>
          </a:p>
          <a:p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п) другие необходимые сведения, связанные со спецификой оказываемых платных образовательных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2058646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3451" y="531634"/>
            <a:ext cx="7831365" cy="108012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15.09.2020 № 1441 «Об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утверждении Правил оказания платных образовательных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услуг»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3" y="1798314"/>
            <a:ext cx="7676175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3. Соблюдение </a:t>
            </a:r>
            <a:r>
              <a:rPr lang="ru-RU" sz="1600" b="1" dirty="0">
                <a:solidFill>
                  <a:srgbClr val="2F4157"/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прав обучающихся на качественное образование.</a:t>
            </a:r>
            <a:endParaRPr lang="ru-RU" sz="1600" b="1" dirty="0">
              <a:solidFill>
                <a:srgbClr val="2F415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233" y="2324477"/>
            <a:ext cx="793658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ИСПОЛНИТЕЛЬ</a:t>
            </a:r>
          </a:p>
          <a:p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обязан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обеспечить заказчику и обучающемуся оказание платных образовательных услуг в полном объеме в соответствии с образовательными программами и условиями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договора;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вправе снизить стоимость платных образовательных услуг по договору с учетом покрытия недостающей стоимости платных образовательных услуг за счет собственных средств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исполнителя;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не вправе увеличивать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стоимости платных образовательных услуг после заключения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договора, </a:t>
            </a:r>
            <a:r>
              <a:rPr lang="ru-RU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исключением увеличения стоимости указанных услуг с учетом уровня инфляции, предусмотренного основными характеристиками федерального бюджета на очередной финансовый год и плановый 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период.</a:t>
            </a:r>
            <a:endParaRPr lang="ru-RU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95709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/>
      <a:lstStyle>
        <a:defPPr algn="r">
          <a:spcBef>
            <a:spcPct val="0"/>
          </a:spcBef>
          <a:buFontTx/>
          <a:buNone/>
          <a:defRPr sz="2800" i="1" dirty="0">
            <a:solidFill>
              <a:srgbClr val="002060"/>
            </a:solidFill>
            <a:latin typeface="PT Astra Serif" panose="020A0603040505020204" pitchFamily="18" charset="-52"/>
            <a:ea typeface="PT Astra Serif" panose="020A0603040505020204" pitchFamily="18" charset="-5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3768</TotalTime>
  <Words>908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PT Astra Serif</vt:lpstr>
      <vt:lpstr>Times New Roman</vt:lpstr>
      <vt:lpstr>Wingdings</vt:lpstr>
      <vt:lpstr>Тема Office</vt:lpstr>
      <vt:lpstr>Министерство просвещения  и воспитания Ульяновской области  Департамент по надзору и контролю  в сфере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Витушкина</dc:creator>
  <cp:lastModifiedBy>Витушкина Валерия</cp:lastModifiedBy>
  <cp:revision>569</cp:revision>
  <cp:lastPrinted>2023-03-22T08:38:52Z</cp:lastPrinted>
  <dcterms:created xsi:type="dcterms:W3CDTF">2020-12-01T05:01:00Z</dcterms:created>
  <dcterms:modified xsi:type="dcterms:W3CDTF">2023-05-31T06:34:06Z</dcterms:modified>
</cp:coreProperties>
</file>