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01" r:id="rId2"/>
    <p:sldId id="302" r:id="rId3"/>
    <p:sldId id="297" r:id="rId4"/>
    <p:sldId id="304" r:id="rId5"/>
    <p:sldId id="305" r:id="rId6"/>
    <p:sldId id="286" r:id="rId7"/>
    <p:sldId id="292" r:id="rId8"/>
    <p:sldId id="306" r:id="rId9"/>
    <p:sldId id="315" r:id="rId10"/>
    <p:sldId id="316" r:id="rId11"/>
    <p:sldId id="308" r:id="rId12"/>
    <p:sldId id="307" r:id="rId13"/>
    <p:sldId id="313" r:id="rId14"/>
    <p:sldId id="312" r:id="rId15"/>
    <p:sldId id="310" r:id="rId16"/>
    <p:sldId id="311" r:id="rId17"/>
    <p:sldId id="291" r:id="rId18"/>
    <p:sldId id="300" r:id="rId19"/>
    <p:sldId id="278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523730"/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>
      <p:cViewPr varScale="1">
        <p:scale>
          <a:sx n="87" d="100"/>
          <a:sy n="87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398CC-62C0-4850-A908-39C167BC2E5E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A6D38-C308-475F-AD88-65675D46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1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kar63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4582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solidFill>
                  <a:srgbClr val="960000"/>
                </a:solidFill>
              </a:rPr>
              <a:t>Достучаться до сердец</a:t>
            </a:r>
            <a:r>
              <a:rPr lang="ru-RU" dirty="0" smtClean="0">
                <a:solidFill>
                  <a:srgbClr val="960000"/>
                </a:solidFill>
              </a:rPr>
              <a:t>:                                   </a:t>
            </a:r>
            <a:r>
              <a:rPr lang="ru-RU" dirty="0" smtClean="0">
                <a:solidFill>
                  <a:srgbClr val="960000"/>
                </a:solidFill>
              </a:rPr>
              <a:t>как доносить ценностные темы подросткам и взрослым. </a:t>
            </a:r>
            <a:r>
              <a:rPr lang="ru-RU" dirty="0" smtClean="0">
                <a:solidFill>
                  <a:srgbClr val="960000"/>
                </a:solidFill>
              </a:rPr>
              <a:t>                     Часть 2. целомудрие»</a:t>
            </a:r>
            <a:endParaRPr lang="ru-RU" dirty="0">
              <a:solidFill>
                <a:srgbClr val="96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Фонд президентских грантов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1. Беседа </a:t>
            </a:r>
            <a:r>
              <a:rPr lang="ru-RU" sz="2800" b="1" dirty="0"/>
              <a:t>по высказываниям </a:t>
            </a:r>
            <a:r>
              <a:rPr lang="ru-RU" sz="2800" b="1" dirty="0" smtClean="0"/>
              <a:t>творческой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интеллигенции</a:t>
            </a:r>
            <a:r>
              <a:rPr lang="ru-RU" sz="2800" b="1" dirty="0"/>
              <a:t>.</a:t>
            </a:r>
          </a:p>
          <a:p>
            <a:pPr marL="0" indent="0">
              <a:buNone/>
            </a:pPr>
            <a:r>
              <a:rPr lang="ru-RU" sz="2800" b="1" dirty="0"/>
              <a:t>2. Просмотр видеофильмов с обсуждением.</a:t>
            </a:r>
          </a:p>
          <a:p>
            <a:pPr marL="0" indent="0">
              <a:buNone/>
            </a:pPr>
            <a:r>
              <a:rPr lang="ru-RU" sz="2800" b="1" dirty="0"/>
              <a:t>3. Проведение опросов с последующим анализом </a:t>
            </a:r>
          </a:p>
          <a:p>
            <a:pPr marL="0" indent="0">
              <a:buNone/>
            </a:pPr>
            <a:r>
              <a:rPr lang="ru-RU" sz="2800" b="1" dirty="0" smtClean="0"/>
              <a:t>    обсуждением</a:t>
            </a:r>
            <a:r>
              <a:rPr lang="ru-RU" sz="2800" b="1" dirty="0"/>
              <a:t>.</a:t>
            </a:r>
          </a:p>
          <a:p>
            <a:pPr marL="0" indent="0">
              <a:buNone/>
            </a:pPr>
            <a:r>
              <a:rPr lang="ru-RU" sz="2800" b="1" dirty="0"/>
              <a:t>4. Дискуссия «Целомудрие – устаревшее </a:t>
            </a:r>
            <a:r>
              <a:rPr lang="ru-RU" sz="2800" b="1" dirty="0" smtClean="0"/>
              <a:t>понятие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или </a:t>
            </a:r>
            <a:r>
              <a:rPr lang="ru-RU" sz="2800" b="1" dirty="0"/>
              <a:t>вечное?».</a:t>
            </a:r>
          </a:p>
          <a:p>
            <a:pPr marL="0" indent="0">
              <a:buNone/>
            </a:pPr>
            <a:r>
              <a:rPr lang="ru-RU" sz="2800" b="1" dirty="0"/>
              <a:t>5. Анализ сцен из литературных произведений, </a:t>
            </a:r>
            <a:r>
              <a:rPr lang="ru-RU" sz="2800" b="1" dirty="0" smtClean="0"/>
              <a:t>где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героиня </a:t>
            </a:r>
            <a:r>
              <a:rPr lang="ru-RU" sz="2800" b="1" dirty="0"/>
              <a:t>имеет эту добродетель или </a:t>
            </a:r>
            <a:r>
              <a:rPr lang="ru-RU" sz="2800" b="1" dirty="0" smtClean="0"/>
              <a:t>проходила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испытание </a:t>
            </a:r>
            <a:r>
              <a:rPr lang="ru-RU" sz="2800" b="1" dirty="0"/>
              <a:t>на нравственную чистоту.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solidFill>
                  <a:srgbClr val="960000"/>
                </a:solidFill>
                <a:latin typeface="Franklin Gothic Book" pitchFamily="34" charset="0"/>
                <a:cs typeface="Times New Roman" panose="02020603050405020304" pitchFamily="18" charset="0"/>
              </a:rPr>
              <a:t>План цикла: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58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60000"/>
                </a:solidFill>
              </a:rPr>
              <a:t>Имеет </a:t>
            </a:r>
            <a:r>
              <a:rPr lang="ru-RU" b="1" i="1" dirty="0">
                <a:solidFill>
                  <a:srgbClr val="960000"/>
                </a:solidFill>
              </a:rPr>
              <a:t>ли целомудрие отношение к </a:t>
            </a:r>
            <a:r>
              <a:rPr lang="ru-RU" b="1" i="1" dirty="0" smtClean="0">
                <a:solidFill>
                  <a:srgbClr val="960000"/>
                </a:solidFill>
              </a:rPr>
              <a:t>ценностям</a:t>
            </a:r>
            <a:r>
              <a:rPr lang="ru-RU" sz="4800" b="1" i="1" dirty="0" smtClean="0">
                <a:solidFill>
                  <a:srgbClr val="960000"/>
                </a:solidFill>
              </a:rPr>
              <a:t>?</a:t>
            </a:r>
            <a:br>
              <a:rPr lang="ru-RU" sz="4800" b="1" i="1" dirty="0" smtClean="0">
                <a:solidFill>
                  <a:srgbClr val="960000"/>
                </a:solidFill>
              </a:rPr>
            </a:br>
            <a:endParaRPr lang="ru-RU" sz="4800" b="1" i="1" dirty="0">
              <a:solidFill>
                <a:srgbClr val="96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5428" y="5334000"/>
            <a:ext cx="7750629" cy="914400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sz="4800" b="1" i="1" dirty="0">
              <a:solidFill>
                <a:srgbClr val="C00000"/>
              </a:solidFill>
            </a:endParaRPr>
          </a:p>
          <a:p>
            <a:endParaRPr lang="ru-RU" sz="4800" b="1" i="1" dirty="0" smtClean="0">
              <a:solidFill>
                <a:srgbClr val="C00000"/>
              </a:solidFill>
            </a:endParaRPr>
          </a:p>
          <a:p>
            <a:r>
              <a:rPr lang="ru-RU" sz="17600" b="1" i="1" dirty="0" smtClean="0">
                <a:solidFill>
                  <a:srgbClr val="960000"/>
                </a:solidFill>
              </a:rPr>
              <a:t>Жизненные ориентиры</a:t>
            </a:r>
            <a:endParaRPr lang="ru-RU" sz="17600" b="1" i="1" dirty="0" smtClean="0">
              <a:solidFill>
                <a:srgbClr val="96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1600200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Святыни человека</a:t>
            </a: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  Смысл жизни</a:t>
            </a: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       Духовная опора</a:t>
            </a: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Сокровище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наше</a:t>
            </a:r>
          </a:p>
        </p:txBody>
      </p:sp>
    </p:spTree>
    <p:extLst>
      <p:ext uri="{BB962C8B-B14F-4D97-AF65-F5344CB8AC3E}">
        <p14:creationId xmlns:p14="http://schemas.microsoft.com/office/powerpoint/2010/main" val="36537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60000"/>
                </a:solidFill>
              </a:rPr>
              <a:t>       Семейные ценности - это</a:t>
            </a:r>
            <a:endParaRPr lang="ru-RU" b="1" i="1" dirty="0">
              <a:solidFill>
                <a:srgbClr val="96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Почитание родителей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Целомудрие</a:t>
            </a:r>
            <a:r>
              <a:rPr lang="ru-RU" b="1" dirty="0" smtClean="0"/>
              <a:t>, добрачная чистота</a:t>
            </a:r>
          </a:p>
          <a:p>
            <a:r>
              <a:rPr lang="ru-RU" b="1" dirty="0" smtClean="0"/>
              <a:t>Таинство </a:t>
            </a:r>
            <a:r>
              <a:rPr lang="ru-RU" b="1" dirty="0"/>
              <a:t>брака и деторождение</a:t>
            </a:r>
          </a:p>
          <a:p>
            <a:r>
              <a:rPr lang="ru-RU" b="1" dirty="0" smtClean="0"/>
              <a:t>Супружеская верность, любовь</a:t>
            </a:r>
          </a:p>
          <a:p>
            <a:r>
              <a:rPr lang="ru-RU" b="1" dirty="0" smtClean="0"/>
              <a:t>Ценность человеческой жизни от зачатия</a:t>
            </a:r>
          </a:p>
          <a:p>
            <a:r>
              <a:rPr lang="ru-RU" b="1" dirty="0" smtClean="0"/>
              <a:t>Родовой уклад</a:t>
            </a:r>
          </a:p>
          <a:p>
            <a:r>
              <a:rPr lang="ru-RU" b="1" dirty="0" smtClean="0"/>
              <a:t>Уважение к  старшему поколению!!!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17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60000"/>
                </a:solidFill>
              </a:rPr>
              <a:t>Семейные ценности: Что имеем сегодня?</a:t>
            </a:r>
            <a:endParaRPr lang="ru-RU" dirty="0">
              <a:solidFill>
                <a:srgbClr val="96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752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Вызовы, направленные на разрушение  семьи, принятые молодым поколением за норму: </a:t>
            </a:r>
          </a:p>
          <a:p>
            <a:pPr>
              <a:buNone/>
            </a:pPr>
            <a:r>
              <a:rPr lang="ru-RU" sz="2800" dirty="0" smtClean="0"/>
              <a:t>1</a:t>
            </a:r>
            <a:r>
              <a:rPr lang="ru-RU" sz="2800" b="1" dirty="0" smtClean="0"/>
              <a:t>. добрачные интимные отношения юных;</a:t>
            </a:r>
          </a:p>
          <a:p>
            <a:pPr>
              <a:buNone/>
            </a:pPr>
            <a:r>
              <a:rPr lang="ru-RU" sz="2800" b="1" dirty="0" smtClean="0"/>
              <a:t>2. блудное сожительство ( пробный «брак»);</a:t>
            </a:r>
          </a:p>
          <a:p>
            <a:pPr>
              <a:buNone/>
            </a:pPr>
            <a:r>
              <a:rPr lang="ru-RU" sz="2800" b="1" dirty="0" smtClean="0"/>
              <a:t>3. распад семьи (развод, измены, смена  партнеров);</a:t>
            </a:r>
          </a:p>
          <a:p>
            <a:pPr>
              <a:buNone/>
            </a:pPr>
            <a:r>
              <a:rPr lang="ru-RU" sz="2800" b="1" dirty="0" smtClean="0"/>
              <a:t>4. пропаганда нетрадиционных порочных связей и оправдание их;</a:t>
            </a:r>
          </a:p>
          <a:p>
            <a:pPr>
              <a:buNone/>
            </a:pPr>
            <a:r>
              <a:rPr lang="ru-RU" sz="2800" b="1" dirty="0" smtClean="0"/>
              <a:t>5. Аборт как уничтожение зачатого живого человека.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  Распущенность</a:t>
            </a:r>
            <a:r>
              <a:rPr lang="ru-RU" b="1" i="1" dirty="0">
                <a:solidFill>
                  <a:schemeClr val="tx1"/>
                </a:solidFill>
              </a:rPr>
              <a:t>, бесстыдство, развращенность, развороченность души, </a:t>
            </a:r>
            <a:r>
              <a:rPr lang="ru-RU" b="1" i="1" dirty="0" smtClean="0">
                <a:solidFill>
                  <a:schemeClr val="tx1"/>
                </a:solidFill>
              </a:rPr>
              <a:t>вседозволенность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smtClean="0">
                <a:solidFill>
                  <a:schemeClr val="tx1"/>
                </a:solidFill>
              </a:rPr>
              <a:t>самооправдание, осквернение души и тела</a:t>
            </a:r>
            <a:endParaRPr lang="ru-RU" b="1" i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9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686800" cy="9906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Целомудрие как духовная ценность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err="1">
                <a:solidFill>
                  <a:srgbClr val="960000"/>
                </a:solidFill>
              </a:rPr>
              <a:t>Целому́дрие</a:t>
            </a:r>
            <a:r>
              <a:rPr lang="ru-RU" sz="2000" b="1" dirty="0">
                <a:solidFill>
                  <a:srgbClr val="960000"/>
                </a:solidFill>
              </a:rPr>
              <a:t> </a:t>
            </a:r>
            <a:r>
              <a:rPr lang="ru-RU" sz="2000" b="1" dirty="0">
                <a:solidFill>
                  <a:srgbClr val="523730"/>
                </a:solidFill>
              </a:rPr>
              <a:t>– (греч. </a:t>
            </a:r>
            <a:r>
              <a:rPr lang="ru-RU" sz="2000" b="1" dirty="0" err="1" smtClean="0">
                <a:solidFill>
                  <a:srgbClr val="523730"/>
                </a:solidFill>
              </a:rPr>
              <a:t>софросини</a:t>
            </a:r>
            <a:r>
              <a:rPr lang="ru-RU" sz="2000" b="1" dirty="0">
                <a:solidFill>
                  <a:srgbClr val="523730"/>
                </a:solidFill>
              </a:rPr>
              <a:t>”, от “</a:t>
            </a:r>
            <a:r>
              <a:rPr lang="ru-RU" sz="2000" b="1" dirty="0" err="1">
                <a:solidFill>
                  <a:srgbClr val="523730"/>
                </a:solidFill>
              </a:rPr>
              <a:t>сос</a:t>
            </a:r>
            <a:r>
              <a:rPr lang="ru-RU" sz="2000" b="1" dirty="0">
                <a:solidFill>
                  <a:srgbClr val="523730"/>
                </a:solidFill>
              </a:rPr>
              <a:t>” — здоровый, целый + “</a:t>
            </a:r>
            <a:r>
              <a:rPr lang="ru-RU" sz="2000" b="1" dirty="0" err="1">
                <a:solidFill>
                  <a:srgbClr val="523730"/>
                </a:solidFill>
              </a:rPr>
              <a:t>фронео</a:t>
            </a:r>
            <a:r>
              <a:rPr lang="ru-RU" sz="2000" b="1" dirty="0">
                <a:solidFill>
                  <a:srgbClr val="523730"/>
                </a:solidFill>
              </a:rPr>
              <a:t>” — мыслить, думать) </a:t>
            </a:r>
            <a:r>
              <a:rPr lang="ru-RU" sz="2000" b="1" dirty="0" smtClean="0">
                <a:solidFill>
                  <a:srgbClr val="523730"/>
                </a:solidFill>
              </a:rPr>
              <a:t> 1</a:t>
            </a:r>
            <a:r>
              <a:rPr lang="ru-RU" sz="2000" b="1" dirty="0">
                <a:solidFill>
                  <a:srgbClr val="523730"/>
                </a:solidFill>
              </a:rPr>
              <a:t>) добродетель; непорочность, нравственная и телесная </a:t>
            </a:r>
            <a:r>
              <a:rPr lang="ru-RU" sz="2000" b="1" dirty="0" smtClean="0">
                <a:solidFill>
                  <a:srgbClr val="523730"/>
                </a:solidFill>
              </a:rPr>
              <a:t>чистота; 2</a:t>
            </a:r>
            <a:r>
              <a:rPr lang="ru-RU" sz="2000" b="1" dirty="0">
                <a:solidFill>
                  <a:srgbClr val="523730"/>
                </a:solidFill>
              </a:rPr>
              <a:t>) девственность; 3) </a:t>
            </a:r>
            <a:r>
              <a:rPr lang="ru-RU" sz="2000" b="1" dirty="0" smtClean="0">
                <a:solidFill>
                  <a:srgbClr val="523730"/>
                </a:solidFill>
              </a:rPr>
              <a:t>благоразумие</a:t>
            </a:r>
            <a:endParaRPr lang="ru-RU" sz="2000" b="1" dirty="0" smtClean="0">
              <a:solidFill>
                <a:srgbClr val="9600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60000"/>
                </a:solidFill>
              </a:rPr>
              <a:t>19 век. Целомудрие </a:t>
            </a:r>
            <a:r>
              <a:rPr lang="ru-RU" sz="2000" b="1" dirty="0"/>
              <a:t>— </a:t>
            </a:r>
            <a:r>
              <a:rPr lang="ru-RU" sz="2000" b="1" dirty="0" smtClean="0"/>
              <a:t>это уклонение </a:t>
            </a:r>
            <a:r>
              <a:rPr lang="ru-RU" sz="2000" b="1" dirty="0"/>
              <a:t>от всякого рода блудных дел. Уклонение от сладострастных бесед и чтения, от произношения </a:t>
            </a:r>
            <a:r>
              <a:rPr lang="ru-RU" sz="2000" b="1" dirty="0" smtClean="0"/>
              <a:t>скверных, сладострастных и </a:t>
            </a:r>
            <a:r>
              <a:rPr lang="ru-RU" sz="2000" b="1" dirty="0"/>
              <a:t>двусмысленных слов. Хранение чувств, особенно зрения и слуха, и ещё более осязания. Скромность</a:t>
            </a:r>
            <a:r>
              <a:rPr lang="ru-RU" sz="2000" b="1" dirty="0" smtClean="0"/>
              <a:t>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60000"/>
                </a:solidFill>
              </a:rPr>
              <a:t>В. И. Даль</a:t>
            </a:r>
            <a:r>
              <a:rPr lang="ru-RU" sz="2000" b="1" dirty="0" smtClean="0">
                <a:solidFill>
                  <a:srgbClr val="523730"/>
                </a:solidFill>
              </a:rPr>
              <a:t>: «Целомудренный </a:t>
            </a:r>
            <a:r>
              <a:rPr lang="ru-RU" sz="2000" b="1" dirty="0">
                <a:solidFill>
                  <a:srgbClr val="523730"/>
                </a:solidFill>
              </a:rPr>
              <a:t>— сохранивший себя в девственной (юность чистая до брака) и в брачной чистоте, непорочный, ведущий жизнь в браке чисто, непорочно». </a:t>
            </a:r>
            <a:endParaRPr lang="ru-RU" sz="2000" b="1" dirty="0" smtClean="0">
              <a:solidFill>
                <a:srgbClr val="52373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60000"/>
                </a:solidFill>
              </a:rPr>
              <a:t>Целомудрие </a:t>
            </a:r>
            <a:r>
              <a:rPr lang="ru-RU" sz="2000" b="1" dirty="0">
                <a:solidFill>
                  <a:srgbClr val="523730"/>
                </a:solidFill>
              </a:rPr>
              <a:t>– это добродетель, которая уберегает любовь от эгоизма и помогает ей быть чистой</a:t>
            </a:r>
            <a:r>
              <a:rPr lang="ru-RU" sz="2000" b="1" dirty="0" smtClean="0">
                <a:solidFill>
                  <a:srgbClr val="52373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523730"/>
                </a:solidFill>
              </a:rPr>
              <a:t>Целомудрие и благородство – две аксиологические категории, составляющие понятие чести.</a:t>
            </a:r>
            <a:endParaRPr lang="ru-RU" sz="2000" b="1" dirty="0" smtClean="0">
              <a:solidFill>
                <a:srgbClr val="52373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60000"/>
                </a:solidFill>
              </a:rPr>
              <a:t>А в 21 веке сложнее сохранить целомудрие?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60000"/>
                </a:solidFill>
              </a:rPr>
              <a:t>Что более всего разрушает целомудрие?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03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960000"/>
                </a:solidFill>
              </a:rPr>
              <a:t>???Вопрос ждет ответа?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Может ли добрачный опыт </a:t>
            </a:r>
            <a:r>
              <a:rPr lang="ru-RU" sz="4000" b="1" dirty="0"/>
              <a:t>юности </a:t>
            </a:r>
            <a:r>
              <a:rPr lang="ru-RU" sz="4000" b="1" dirty="0" smtClean="0"/>
              <a:t>повлиять на будущую семейную жизнь?</a:t>
            </a:r>
          </a:p>
          <a:p>
            <a:r>
              <a:rPr lang="ru-RU" sz="4000" b="1" dirty="0" smtClean="0"/>
              <a:t>Имеет ли значение для семейного счастья сохранение целомудрия до брака?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0979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44" y="533400"/>
            <a:ext cx="8686800" cy="60960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960000"/>
                </a:solidFill>
              </a:rPr>
              <a:t>Влюбленность в роковую пору…</a:t>
            </a:r>
            <a:endParaRPr lang="ru-RU" i="1" dirty="0">
              <a:solidFill>
                <a:srgbClr val="96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u="sng" dirty="0" smtClean="0"/>
              <a:t>ВЛ. Соловьев: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sz="4000" b="1" dirty="0"/>
              <a:t>И ад, и Земля, и Небо с особым вниманием следят за человеком в ту роковую пору, когда в него вселяется Эрос</a:t>
            </a:r>
            <a:r>
              <a:rPr lang="ru-RU" sz="4000" b="1" dirty="0" smtClean="0"/>
              <a:t>»        </a:t>
            </a:r>
            <a:r>
              <a:rPr lang="ru-RU" sz="4000" b="1" dirty="0" smtClean="0">
                <a:solidFill>
                  <a:srgbClr val="960000"/>
                </a:solidFill>
              </a:rPr>
              <a:t>Вот это да!!!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960000"/>
                </a:solidFill>
              </a:rPr>
              <a:t>??? Почему философ назвал пору юности роковой?</a:t>
            </a:r>
            <a:endParaRPr lang="ru-RU" sz="4000" b="1" i="1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8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960000"/>
                </a:solidFill>
              </a:rPr>
              <a:t>Влюбленность – целомудрие – любовь!</a:t>
            </a:r>
            <a:endParaRPr lang="ru-RU" i="1" dirty="0">
              <a:solidFill>
                <a:srgbClr val="96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24000"/>
            <a:ext cx="8077200" cy="4525962"/>
          </a:xfrm>
        </p:spPr>
      </p:pic>
    </p:spTree>
    <p:extLst>
      <p:ext uri="{BB962C8B-B14F-4D97-AF65-F5344CB8AC3E}">
        <p14:creationId xmlns:p14="http://schemas.microsoft.com/office/powerpoint/2010/main" val="588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55" y="457200"/>
            <a:ext cx="8610600" cy="67650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960000"/>
                </a:solidFill>
              </a:rPr>
              <a:t>Целомудрие  ради  своей  половинки!</a:t>
            </a:r>
            <a:endParaRPr lang="ru-RU" sz="3200" b="1" i="1" dirty="0">
              <a:solidFill>
                <a:srgbClr val="96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4763072" cy="3780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01" y="3352800"/>
            <a:ext cx="4471256" cy="2980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33707"/>
            <a:ext cx="2644698" cy="3524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1" y="4299281"/>
            <a:ext cx="3333101" cy="2433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741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306824" cy="2871216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960000"/>
                </a:solidFill>
              </a:rPr>
              <a:t>Невеста неизведанная! А жених каков?</a:t>
            </a:r>
            <a:endParaRPr lang="ru-RU" sz="3200" dirty="0">
              <a:solidFill>
                <a:srgbClr val="96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4572000" cy="3059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1" y="4090416"/>
            <a:ext cx="3281323" cy="2310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60" y="1243361"/>
            <a:ext cx="4075176" cy="22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8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960000"/>
                </a:solidFill>
              </a:rPr>
              <a:t>Картавая Марина Ильинична,                         </a:t>
            </a:r>
            <a:r>
              <a:rPr lang="ru-RU" sz="3100" i="1" dirty="0" smtClean="0">
                <a:solidFill>
                  <a:srgbClr val="960000"/>
                </a:solidFill>
              </a:rPr>
              <a:t>педагог-просветитель, г. Березовский, Кузбасс</a:t>
            </a:r>
            <a:endParaRPr lang="ru-RU" sz="3100" i="1" dirty="0">
              <a:solidFill>
                <a:srgbClr val="96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28805"/>
            <a:ext cx="3650663" cy="3352799"/>
          </a:xfrm>
        </p:spPr>
      </p:pic>
      <p:pic>
        <p:nvPicPr>
          <p:cNvPr id="1026" name="Picture 2" descr="D:\Рабочий стол\фото для отчетов\IMG_26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r="13869"/>
          <a:stretch/>
        </p:blipFill>
        <p:spPr bwMode="auto">
          <a:xfrm>
            <a:off x="512427" y="1666811"/>
            <a:ext cx="4669173" cy="42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5562600" cy="762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960000"/>
                </a:solidFill>
              </a:rPr>
              <a:t>          Фильмы </a:t>
            </a:r>
            <a:r>
              <a:rPr lang="ru-RU" i="1" dirty="0">
                <a:solidFill>
                  <a:srgbClr val="960000"/>
                </a:solidFill>
              </a:rPr>
              <a:t>в тему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49990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«Начало», Евгений Авдеенко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«Как научиться любить»,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проект «Общее дело»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«Дождись меня, моя любовь», студия «Колыбель»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«Девичьи мечты», проект «Достучаться до сердец»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«Игра в Семью», студия «Колыбель» </a:t>
            </a:r>
          </a:p>
          <a:p>
            <a:pPr marL="514350" indent="-514350">
              <a:buAutoNum type="arabicPeriod"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960000"/>
                </a:solidFill>
              </a:rPr>
              <a:t> </a:t>
            </a:r>
            <a:r>
              <a:rPr lang="en-US" sz="3600" b="1" i="1" dirty="0" smtClean="0">
                <a:solidFill>
                  <a:srgbClr val="960000"/>
                </a:solidFill>
                <a:hlinkClick r:id="rId2"/>
              </a:rPr>
              <a:t>mkar63@yandex.ru</a:t>
            </a:r>
            <a:r>
              <a:rPr lang="en-US" sz="3600" b="1" i="1" dirty="0" smtClean="0">
                <a:solidFill>
                  <a:srgbClr val="960000"/>
                </a:solidFill>
              </a:rPr>
              <a:t> </a:t>
            </a:r>
            <a:r>
              <a:rPr lang="ru-RU" sz="3600" b="1" i="1" dirty="0" smtClean="0">
                <a:solidFill>
                  <a:srgbClr val="960000"/>
                </a:solidFill>
              </a:rPr>
              <a:t> Марина Ильинична</a:t>
            </a:r>
          </a:p>
          <a:p>
            <a:pPr marL="0" indent="0">
              <a:buNone/>
            </a:pPr>
            <a:endParaRPr lang="ru-RU" sz="3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1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Достучаться до сердец\АФИШИ ЭФИРА ИНСТАГРАМ\qxKngUgNJ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202" r="-5" b="16868"/>
          <a:stretch/>
        </p:blipFill>
        <p:spPr bwMode="auto">
          <a:xfrm>
            <a:off x="4724400" y="228600"/>
            <a:ext cx="4014769" cy="650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3980879" cy="650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8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Рабочий стол\Достучаться до сердец\АФИШИ ЭФИРА ИНСТАГРАМ\jUo8T8Vnsp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1303"/>
            <a:ext cx="3662818" cy="65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Достучаться до сердец\АФИШИ ЭФИРА ИНСТАГРАМ\8Us9Jur71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0" r="1923"/>
          <a:stretch/>
        </p:blipFill>
        <p:spPr bwMode="auto">
          <a:xfrm>
            <a:off x="457200" y="202189"/>
            <a:ext cx="3810000" cy="65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2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348343"/>
            <a:ext cx="44196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3124200"/>
            <a:ext cx="45783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1" y="381000"/>
            <a:ext cx="4323772" cy="574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3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1101880"/>
            <a:ext cx="3352800" cy="2133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60000"/>
                </a:solidFill>
              </a:rPr>
              <a:t>Подросткам  о целомудрии</a:t>
            </a:r>
            <a:endParaRPr lang="ru-RU" dirty="0">
              <a:solidFill>
                <a:srgbClr val="96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81400"/>
            <a:ext cx="4674393" cy="31162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" y="337457"/>
            <a:ext cx="4970346" cy="37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84" y="2286000"/>
            <a:ext cx="5882216" cy="441166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760243" cy="3840162"/>
          </a:xfrm>
        </p:spPr>
      </p:pic>
    </p:spTree>
    <p:extLst>
      <p:ext uri="{BB962C8B-B14F-4D97-AF65-F5344CB8AC3E}">
        <p14:creationId xmlns:p14="http://schemas.microsoft.com/office/powerpoint/2010/main" val="213114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960000"/>
                </a:solidFill>
              </a:rPr>
              <a:t>Исследование десятиклассницы:                 Целомудрие - устаревшее </a:t>
            </a:r>
            <a:r>
              <a:rPr lang="ru-RU" sz="2800" i="1" dirty="0">
                <a:solidFill>
                  <a:srgbClr val="960000"/>
                </a:solidFill>
              </a:rPr>
              <a:t>понятие или вечное?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 smtClean="0"/>
              <a:t>Рассмотрели </a:t>
            </a:r>
            <a:r>
              <a:rPr lang="ru-RU" b="1" dirty="0"/>
              <a:t>понятие целомудрия.</a:t>
            </a:r>
          </a:p>
          <a:p>
            <a:pPr marL="0" indent="0">
              <a:buNone/>
            </a:pPr>
            <a:r>
              <a:rPr lang="ru-RU" b="1" dirty="0"/>
              <a:t>2. </a:t>
            </a:r>
            <a:r>
              <a:rPr lang="ru-RU" b="1" dirty="0" smtClean="0"/>
              <a:t>Изучили </a:t>
            </a:r>
            <a:r>
              <a:rPr lang="ru-RU" b="1" dirty="0"/>
              <a:t>образы барышень в русской литературе 1 пол. 19 века в аспекте </a:t>
            </a:r>
            <a:r>
              <a:rPr lang="ru-RU" b="1" dirty="0" smtClean="0"/>
              <a:t>добродетели целомудрия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smtClean="0"/>
              <a:t>Исследовали </a:t>
            </a:r>
            <a:r>
              <a:rPr lang="ru-RU" b="1" dirty="0"/>
              <a:t>отношение старшеклассников к ценности целомудрия </a:t>
            </a:r>
            <a:r>
              <a:rPr lang="ru-RU" b="1" dirty="0" smtClean="0"/>
              <a:t>и образам </a:t>
            </a:r>
            <a:r>
              <a:rPr lang="ru-RU" b="1" dirty="0"/>
              <a:t>барышень в русской классической литературе.</a:t>
            </a:r>
          </a:p>
          <a:p>
            <a:pPr marL="0" indent="0">
              <a:buNone/>
            </a:pPr>
            <a:r>
              <a:rPr lang="ru-RU" b="1" dirty="0"/>
              <a:t>4. </a:t>
            </a:r>
            <a:r>
              <a:rPr lang="ru-RU" b="1" dirty="0" smtClean="0"/>
              <a:t>Предложили </a:t>
            </a:r>
            <a:r>
              <a:rPr lang="ru-RU" b="1" dirty="0"/>
              <a:t>просветительский цикл для учащихся с целью погружения в тему «Целомудрие как нравственная норма и ценность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64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4652FF2-9DF1-4214-9293-9606BC2E6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03199"/>
              </p:ext>
            </p:extLst>
          </p:nvPr>
        </p:nvGraphicFramePr>
        <p:xfrm>
          <a:off x="381000" y="533400"/>
          <a:ext cx="8458201" cy="6070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079">
                  <a:extLst>
                    <a:ext uri="{9D8B030D-6E8A-4147-A177-3AD203B41FA5}">
                      <a16:colId xmlns="" xmlns:a16="http://schemas.microsoft.com/office/drawing/2014/main" val="298344993"/>
                    </a:ext>
                  </a:extLst>
                </a:gridCol>
                <a:gridCol w="4078061">
                  <a:extLst>
                    <a:ext uri="{9D8B030D-6E8A-4147-A177-3AD203B41FA5}">
                      <a16:colId xmlns="" xmlns:a16="http://schemas.microsoft.com/office/drawing/2014/main" val="1916339501"/>
                    </a:ext>
                  </a:extLst>
                </a:gridCol>
                <a:gridCol w="679677">
                  <a:extLst>
                    <a:ext uri="{9D8B030D-6E8A-4147-A177-3AD203B41FA5}">
                      <a16:colId xmlns="" xmlns:a16="http://schemas.microsoft.com/office/drawing/2014/main" val="2685969676"/>
                    </a:ext>
                  </a:extLst>
                </a:gridCol>
                <a:gridCol w="679677">
                  <a:extLst>
                    <a:ext uri="{9D8B030D-6E8A-4147-A177-3AD203B41FA5}">
                      <a16:colId xmlns="" xmlns:a16="http://schemas.microsoft.com/office/drawing/2014/main" val="4031854768"/>
                    </a:ext>
                  </a:extLst>
                </a:gridCol>
                <a:gridCol w="679677">
                  <a:extLst>
                    <a:ext uri="{9D8B030D-6E8A-4147-A177-3AD203B41FA5}">
                      <a16:colId xmlns="" xmlns:a16="http://schemas.microsoft.com/office/drawing/2014/main" val="314480039"/>
                    </a:ext>
                  </a:extLst>
                </a:gridCol>
                <a:gridCol w="830716">
                  <a:extLst>
                    <a:ext uri="{9D8B030D-6E8A-4147-A177-3AD203B41FA5}">
                      <a16:colId xmlns="" xmlns:a16="http://schemas.microsoft.com/office/drawing/2014/main" val="730556225"/>
                    </a:ext>
                  </a:extLst>
                </a:gridCol>
                <a:gridCol w="604157">
                  <a:extLst>
                    <a:ext uri="{9D8B030D-6E8A-4147-A177-3AD203B41FA5}">
                      <a16:colId xmlns="" xmlns:a16="http://schemas.microsoft.com/office/drawing/2014/main" val="3907150580"/>
                    </a:ext>
                  </a:extLst>
                </a:gridCol>
                <a:gridCol w="604157">
                  <a:extLst>
                    <a:ext uri="{9D8B030D-6E8A-4147-A177-3AD203B41FA5}">
                      <a16:colId xmlns="" xmlns:a16="http://schemas.microsoft.com/office/drawing/2014/main" val="422452403"/>
                    </a:ext>
                  </a:extLst>
                </a:gridCol>
              </a:tblGrid>
              <a:tr h="1842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№ п/п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УТВЕРЖДЕНИЯ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 gridSpan="2">
                  <a:txBody>
                    <a:bodyPr/>
                    <a:lstStyle/>
                    <a:p>
                      <a:pPr indent="1574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Девушки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Юноши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Итого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5811865"/>
                  </a:ext>
                </a:extLst>
              </a:tr>
              <a:tr h="37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да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нет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да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нет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да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нет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2635349364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Знакомы ли Вы с образами барышень в русской литературе 1 половине 19 века?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160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134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54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294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75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3937607091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Вызывают ли у вас симпатию русские литературные барышни?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120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61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81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107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201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168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3616124990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Согласны ли вы с тем, что большинство русских барышень 19 в. обладали чистотой души и благородством натуры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131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50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119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69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250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119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2105112112"/>
                  </a:ext>
                </a:extLst>
              </a:tr>
              <a:tr h="184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Имеете ли вы литературный идеал барышни?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73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108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57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131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130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239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1449928535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Хотели бы вы, чтобы современные девушки были похожи на барышень из русской литературы?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46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135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63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125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109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260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585771657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Имеют ли современные девушки понятие о добродетели целомудрия?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128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53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109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79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237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132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775468501"/>
                  </a:ext>
                </a:extLst>
              </a:tr>
              <a:tr h="216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Поступает ли большинство из них целомудренно?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82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99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67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121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149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220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1608934664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Значима ли чистота души девушек для современных юношей? 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105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76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150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38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255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114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4065091241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9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Считаются ли такие качества, как стыдливость, скромность, застенчивость в девичьем поведении актуальными сегодня?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86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95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119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69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205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164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4254976000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Существует ли сегодня высокая нравственная норма в отношениях юношеской дружбы и влюбленности? 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108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73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125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63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233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136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1212395849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Принимаются ли сегодня большинством молодежи чистые отношения в дружбе и влюбленности? 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127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54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126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62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253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116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3675653602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Согласны ли вы с тем, что добрачный интимный опыт помешает будущей крепкой семейной жизни? 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30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151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38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150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68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301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2784090678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Можно ли, не зная о добродетели целомудрия, построить крепкие отношения без проб и ошибок?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101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80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88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100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189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180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1031923160"/>
                  </a:ext>
                </a:extLst>
              </a:tr>
              <a:tr h="37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Нужно ли просвещать современную молодежь о чистоте души и целомудрии?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126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55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135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53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261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108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73" marR="39473" marT="0" marB="0"/>
                </a:tc>
                <a:extLst>
                  <a:ext uri="{0D108BD9-81ED-4DB2-BD59-A6C34878D82A}">
                    <a16:rowId xmlns="" xmlns:a16="http://schemas.microsoft.com/office/drawing/2014/main" val="50090763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7943510B-BDE8-4455-B875-51415D3C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1" y="-2155"/>
            <a:ext cx="624839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96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Анализ анкет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960000"/>
              </a:solidFill>
              <a:effectLst/>
              <a:latin typeface="+mn-lt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4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3118</TotalTime>
  <Words>904</Words>
  <Application>Microsoft Office PowerPoint</Application>
  <PresentationFormat>Экран (4:3)</PresentationFormat>
  <Paragraphs>197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«Достучаться до сердец:                                   как доносить ценностные темы подросткам и взрослым.                      Часть 2. целомудрие»</vt:lpstr>
      <vt:lpstr>Картавая Марина Ильинична,                         педагог-просветитель, г. Березовский, Кузбасс</vt:lpstr>
      <vt:lpstr>Презентация PowerPoint</vt:lpstr>
      <vt:lpstr>Презентация PowerPoint</vt:lpstr>
      <vt:lpstr>Презентация PowerPoint</vt:lpstr>
      <vt:lpstr>Подросткам  о целомудрии</vt:lpstr>
      <vt:lpstr>Презентация PowerPoint</vt:lpstr>
      <vt:lpstr>Исследование десятиклассницы:                 Целомудрие - устаревшее понятие или вечное?</vt:lpstr>
      <vt:lpstr>Презентация PowerPoint</vt:lpstr>
      <vt:lpstr>План цикла:</vt:lpstr>
      <vt:lpstr>Имеет ли целомудрие отношение к ценностям? </vt:lpstr>
      <vt:lpstr>       Семейные ценности - это</vt:lpstr>
      <vt:lpstr>Семейные ценности: Что имеем сегодня?</vt:lpstr>
      <vt:lpstr>Целомудрие как духовная ценность</vt:lpstr>
      <vt:lpstr>???Вопрос ждет ответа? </vt:lpstr>
      <vt:lpstr>Влюбленность в роковую пору…</vt:lpstr>
      <vt:lpstr>Влюбленность – целомудрие – любовь!</vt:lpstr>
      <vt:lpstr>Целомудрие  ради  своей  половинки!</vt:lpstr>
      <vt:lpstr>Невеста неизведанная! А жених каков?</vt:lpstr>
      <vt:lpstr>          Фильмы в тему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ценности? Семейные ценности?</dc:title>
  <dc:creator>Марина</dc:creator>
  <cp:lastModifiedBy>Пользователь Windows</cp:lastModifiedBy>
  <cp:revision>102</cp:revision>
  <dcterms:created xsi:type="dcterms:W3CDTF">2016-10-31T10:06:26Z</dcterms:created>
  <dcterms:modified xsi:type="dcterms:W3CDTF">2022-09-25T05:37:37Z</dcterms:modified>
</cp:coreProperties>
</file>