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78" r:id="rId3"/>
    <p:sldId id="379" r:id="rId4"/>
    <p:sldId id="377" r:id="rId5"/>
    <p:sldId id="380" r:id="rId6"/>
    <p:sldId id="385" r:id="rId7"/>
    <p:sldId id="382" r:id="rId8"/>
    <p:sldId id="387" r:id="rId9"/>
    <p:sldId id="388" r:id="rId10"/>
    <p:sldId id="389" r:id="rId11"/>
    <p:sldId id="390" r:id="rId12"/>
    <p:sldId id="393" r:id="rId13"/>
    <p:sldId id="392" r:id="rId14"/>
    <p:sldId id="39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9F7"/>
    <a:srgbClr val="003399"/>
    <a:srgbClr val="FF9999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onsultant.ru/document/cons_doc_LAW_439313/1ad1a834f2604827f926f8d5cce7251c500a26cd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onsultant.ru/document/cons_doc_LAW_439313/1ad1a834f2604827f926f8d5cce7251c500a26cd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05C2E5-EBC3-460F-A419-A3E6E8F655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A6E1B7-DFD7-4B42-A4AA-BCEB9E1853C5}">
      <dgm:prSet phldrT="[Текст]"/>
      <dgm:spPr/>
      <dgm:t>
        <a:bodyPr/>
        <a:lstStyle/>
        <a:p>
          <a:r>
            <a:rPr lang="ru-RU" b="1" u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Приказ Министерства образования и науки Российской Федерации от </a:t>
          </a:r>
          <a:r>
            <a:rPr lang="ru-RU" b="1" i="0" u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17 октября 2013 года N 1155 Об утверждении федерального государственного образовательного стандарта дошкольного образования</a:t>
          </a:r>
          <a:r>
            <a:rPr lang="ru-RU" b="1" u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» </a:t>
          </a:r>
          <a:r>
            <a:rPr lang="ru-RU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(с изменениями от 08.11.2022)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6452A4-4A7D-4CEB-B7A0-613836F348F6}" type="parTrans" cxnId="{B7AC0F9F-B22B-4E71-AA80-AFA6430D8AB6}">
      <dgm:prSet/>
      <dgm:spPr/>
      <dgm:t>
        <a:bodyPr/>
        <a:lstStyle/>
        <a:p>
          <a:endParaRPr lang="ru-RU"/>
        </a:p>
      </dgm:t>
    </dgm:pt>
    <dgm:pt modelId="{51F0D1F2-077E-43DF-9E0B-3BE7BCAAFB71}" type="sibTrans" cxnId="{B7AC0F9F-B22B-4E71-AA80-AFA6430D8AB6}">
      <dgm:prSet/>
      <dgm:spPr/>
      <dgm:t>
        <a:bodyPr/>
        <a:lstStyle/>
        <a:p>
          <a:endParaRPr lang="ru-RU"/>
        </a:p>
      </dgm:t>
    </dgm:pt>
    <dgm:pt modelId="{5C9C6ECC-C813-433A-AB96-9F37B3556C6D}">
      <dgm:prSet phldrT="[Текст]" phldr="1"/>
      <dgm:spPr/>
      <dgm:t>
        <a:bodyPr/>
        <a:lstStyle/>
        <a:p>
          <a:endParaRPr lang="ru-RU" dirty="0"/>
        </a:p>
      </dgm:t>
    </dgm:pt>
    <dgm:pt modelId="{4E14D633-120C-4FC4-B5F8-5459F84B3256}" type="parTrans" cxnId="{49C30AD8-4FCA-4598-8C01-D5BE9C1EAC05}">
      <dgm:prSet/>
      <dgm:spPr/>
      <dgm:t>
        <a:bodyPr/>
        <a:lstStyle/>
        <a:p>
          <a:endParaRPr lang="ru-RU"/>
        </a:p>
      </dgm:t>
    </dgm:pt>
    <dgm:pt modelId="{021922A5-D83A-4F37-99F2-3BBE85A5326A}" type="sibTrans" cxnId="{49C30AD8-4FCA-4598-8C01-D5BE9C1EAC05}">
      <dgm:prSet/>
      <dgm:spPr/>
      <dgm:t>
        <a:bodyPr/>
        <a:lstStyle/>
        <a:p>
          <a:endParaRPr lang="ru-RU"/>
        </a:p>
      </dgm:t>
    </dgm:pt>
    <dgm:pt modelId="{7843EB49-76B7-4850-8DBF-FA4305C82F7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Приказ Министерства просвещения Российской Федерации от 25.11.2022 № 1028 «Об утверждении федеральной образовательной программы дошкольного образования» </a:t>
          </a:r>
        </a:p>
        <a:p>
          <a:r>
            <a:rPr lang="ru-RU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(Зарегистрирован 28.12.2022 № 71847)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0BE116D-ECEF-4ADA-8E0E-1A8EC2CD3B6C}" type="parTrans" cxnId="{7CD7EA6D-673C-41C9-8B59-C56158088715}">
      <dgm:prSet/>
      <dgm:spPr/>
      <dgm:t>
        <a:bodyPr/>
        <a:lstStyle/>
        <a:p>
          <a:endParaRPr lang="ru-RU"/>
        </a:p>
      </dgm:t>
    </dgm:pt>
    <dgm:pt modelId="{7C4D28D4-84D4-411B-B92E-E7E3BF34DF6A}" type="sibTrans" cxnId="{7CD7EA6D-673C-41C9-8B59-C56158088715}">
      <dgm:prSet/>
      <dgm:spPr/>
      <dgm:t>
        <a:bodyPr/>
        <a:lstStyle/>
        <a:p>
          <a:endParaRPr lang="ru-RU"/>
        </a:p>
      </dgm:t>
    </dgm:pt>
    <dgm:pt modelId="{E6646CF1-5C1F-4D4F-B9DD-BCD1C16C6CCD}">
      <dgm:prSet phldrT="[Текст]" phldr="1"/>
      <dgm:spPr/>
      <dgm:t>
        <a:bodyPr/>
        <a:lstStyle/>
        <a:p>
          <a:endParaRPr lang="ru-RU" dirty="0"/>
        </a:p>
      </dgm:t>
    </dgm:pt>
    <dgm:pt modelId="{AB64E2E6-7DFA-4A39-9667-64D2246D1799}" type="parTrans" cxnId="{9A9D8A19-F548-4EB3-BE9F-5F8FA0748DA1}">
      <dgm:prSet/>
      <dgm:spPr/>
      <dgm:t>
        <a:bodyPr/>
        <a:lstStyle/>
        <a:p>
          <a:endParaRPr lang="ru-RU"/>
        </a:p>
      </dgm:t>
    </dgm:pt>
    <dgm:pt modelId="{E686F0CD-1870-45E6-8361-DCE1C03DD4E5}" type="sibTrans" cxnId="{9A9D8A19-F548-4EB3-BE9F-5F8FA0748DA1}">
      <dgm:prSet/>
      <dgm:spPr/>
      <dgm:t>
        <a:bodyPr/>
        <a:lstStyle/>
        <a:p>
          <a:endParaRPr lang="ru-RU"/>
        </a:p>
      </dgm:t>
    </dgm:pt>
    <dgm:pt modelId="{E9FD61DA-6828-4D3E-A37F-BD2D61E855B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Приказ Министерства просвещения Российской Федерации от 24.11.2022 № 1022 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</a:t>
          </a:r>
        </a:p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(Зарегистрирован 27.01.2023 № 72149)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1F3B798-EBAE-4BFE-9F52-F256F637D5AE}" type="parTrans" cxnId="{ABA99F84-AA50-418B-9195-BBE4AEBC961D}">
      <dgm:prSet/>
      <dgm:spPr/>
      <dgm:t>
        <a:bodyPr/>
        <a:lstStyle/>
        <a:p>
          <a:endParaRPr lang="ru-RU"/>
        </a:p>
      </dgm:t>
    </dgm:pt>
    <dgm:pt modelId="{B6E10710-9AAC-4522-A007-52619972839C}" type="sibTrans" cxnId="{ABA99F84-AA50-418B-9195-BBE4AEBC961D}">
      <dgm:prSet/>
      <dgm:spPr/>
      <dgm:t>
        <a:bodyPr/>
        <a:lstStyle/>
        <a:p>
          <a:endParaRPr lang="ru-RU"/>
        </a:p>
      </dgm:t>
    </dgm:pt>
    <dgm:pt modelId="{37B30A5B-2DD6-490A-8266-37C616E47F9A}" type="pres">
      <dgm:prSet presAssocID="{4505C2E5-EBC3-460F-A419-A3E6E8F655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41AA5F-8165-4BE2-A3A7-21C147769D6F}" type="pres">
      <dgm:prSet presAssocID="{1FA6E1B7-DFD7-4B42-A4AA-BCEB9E1853C5}" presName="parentText" presStyleLbl="node1" presStyleIdx="0" presStyleCnt="3" custLinFactNeighborX="-240" custLinFactNeighborY="-45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1DD7B-9978-4AE3-8D5B-225D11B68C04}" type="pres">
      <dgm:prSet presAssocID="{1FA6E1B7-DFD7-4B42-A4AA-BCEB9E1853C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D9E30-8412-4504-91E0-3DEDDB930A65}" type="pres">
      <dgm:prSet presAssocID="{7843EB49-76B7-4850-8DBF-FA4305C82F7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0F58C-43DE-4594-9BB6-41EE3E811B26}" type="pres">
      <dgm:prSet presAssocID="{7843EB49-76B7-4850-8DBF-FA4305C82F7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AA5B9-33F3-4848-B14E-ABBBA50F4926}" type="pres">
      <dgm:prSet presAssocID="{E9FD61DA-6828-4D3E-A37F-BD2D61E855B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635A68-98B7-4CEC-A779-54FC61FB6A75}" type="presOf" srcId="{1FA6E1B7-DFD7-4B42-A4AA-BCEB9E1853C5}" destId="{F841AA5F-8165-4BE2-A3A7-21C147769D6F}" srcOrd="0" destOrd="0" presId="urn:microsoft.com/office/officeart/2005/8/layout/vList2"/>
    <dgm:cxn modelId="{49C30AD8-4FCA-4598-8C01-D5BE9C1EAC05}" srcId="{1FA6E1B7-DFD7-4B42-A4AA-BCEB9E1853C5}" destId="{5C9C6ECC-C813-433A-AB96-9F37B3556C6D}" srcOrd="0" destOrd="0" parTransId="{4E14D633-120C-4FC4-B5F8-5459F84B3256}" sibTransId="{021922A5-D83A-4F37-99F2-3BBE85A5326A}"/>
    <dgm:cxn modelId="{D59D8058-2A33-480D-88C8-8949F5033DAC}" type="presOf" srcId="{7843EB49-76B7-4850-8DBF-FA4305C82F74}" destId="{555D9E30-8412-4504-91E0-3DEDDB930A65}" srcOrd="0" destOrd="0" presId="urn:microsoft.com/office/officeart/2005/8/layout/vList2"/>
    <dgm:cxn modelId="{7CD7EA6D-673C-41C9-8B59-C56158088715}" srcId="{4505C2E5-EBC3-460F-A419-A3E6E8F655E8}" destId="{7843EB49-76B7-4850-8DBF-FA4305C82F74}" srcOrd="1" destOrd="0" parTransId="{30BE116D-ECEF-4ADA-8E0E-1A8EC2CD3B6C}" sibTransId="{7C4D28D4-84D4-411B-B92E-E7E3BF34DF6A}"/>
    <dgm:cxn modelId="{BBE6BFE8-0621-4A2D-A3B5-DE302F4B181B}" type="presOf" srcId="{4505C2E5-EBC3-460F-A419-A3E6E8F655E8}" destId="{37B30A5B-2DD6-490A-8266-37C616E47F9A}" srcOrd="0" destOrd="0" presId="urn:microsoft.com/office/officeart/2005/8/layout/vList2"/>
    <dgm:cxn modelId="{7FE93DBA-DCAD-474B-B51A-6F38A0504375}" type="presOf" srcId="{E6646CF1-5C1F-4D4F-B9DD-BCD1C16C6CCD}" destId="{F9A0F58C-43DE-4594-9BB6-41EE3E811B26}" srcOrd="0" destOrd="0" presId="urn:microsoft.com/office/officeart/2005/8/layout/vList2"/>
    <dgm:cxn modelId="{1124DAD1-BB97-4CEE-A630-2BE97A43B412}" type="presOf" srcId="{5C9C6ECC-C813-433A-AB96-9F37B3556C6D}" destId="{F191DD7B-9978-4AE3-8D5B-225D11B68C04}" srcOrd="0" destOrd="0" presId="urn:microsoft.com/office/officeart/2005/8/layout/vList2"/>
    <dgm:cxn modelId="{B7AC0F9F-B22B-4E71-AA80-AFA6430D8AB6}" srcId="{4505C2E5-EBC3-460F-A419-A3E6E8F655E8}" destId="{1FA6E1B7-DFD7-4B42-A4AA-BCEB9E1853C5}" srcOrd="0" destOrd="0" parTransId="{B66452A4-4A7D-4CEB-B7A0-613836F348F6}" sibTransId="{51F0D1F2-077E-43DF-9E0B-3BE7BCAAFB71}"/>
    <dgm:cxn modelId="{9A9D8A19-F548-4EB3-BE9F-5F8FA0748DA1}" srcId="{7843EB49-76B7-4850-8DBF-FA4305C82F74}" destId="{E6646CF1-5C1F-4D4F-B9DD-BCD1C16C6CCD}" srcOrd="0" destOrd="0" parTransId="{AB64E2E6-7DFA-4A39-9667-64D2246D1799}" sibTransId="{E686F0CD-1870-45E6-8361-DCE1C03DD4E5}"/>
    <dgm:cxn modelId="{ABA99F84-AA50-418B-9195-BBE4AEBC961D}" srcId="{4505C2E5-EBC3-460F-A419-A3E6E8F655E8}" destId="{E9FD61DA-6828-4D3E-A37F-BD2D61E855BD}" srcOrd="2" destOrd="0" parTransId="{71F3B798-EBAE-4BFE-9F52-F256F637D5AE}" sibTransId="{B6E10710-9AAC-4522-A007-52619972839C}"/>
    <dgm:cxn modelId="{DE170863-E673-43A9-AC65-0234975F6D4B}" type="presOf" srcId="{E9FD61DA-6828-4D3E-A37F-BD2D61E855BD}" destId="{D57AA5B9-33F3-4848-B14E-ABBBA50F4926}" srcOrd="0" destOrd="0" presId="urn:microsoft.com/office/officeart/2005/8/layout/vList2"/>
    <dgm:cxn modelId="{1BB4826A-E5DD-45C1-AF22-95024C52C069}" type="presParOf" srcId="{37B30A5B-2DD6-490A-8266-37C616E47F9A}" destId="{F841AA5F-8165-4BE2-A3A7-21C147769D6F}" srcOrd="0" destOrd="0" presId="urn:microsoft.com/office/officeart/2005/8/layout/vList2"/>
    <dgm:cxn modelId="{AA0D01F2-4424-4B17-A8D3-01206A4B711A}" type="presParOf" srcId="{37B30A5B-2DD6-490A-8266-37C616E47F9A}" destId="{F191DD7B-9978-4AE3-8D5B-225D11B68C04}" srcOrd="1" destOrd="0" presId="urn:microsoft.com/office/officeart/2005/8/layout/vList2"/>
    <dgm:cxn modelId="{A751BB4E-5832-486D-936E-54381283E158}" type="presParOf" srcId="{37B30A5B-2DD6-490A-8266-37C616E47F9A}" destId="{555D9E30-8412-4504-91E0-3DEDDB930A65}" srcOrd="2" destOrd="0" presId="urn:microsoft.com/office/officeart/2005/8/layout/vList2"/>
    <dgm:cxn modelId="{C4F1F131-5EF3-4D59-B3A5-C0CAC87680FA}" type="presParOf" srcId="{37B30A5B-2DD6-490A-8266-37C616E47F9A}" destId="{F9A0F58C-43DE-4594-9BB6-41EE3E811B26}" srcOrd="3" destOrd="0" presId="urn:microsoft.com/office/officeart/2005/8/layout/vList2"/>
    <dgm:cxn modelId="{B75FCCB7-517B-44A6-8FD4-BFD0B32262B8}" type="presParOf" srcId="{37B30A5B-2DD6-490A-8266-37C616E47F9A}" destId="{D57AA5B9-33F3-4848-B14E-ABBBA50F49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13BF6D-BF1F-43A0-B6A5-C7C0F8A55D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C060B6-A07D-4B0F-9952-4460B4143522}">
      <dgm:prSet custT="1"/>
      <dgm:spPr/>
      <dgm:t>
        <a:bodyPr/>
        <a:lstStyle/>
        <a:p>
          <a:pPr algn="just" rtl="0"/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«Образовательные программы дошкольного образования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 </a:t>
          </a:r>
          <a:r>
            <a:rPr lang="ru-RU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hlinkClick xmlns:r="http://schemas.openxmlformats.org/officeDocument/2006/relationships" r:id="rId1"/>
            </a:rPr>
            <a:t>стандартом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 дошкольного образования и соответствующей федеральной образовательной программой дошкольного образования.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образования.»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2185BA9-CA3A-4E41-8959-BA9AEC9A9123}" type="parTrans" cxnId="{011DE731-01FE-41B6-BA21-790A93228B82}">
      <dgm:prSet/>
      <dgm:spPr/>
      <dgm:t>
        <a:bodyPr/>
        <a:lstStyle/>
        <a:p>
          <a:endParaRPr lang="ru-RU"/>
        </a:p>
      </dgm:t>
    </dgm:pt>
    <dgm:pt modelId="{C3ACEB1A-39F9-4D1B-A264-F13B3A8E81A7}" type="sibTrans" cxnId="{011DE731-01FE-41B6-BA21-790A93228B82}">
      <dgm:prSet/>
      <dgm:spPr/>
      <dgm:t>
        <a:bodyPr/>
        <a:lstStyle/>
        <a:p>
          <a:endParaRPr lang="ru-RU"/>
        </a:p>
      </dgm:t>
    </dgm:pt>
    <dgm:pt modelId="{DBFC212E-E6B3-4958-832C-C0532BB36386}">
      <dgm:prSet custT="1"/>
      <dgm:spPr/>
      <dgm:t>
        <a:bodyPr/>
        <a:lstStyle/>
        <a:p>
          <a:pPr algn="ctr" rtl="0"/>
          <a:r>
            <a:rPr lang="ru-RU" sz="1800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!!!! </a:t>
          </a:r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«Основные общеобразовательные программы подлежат приведению в соответствие с федеральными основными общеобразовательными программами </a:t>
          </a:r>
          <a:r>
            <a:rPr lang="ru-RU" sz="1800" b="1" u="sng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позднее 1 сентября 2023 года</a:t>
          </a:r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.» </a:t>
          </a:r>
          <a:endParaRPr lang="ru-RU" sz="18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EE10E4E-BAA5-42AD-900B-D82C1E7E5242}" type="parTrans" cxnId="{54B88DE6-8FD7-45EF-AE39-06B14DFD09B6}">
      <dgm:prSet/>
      <dgm:spPr/>
      <dgm:t>
        <a:bodyPr/>
        <a:lstStyle/>
        <a:p>
          <a:endParaRPr lang="ru-RU"/>
        </a:p>
      </dgm:t>
    </dgm:pt>
    <dgm:pt modelId="{65407CCA-AD15-4A13-8BC6-2A1671DDCFD1}" type="sibTrans" cxnId="{54B88DE6-8FD7-45EF-AE39-06B14DFD09B6}">
      <dgm:prSet/>
      <dgm:spPr/>
      <dgm:t>
        <a:bodyPr/>
        <a:lstStyle/>
        <a:p>
          <a:endParaRPr lang="ru-RU"/>
        </a:p>
      </dgm:t>
    </dgm:pt>
    <dgm:pt modelId="{F1B7CB03-22B8-4F63-BA6D-BF27F89FACD4}">
      <dgm:prSet custT="1"/>
      <dgm:spPr/>
      <dgm:t>
        <a:bodyPr/>
        <a:lstStyle/>
        <a:p>
          <a:pPr algn="ctr" rtl="0"/>
          <a:endParaRPr lang="ru-RU" sz="18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6DDED10-DF59-4242-8395-DFC23BF59688}" type="parTrans" cxnId="{186CED74-8A85-4783-AA9E-DDC881606FCC}">
      <dgm:prSet/>
      <dgm:spPr/>
      <dgm:t>
        <a:bodyPr/>
        <a:lstStyle/>
        <a:p>
          <a:endParaRPr lang="ru-RU"/>
        </a:p>
      </dgm:t>
    </dgm:pt>
    <dgm:pt modelId="{810A7C0F-5B9E-44B6-AB00-DA43C78F59ED}" type="sibTrans" cxnId="{186CED74-8A85-4783-AA9E-DDC881606FCC}">
      <dgm:prSet/>
      <dgm:spPr/>
      <dgm:t>
        <a:bodyPr/>
        <a:lstStyle/>
        <a:p>
          <a:endParaRPr lang="ru-RU"/>
        </a:p>
      </dgm:t>
    </dgm:pt>
    <dgm:pt modelId="{3469DF4B-952F-4459-9463-3A12038D48D7}" type="pres">
      <dgm:prSet presAssocID="{8413BF6D-BF1F-43A0-B6A5-C7C0F8A55D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FB3132-B7B7-4347-8141-528D9E5A9E8A}" type="pres">
      <dgm:prSet presAssocID="{67C060B6-A07D-4B0F-9952-4460B414352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7495C-09F6-47E8-9838-E5BA80632380}" type="pres">
      <dgm:prSet presAssocID="{67C060B6-A07D-4B0F-9952-4460B414352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B88DE6-8FD7-45EF-AE39-06B14DFD09B6}" srcId="{67C060B6-A07D-4B0F-9952-4460B4143522}" destId="{DBFC212E-E6B3-4958-832C-C0532BB36386}" srcOrd="1" destOrd="0" parTransId="{FEE10E4E-BAA5-42AD-900B-D82C1E7E5242}" sibTransId="{65407CCA-AD15-4A13-8BC6-2A1671DDCFD1}"/>
    <dgm:cxn modelId="{29208CD9-808C-4958-997F-685945B78660}" type="presOf" srcId="{67C060B6-A07D-4B0F-9952-4460B4143522}" destId="{C9FB3132-B7B7-4347-8141-528D9E5A9E8A}" srcOrd="0" destOrd="0" presId="urn:microsoft.com/office/officeart/2005/8/layout/vList2"/>
    <dgm:cxn modelId="{D299676E-2F0E-4715-8029-3613CC3B0A83}" type="presOf" srcId="{8413BF6D-BF1F-43A0-B6A5-C7C0F8A55D34}" destId="{3469DF4B-952F-4459-9463-3A12038D48D7}" srcOrd="0" destOrd="0" presId="urn:microsoft.com/office/officeart/2005/8/layout/vList2"/>
    <dgm:cxn modelId="{186CED74-8A85-4783-AA9E-DDC881606FCC}" srcId="{67C060B6-A07D-4B0F-9952-4460B4143522}" destId="{F1B7CB03-22B8-4F63-BA6D-BF27F89FACD4}" srcOrd="0" destOrd="0" parTransId="{A6DDED10-DF59-4242-8395-DFC23BF59688}" sibTransId="{810A7C0F-5B9E-44B6-AB00-DA43C78F59ED}"/>
    <dgm:cxn modelId="{011DE731-01FE-41B6-BA21-790A93228B82}" srcId="{8413BF6D-BF1F-43A0-B6A5-C7C0F8A55D34}" destId="{67C060B6-A07D-4B0F-9952-4460B4143522}" srcOrd="0" destOrd="0" parTransId="{72185BA9-CA3A-4E41-8959-BA9AEC9A9123}" sibTransId="{C3ACEB1A-39F9-4D1B-A264-F13B3A8E81A7}"/>
    <dgm:cxn modelId="{93FF7D58-7FB4-4BF1-A8AE-0EA91FD08BFC}" type="presOf" srcId="{DBFC212E-E6B3-4958-832C-C0532BB36386}" destId="{4567495C-09F6-47E8-9838-E5BA80632380}" srcOrd="0" destOrd="1" presId="urn:microsoft.com/office/officeart/2005/8/layout/vList2"/>
    <dgm:cxn modelId="{87898B7E-2936-42EF-A820-E3E985B11843}" type="presOf" srcId="{F1B7CB03-22B8-4F63-BA6D-BF27F89FACD4}" destId="{4567495C-09F6-47E8-9838-E5BA80632380}" srcOrd="0" destOrd="0" presId="urn:microsoft.com/office/officeart/2005/8/layout/vList2"/>
    <dgm:cxn modelId="{3A96DDE3-FCC1-44DB-9B08-D81A9919E11A}" type="presParOf" srcId="{3469DF4B-952F-4459-9463-3A12038D48D7}" destId="{C9FB3132-B7B7-4347-8141-528D9E5A9E8A}" srcOrd="0" destOrd="0" presId="urn:microsoft.com/office/officeart/2005/8/layout/vList2"/>
    <dgm:cxn modelId="{953E0544-EA7C-4AF9-8216-4345724E2AE8}" type="presParOf" srcId="{3469DF4B-952F-4459-9463-3A12038D48D7}" destId="{4567495C-09F6-47E8-9838-E5BA8063238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DA8055-C82E-44E9-A75C-147E048FEBB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B4C247-BEB1-45AF-BBEC-8B4497362A80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от 07.05.2018 № 204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0B44B0-64D7-4452-B7FA-EDD442B1BFD8}" type="parTrans" cxnId="{B69178D7-7BC7-44E9-96AC-3A1F0387C7E7}">
      <dgm:prSet/>
      <dgm:spPr/>
      <dgm:t>
        <a:bodyPr/>
        <a:lstStyle/>
        <a:p>
          <a:endParaRPr lang="ru-RU"/>
        </a:p>
      </dgm:t>
    </dgm:pt>
    <dgm:pt modelId="{AF50329A-2142-44CD-B896-9C1744228899}" type="sibTrans" cxnId="{B69178D7-7BC7-44E9-96AC-3A1F0387C7E7}">
      <dgm:prSet/>
      <dgm:spPr/>
      <dgm:t>
        <a:bodyPr/>
        <a:lstStyle/>
        <a:p>
          <a:endParaRPr lang="ru-RU"/>
        </a:p>
      </dgm:t>
    </dgm:pt>
    <dgm:pt modelId="{4DC33B0A-23A8-49D0-ABC6-41373B5043DB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«О национальных целях и стратегических задачах развития Российской Федерации на период до 2024 года»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A914176-F0A6-4609-B1E3-46FC0ED1756F}" type="parTrans" cxnId="{961C371A-C4F2-4C9C-AD0C-7007A050092B}">
      <dgm:prSet/>
      <dgm:spPr/>
      <dgm:t>
        <a:bodyPr/>
        <a:lstStyle/>
        <a:p>
          <a:endParaRPr lang="ru-RU"/>
        </a:p>
      </dgm:t>
    </dgm:pt>
    <dgm:pt modelId="{AAB55253-13E8-448F-B211-F47F40E6BAF3}" type="sibTrans" cxnId="{961C371A-C4F2-4C9C-AD0C-7007A050092B}">
      <dgm:prSet/>
      <dgm:spPr/>
      <dgm:t>
        <a:bodyPr/>
        <a:lstStyle/>
        <a:p>
          <a:endParaRPr lang="ru-RU"/>
        </a:p>
      </dgm:t>
    </dgm:pt>
    <dgm:pt modelId="{CCD7BBD3-8944-45B9-857C-9571C866F03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от 21.07.2020 № 474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D4D0570-627F-42BF-909A-9EEA43F6447C}" type="parTrans" cxnId="{74B87015-6217-409E-8B13-08FDAFD42803}">
      <dgm:prSet/>
      <dgm:spPr/>
      <dgm:t>
        <a:bodyPr/>
        <a:lstStyle/>
        <a:p>
          <a:endParaRPr lang="ru-RU"/>
        </a:p>
      </dgm:t>
    </dgm:pt>
    <dgm:pt modelId="{38588B51-C609-4987-B6E7-8286C0273FE8}" type="sibTrans" cxnId="{74B87015-6217-409E-8B13-08FDAFD42803}">
      <dgm:prSet/>
      <dgm:spPr/>
      <dgm:t>
        <a:bodyPr/>
        <a:lstStyle/>
        <a:p>
          <a:endParaRPr lang="ru-RU"/>
        </a:p>
      </dgm:t>
    </dgm:pt>
    <dgm:pt modelId="{18330E79-9416-4F39-8BC0-8B7197DCDA5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«О национальных целях развития Российской Федерации на период до 2030 года»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501F2E4-BA40-4968-A985-9FE47A36469D}" type="parTrans" cxnId="{EF0446A7-F931-4808-A798-19798CC5A303}">
      <dgm:prSet/>
      <dgm:spPr/>
      <dgm:t>
        <a:bodyPr/>
        <a:lstStyle/>
        <a:p>
          <a:endParaRPr lang="ru-RU"/>
        </a:p>
      </dgm:t>
    </dgm:pt>
    <dgm:pt modelId="{1F25127E-B086-4A81-9D20-5CEC140A36C1}" type="sibTrans" cxnId="{EF0446A7-F931-4808-A798-19798CC5A303}">
      <dgm:prSet/>
      <dgm:spPr/>
      <dgm:t>
        <a:bodyPr/>
        <a:lstStyle/>
        <a:p>
          <a:endParaRPr lang="ru-RU"/>
        </a:p>
      </dgm:t>
    </dgm:pt>
    <dgm:pt modelId="{99B5AD48-96C8-450B-B824-D242181F1D5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от 02.07.2021 № 400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64746CC-8553-42DC-8AFC-3E2165B1C292}" type="parTrans" cxnId="{EFA97A45-8E14-4A66-B1B6-5FBFF91B2F72}">
      <dgm:prSet/>
      <dgm:spPr/>
      <dgm:t>
        <a:bodyPr/>
        <a:lstStyle/>
        <a:p>
          <a:endParaRPr lang="ru-RU"/>
        </a:p>
      </dgm:t>
    </dgm:pt>
    <dgm:pt modelId="{FF97E129-B52D-49E5-B1EA-C1A303DB1055}" type="sibTrans" cxnId="{EFA97A45-8E14-4A66-B1B6-5FBFF91B2F72}">
      <dgm:prSet/>
      <dgm:spPr/>
      <dgm:t>
        <a:bodyPr/>
        <a:lstStyle/>
        <a:p>
          <a:endParaRPr lang="ru-RU"/>
        </a:p>
      </dgm:t>
    </dgm:pt>
    <dgm:pt modelId="{EB917712-8EE2-40BC-9769-A4611EE8E8E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«О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rPr>
            <a:t>Стратегии национальной безопасности Российской Федерации»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3BEC13C-E2BC-4361-A404-7DD81E3C9A8F}" type="parTrans" cxnId="{4EE2D44E-0585-4B89-9FFC-207C6F919A1C}">
      <dgm:prSet/>
      <dgm:spPr/>
      <dgm:t>
        <a:bodyPr/>
        <a:lstStyle/>
        <a:p>
          <a:endParaRPr lang="ru-RU"/>
        </a:p>
      </dgm:t>
    </dgm:pt>
    <dgm:pt modelId="{A47329A3-8160-4684-B131-CBEBDAD445B0}" type="sibTrans" cxnId="{4EE2D44E-0585-4B89-9FFC-207C6F919A1C}">
      <dgm:prSet/>
      <dgm:spPr/>
      <dgm:t>
        <a:bodyPr/>
        <a:lstStyle/>
        <a:p>
          <a:endParaRPr lang="ru-RU"/>
        </a:p>
      </dgm:t>
    </dgm:pt>
    <dgm:pt modelId="{53055DDC-DEA6-4468-BB14-E579A3F8B583}" type="pres">
      <dgm:prSet presAssocID="{20DA8055-C82E-44E9-A75C-147E048FEBB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A21949-3674-4BA8-B6C0-C3E0AF1D69A8}" type="pres">
      <dgm:prSet presAssocID="{A5B4C247-BEB1-45AF-BBEC-8B4497362A80}" presName="composite" presStyleCnt="0"/>
      <dgm:spPr/>
    </dgm:pt>
    <dgm:pt modelId="{4FA109D5-8062-44C6-A188-7EEA3FC250EA}" type="pres">
      <dgm:prSet presAssocID="{A5B4C247-BEB1-45AF-BBEC-8B4497362A8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A0CB3-8A3E-478D-B421-F4FDD4F5905E}" type="pres">
      <dgm:prSet presAssocID="{A5B4C247-BEB1-45AF-BBEC-8B4497362A8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A3409-410D-41D2-A68B-A0128111C7C7}" type="pres">
      <dgm:prSet presAssocID="{AF50329A-2142-44CD-B896-9C1744228899}" presName="sp" presStyleCnt="0"/>
      <dgm:spPr/>
    </dgm:pt>
    <dgm:pt modelId="{FF2C2487-1F55-407E-A053-F3231F2F8F35}" type="pres">
      <dgm:prSet presAssocID="{CCD7BBD3-8944-45B9-857C-9571C866F034}" presName="composite" presStyleCnt="0"/>
      <dgm:spPr/>
    </dgm:pt>
    <dgm:pt modelId="{3C0CEECF-BDEF-47E2-93BC-B90313E55232}" type="pres">
      <dgm:prSet presAssocID="{CCD7BBD3-8944-45B9-857C-9571C866F034}" presName="parentText" presStyleLbl="alignNode1" presStyleIdx="1" presStyleCnt="3" custLinFactNeighborX="0" custLinFactNeighborY="-12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D6948-1CE6-4B06-BCB5-38A886864A79}" type="pres">
      <dgm:prSet presAssocID="{CCD7BBD3-8944-45B9-857C-9571C866F034}" presName="descendantText" presStyleLbl="alignAcc1" presStyleIdx="1" presStyleCnt="3" custLinFactNeighborX="0" custLinFactNeighborY="-20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2B7E1-5EDC-4E9C-8081-FA393F3AAE10}" type="pres">
      <dgm:prSet presAssocID="{38588B51-C609-4987-B6E7-8286C0273FE8}" presName="sp" presStyleCnt="0"/>
      <dgm:spPr/>
    </dgm:pt>
    <dgm:pt modelId="{36F3A571-CC36-41CB-8131-C83D6C9498E8}" type="pres">
      <dgm:prSet presAssocID="{99B5AD48-96C8-450B-B824-D242181F1D57}" presName="composite" presStyleCnt="0"/>
      <dgm:spPr/>
    </dgm:pt>
    <dgm:pt modelId="{0EC38679-775D-45CD-93E9-319D2305FBF5}" type="pres">
      <dgm:prSet presAssocID="{99B5AD48-96C8-450B-B824-D242181F1D57}" presName="parentText" presStyleLbl="alignNode1" presStyleIdx="2" presStyleCnt="3" custLinFactNeighborX="0" custLinFactNeighborY="-280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5454-9889-4344-9D62-D015C8869CFF}" type="pres">
      <dgm:prSet presAssocID="{99B5AD48-96C8-450B-B824-D242181F1D57}" presName="descendantText" presStyleLbl="alignAcc1" presStyleIdx="2" presStyleCnt="3" custLinFactNeighborX="0" custLinFactNeighborY="-40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1C371A-C4F2-4C9C-AD0C-7007A050092B}" srcId="{A5B4C247-BEB1-45AF-BBEC-8B4497362A80}" destId="{4DC33B0A-23A8-49D0-ABC6-41373B5043DB}" srcOrd="0" destOrd="0" parTransId="{1A914176-F0A6-4609-B1E3-46FC0ED1756F}" sibTransId="{AAB55253-13E8-448F-B211-F47F40E6BAF3}"/>
    <dgm:cxn modelId="{74B87015-6217-409E-8B13-08FDAFD42803}" srcId="{20DA8055-C82E-44E9-A75C-147E048FEBBE}" destId="{CCD7BBD3-8944-45B9-857C-9571C866F034}" srcOrd="1" destOrd="0" parTransId="{2D4D0570-627F-42BF-909A-9EEA43F6447C}" sibTransId="{38588B51-C609-4987-B6E7-8286C0273FE8}"/>
    <dgm:cxn modelId="{EC97A5C4-3897-4BFE-ACC0-3D0A44243E24}" type="presOf" srcId="{20DA8055-C82E-44E9-A75C-147E048FEBBE}" destId="{53055DDC-DEA6-4468-BB14-E579A3F8B583}" srcOrd="0" destOrd="0" presId="urn:microsoft.com/office/officeart/2005/8/layout/chevron2"/>
    <dgm:cxn modelId="{B69178D7-7BC7-44E9-96AC-3A1F0387C7E7}" srcId="{20DA8055-C82E-44E9-A75C-147E048FEBBE}" destId="{A5B4C247-BEB1-45AF-BBEC-8B4497362A80}" srcOrd="0" destOrd="0" parTransId="{040B44B0-64D7-4452-B7FA-EDD442B1BFD8}" sibTransId="{AF50329A-2142-44CD-B896-9C1744228899}"/>
    <dgm:cxn modelId="{A5CEA3B0-8D41-40E8-B461-7D8CB646BCD0}" type="presOf" srcId="{EB917712-8EE2-40BC-9769-A4611EE8E8ED}" destId="{178D5454-9889-4344-9D62-D015C8869CFF}" srcOrd="0" destOrd="0" presId="urn:microsoft.com/office/officeart/2005/8/layout/chevron2"/>
    <dgm:cxn modelId="{C3A5C32F-5601-46CC-A7DB-5A714687AAD2}" type="presOf" srcId="{CCD7BBD3-8944-45B9-857C-9571C866F034}" destId="{3C0CEECF-BDEF-47E2-93BC-B90313E55232}" srcOrd="0" destOrd="0" presId="urn:microsoft.com/office/officeart/2005/8/layout/chevron2"/>
    <dgm:cxn modelId="{4EE2D44E-0585-4B89-9FFC-207C6F919A1C}" srcId="{99B5AD48-96C8-450B-B824-D242181F1D57}" destId="{EB917712-8EE2-40BC-9769-A4611EE8E8ED}" srcOrd="0" destOrd="0" parTransId="{03BEC13C-E2BC-4361-A404-7DD81E3C9A8F}" sibTransId="{A47329A3-8160-4684-B131-CBEBDAD445B0}"/>
    <dgm:cxn modelId="{4E482EC8-1102-4523-9331-49D69A96DC95}" type="presOf" srcId="{99B5AD48-96C8-450B-B824-D242181F1D57}" destId="{0EC38679-775D-45CD-93E9-319D2305FBF5}" srcOrd="0" destOrd="0" presId="urn:microsoft.com/office/officeart/2005/8/layout/chevron2"/>
    <dgm:cxn modelId="{CBD42CFB-4162-4A7B-92CA-4217ECEEC3D7}" type="presOf" srcId="{4DC33B0A-23A8-49D0-ABC6-41373B5043DB}" destId="{7D7A0CB3-8A3E-478D-B421-F4FDD4F5905E}" srcOrd="0" destOrd="0" presId="urn:microsoft.com/office/officeart/2005/8/layout/chevron2"/>
    <dgm:cxn modelId="{EFA97A45-8E14-4A66-B1B6-5FBFF91B2F72}" srcId="{20DA8055-C82E-44E9-A75C-147E048FEBBE}" destId="{99B5AD48-96C8-450B-B824-D242181F1D57}" srcOrd="2" destOrd="0" parTransId="{364746CC-8553-42DC-8AFC-3E2165B1C292}" sibTransId="{FF97E129-B52D-49E5-B1EA-C1A303DB1055}"/>
    <dgm:cxn modelId="{44CAFC5F-C7BB-4987-B228-8843A97D6AAF}" type="presOf" srcId="{18330E79-9416-4F39-8BC0-8B7197DCDA5D}" destId="{4B5D6948-1CE6-4B06-BCB5-38A886864A79}" srcOrd="0" destOrd="0" presId="urn:microsoft.com/office/officeart/2005/8/layout/chevron2"/>
    <dgm:cxn modelId="{EF0446A7-F931-4808-A798-19798CC5A303}" srcId="{CCD7BBD3-8944-45B9-857C-9571C866F034}" destId="{18330E79-9416-4F39-8BC0-8B7197DCDA5D}" srcOrd="0" destOrd="0" parTransId="{6501F2E4-BA40-4968-A985-9FE47A36469D}" sibTransId="{1F25127E-B086-4A81-9D20-5CEC140A36C1}"/>
    <dgm:cxn modelId="{A8A55305-0324-4890-B33D-C0948DFA434C}" type="presOf" srcId="{A5B4C247-BEB1-45AF-BBEC-8B4497362A80}" destId="{4FA109D5-8062-44C6-A188-7EEA3FC250EA}" srcOrd="0" destOrd="0" presId="urn:microsoft.com/office/officeart/2005/8/layout/chevron2"/>
    <dgm:cxn modelId="{FA41B7B7-9AA9-43B5-8DC7-DC7E7FB56216}" type="presParOf" srcId="{53055DDC-DEA6-4468-BB14-E579A3F8B583}" destId="{27A21949-3674-4BA8-B6C0-C3E0AF1D69A8}" srcOrd="0" destOrd="0" presId="urn:microsoft.com/office/officeart/2005/8/layout/chevron2"/>
    <dgm:cxn modelId="{63022002-259B-49A7-AE3E-B8A0921AF171}" type="presParOf" srcId="{27A21949-3674-4BA8-B6C0-C3E0AF1D69A8}" destId="{4FA109D5-8062-44C6-A188-7EEA3FC250EA}" srcOrd="0" destOrd="0" presId="urn:microsoft.com/office/officeart/2005/8/layout/chevron2"/>
    <dgm:cxn modelId="{0284B030-2DB3-4CF2-BCDD-97E32CDCAF49}" type="presParOf" srcId="{27A21949-3674-4BA8-B6C0-C3E0AF1D69A8}" destId="{7D7A0CB3-8A3E-478D-B421-F4FDD4F5905E}" srcOrd="1" destOrd="0" presId="urn:microsoft.com/office/officeart/2005/8/layout/chevron2"/>
    <dgm:cxn modelId="{0849626D-4787-4D04-8144-33DAB0FDBBC7}" type="presParOf" srcId="{53055DDC-DEA6-4468-BB14-E579A3F8B583}" destId="{204A3409-410D-41D2-A68B-A0128111C7C7}" srcOrd="1" destOrd="0" presId="urn:microsoft.com/office/officeart/2005/8/layout/chevron2"/>
    <dgm:cxn modelId="{FC011471-7853-45FB-AB51-7415B3C7BE52}" type="presParOf" srcId="{53055DDC-DEA6-4468-BB14-E579A3F8B583}" destId="{FF2C2487-1F55-407E-A053-F3231F2F8F35}" srcOrd="2" destOrd="0" presId="urn:microsoft.com/office/officeart/2005/8/layout/chevron2"/>
    <dgm:cxn modelId="{48CF540D-91E7-4E3E-89E4-29BF7209D9A9}" type="presParOf" srcId="{FF2C2487-1F55-407E-A053-F3231F2F8F35}" destId="{3C0CEECF-BDEF-47E2-93BC-B90313E55232}" srcOrd="0" destOrd="0" presId="urn:microsoft.com/office/officeart/2005/8/layout/chevron2"/>
    <dgm:cxn modelId="{227A0D1B-BD57-4CCC-9185-4E617BACBB8A}" type="presParOf" srcId="{FF2C2487-1F55-407E-A053-F3231F2F8F35}" destId="{4B5D6948-1CE6-4B06-BCB5-38A886864A79}" srcOrd="1" destOrd="0" presId="urn:microsoft.com/office/officeart/2005/8/layout/chevron2"/>
    <dgm:cxn modelId="{DC652162-17E2-4CA6-B9C7-55D6D6CA60E5}" type="presParOf" srcId="{53055DDC-DEA6-4468-BB14-E579A3F8B583}" destId="{40F2B7E1-5EDC-4E9C-8081-FA393F3AAE10}" srcOrd="3" destOrd="0" presId="urn:microsoft.com/office/officeart/2005/8/layout/chevron2"/>
    <dgm:cxn modelId="{8BB57717-5B7F-456D-9B1E-37E9E02EA39F}" type="presParOf" srcId="{53055DDC-DEA6-4468-BB14-E579A3F8B583}" destId="{36F3A571-CC36-41CB-8131-C83D6C9498E8}" srcOrd="4" destOrd="0" presId="urn:microsoft.com/office/officeart/2005/8/layout/chevron2"/>
    <dgm:cxn modelId="{16291CD4-87D9-4A0E-BE80-C5A521895220}" type="presParOf" srcId="{36F3A571-CC36-41CB-8131-C83D6C9498E8}" destId="{0EC38679-775D-45CD-93E9-319D2305FBF5}" srcOrd="0" destOrd="0" presId="urn:microsoft.com/office/officeart/2005/8/layout/chevron2"/>
    <dgm:cxn modelId="{F44E3A02-9E0A-45CA-8836-0507DD4AD393}" type="presParOf" srcId="{36F3A571-CC36-41CB-8131-C83D6C9498E8}" destId="{178D5454-9889-4344-9D62-D015C8869C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1AA5F-8165-4BE2-A3A7-21C147769D6F}">
      <dsp:nvSpPr>
        <dsp:cNvPr id="0" name=""/>
        <dsp:cNvSpPr/>
      </dsp:nvSpPr>
      <dsp:spPr>
        <a:xfrm>
          <a:off x="0" y="337353"/>
          <a:ext cx="8229600" cy="1110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none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Приказ Министерства образования и науки Российской Федерации от </a:t>
          </a:r>
          <a:r>
            <a:rPr lang="ru-RU" sz="1500" b="1" i="0" u="none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17 октября 2013 года N 1155 Об утверждении федерального государственного образовательного стандарта дошкольного образования</a:t>
          </a:r>
          <a:r>
            <a:rPr lang="ru-RU" sz="1500" b="1" u="none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» </a:t>
          </a:r>
          <a:r>
            <a:rPr lang="ru-RU" sz="15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(с изменениями от 08.11.2022)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54214" y="391567"/>
        <a:ext cx="8121172" cy="1002157"/>
      </dsp:txXfrm>
    </dsp:sp>
    <dsp:sp modelId="{F191DD7B-9978-4AE3-8D5B-225D11B68C04}">
      <dsp:nvSpPr>
        <dsp:cNvPr id="0" name=""/>
        <dsp:cNvSpPr/>
      </dsp:nvSpPr>
      <dsp:spPr>
        <a:xfrm>
          <a:off x="0" y="1459288"/>
          <a:ext cx="8229600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200" kern="1200" dirty="0"/>
        </a:p>
      </dsp:txBody>
      <dsp:txXfrm>
        <a:off x="0" y="1459288"/>
        <a:ext cx="8229600" cy="248400"/>
      </dsp:txXfrm>
    </dsp:sp>
    <dsp:sp modelId="{555D9E30-8412-4504-91E0-3DEDDB930A65}">
      <dsp:nvSpPr>
        <dsp:cNvPr id="0" name=""/>
        <dsp:cNvSpPr/>
      </dsp:nvSpPr>
      <dsp:spPr>
        <a:xfrm>
          <a:off x="0" y="1707688"/>
          <a:ext cx="8229600" cy="1110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Приказ Министерства просвещения Российской Федерации от 25.11.2022 № 1028 «Об утверждении федеральной образовательной программы дошкольного образования»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(Зарегистрирован 28.12.2022 № 71847)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54214" y="1761902"/>
        <a:ext cx="8121172" cy="1002157"/>
      </dsp:txXfrm>
    </dsp:sp>
    <dsp:sp modelId="{F9A0F58C-43DE-4594-9BB6-41EE3E811B26}">
      <dsp:nvSpPr>
        <dsp:cNvPr id="0" name=""/>
        <dsp:cNvSpPr/>
      </dsp:nvSpPr>
      <dsp:spPr>
        <a:xfrm>
          <a:off x="0" y="2818274"/>
          <a:ext cx="8229600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200" kern="1200" dirty="0"/>
        </a:p>
      </dsp:txBody>
      <dsp:txXfrm>
        <a:off x="0" y="2818274"/>
        <a:ext cx="8229600" cy="248400"/>
      </dsp:txXfrm>
    </dsp:sp>
    <dsp:sp modelId="{D57AA5B9-33F3-4848-B14E-ABBBA50F4926}">
      <dsp:nvSpPr>
        <dsp:cNvPr id="0" name=""/>
        <dsp:cNvSpPr/>
      </dsp:nvSpPr>
      <dsp:spPr>
        <a:xfrm>
          <a:off x="0" y="3066674"/>
          <a:ext cx="8229600" cy="1110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Приказ Министерства просвещения Российской Федерации от 24.11.2022 № 1022 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(Зарегистрирован 27.01.2023 № 72149)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54214" y="3120888"/>
        <a:ext cx="8121172" cy="1002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B3132-B7B7-4347-8141-528D9E5A9E8A}">
      <dsp:nvSpPr>
        <dsp:cNvPr id="0" name=""/>
        <dsp:cNvSpPr/>
      </dsp:nvSpPr>
      <dsp:spPr>
        <a:xfrm>
          <a:off x="0" y="317856"/>
          <a:ext cx="8229600" cy="2813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«Образовательные программы дошкольного образования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 </a:t>
          </a:r>
          <a:r>
            <a:rPr lang="ru-RU" sz="18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hlinkClick xmlns:r="http://schemas.openxmlformats.org/officeDocument/2006/relationships" r:id="rId1"/>
            </a:rPr>
            <a:t>стандартом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 дошкольного образования и соответствующей федеральной образовательной программой дошкольного образования.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образования.»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137361" y="455217"/>
        <a:ext cx="7954878" cy="2539127"/>
      </dsp:txXfrm>
    </dsp:sp>
    <dsp:sp modelId="{4567495C-09F6-47E8-9838-E5BA80632380}">
      <dsp:nvSpPr>
        <dsp:cNvPr id="0" name=""/>
        <dsp:cNvSpPr/>
      </dsp:nvSpPr>
      <dsp:spPr>
        <a:xfrm>
          <a:off x="0" y="3131706"/>
          <a:ext cx="8229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b="1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!!!! </a:t>
          </a: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«Основные общеобразовательные программы подлежат приведению в соответствие с федеральными основными общеобразовательными программами </a:t>
          </a:r>
          <a:r>
            <a:rPr lang="ru-RU" sz="1800" b="1" u="sng" kern="12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позднее 1 сентября 2023 года</a:t>
          </a: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.» </a:t>
          </a:r>
          <a:endParaRPr lang="ru-RU" sz="1800" b="1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0" y="3131706"/>
        <a:ext cx="8229600" cy="107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109D5-8062-44C6-A188-7EEA3FC250EA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от 07.05.2018 № 204 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573596"/>
        <a:ext cx="1146297" cy="491270"/>
      </dsp:txXfrm>
    </dsp:sp>
    <dsp:sp modelId="{7D7A0CB3-8A3E-478D-B421-F4FDD4F5905E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«О национальных целях и стратегических задачах развития Российской Федерации на период до 2024 года»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146298" y="52408"/>
        <a:ext cx="7031341" cy="960496"/>
      </dsp:txXfrm>
    </dsp:sp>
    <dsp:sp modelId="{3C0CEECF-BDEF-47E2-93BC-B90313E55232}">
      <dsp:nvSpPr>
        <dsp:cNvPr id="0" name=""/>
        <dsp:cNvSpPr/>
      </dsp:nvSpPr>
      <dsp:spPr>
        <a:xfrm rot="5400000">
          <a:off x="-245635" y="1485890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от 21.07.2020 № 474 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1813404"/>
        <a:ext cx="1146297" cy="491270"/>
      </dsp:txXfrm>
    </dsp:sp>
    <dsp:sp modelId="{4B5D6948-1CE6-4B06-BCB5-38A886864A79}">
      <dsp:nvSpPr>
        <dsp:cNvPr id="0" name=""/>
        <dsp:cNvSpPr/>
      </dsp:nvSpPr>
      <dsp:spPr>
        <a:xfrm rot="5400000">
          <a:off x="4155739" y="-1787377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«О национальных целях развития Российской Федерации на период до 2030 года»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146298" y="1274025"/>
        <a:ext cx="7031341" cy="960496"/>
      </dsp:txXfrm>
    </dsp:sp>
    <dsp:sp modelId="{0EC38679-775D-45CD-93E9-319D2305FBF5}">
      <dsp:nvSpPr>
        <dsp:cNvPr id="0" name=""/>
        <dsp:cNvSpPr/>
      </dsp:nvSpPr>
      <dsp:spPr>
        <a:xfrm rot="5400000">
          <a:off x="-245635" y="2674474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от 02.07.2021 № 400 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001988"/>
        <a:ext cx="1146297" cy="491270"/>
      </dsp:txXfrm>
    </dsp:sp>
    <dsp:sp modelId="{178D5454-9889-4344-9D62-D015C8869CFF}">
      <dsp:nvSpPr>
        <dsp:cNvPr id="0" name=""/>
        <dsp:cNvSpPr/>
      </dsp:nvSpPr>
      <dsp:spPr>
        <a:xfrm rot="5400000">
          <a:off x="4155739" y="-557820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«О </a:t>
          </a: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rPr>
            <a:t>Стратегии национальной безопасности Российской Федерации»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146298" y="2503582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712E7-FADA-4C8A-9E26-B1946B85DBD2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5C590-688B-4960-8543-32F676D74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69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1264-0D34-4E3C-9B7A-890EF423AC36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FC7-B41E-451E-9E35-B1316B40119A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74E9-0039-4989-8FAE-8A35B400B40D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CA1F-E827-4ACA-84B3-79BC004A4315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F50E-4B6F-49E7-BA29-261603BE7B2C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4C4-3F34-4301-9887-72ABF1B0E8EE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EB4F-6348-428B-A042-3B81C51AEA56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D2CF-BFE0-4FF3-B0C2-697F8D9C3F66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5053-8863-465B-B108-0124D8E0E1EF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398-1555-4B84-A5B1-B0A485EBD72C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F80D-CFF8-41B4-9475-4E43AF476723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du.gov.ru/document/f4f7837770384bfa1faa1827ec8d72d4/download/5432/?ysclid=ldcvvr998l21519043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285729"/>
            <a:ext cx="5643602" cy="125546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Министерство просвещения </a:t>
            </a:r>
            <a:b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воспитания Ульяновской области</a:t>
            </a:r>
            <a:b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Департамент по надзору и контролю </a:t>
            </a:r>
            <a:b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сфере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15369" cy="266429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">
            <a:noFill/>
          </a:ln>
        </p:spPr>
        <p:txBody>
          <a:bodyPr anchor="ctr" anchorCtr="0"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 реализации 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федеральной образовательной программы дошкольного образования и федеральной адаптированной образовательной программы дошкольного образования для обучающихся с ОВЗ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" name="Рисунок 3" descr="logo_ne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18864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467544" y="5229200"/>
            <a:ext cx="8215369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Минаева Наталья Николаевна, </a:t>
            </a:r>
            <a:endParaRPr lang="ru-RU" altLang="ru-RU" sz="2000" b="1" i="1" dirty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</a:t>
            </a: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онсультант отдела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государственного контроля (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надзора) в сфере образования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i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Методические рекомендации по реализации федеральной образовательной программы дошкольного образования </a:t>
            </a: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утв. Министерством просвещения РФ </a:t>
            </a: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7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марта 2023 г.)</a:t>
            </a:r>
            <a:b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879713"/>
              </p:ext>
            </p:extLst>
          </p:nvPr>
        </p:nvGraphicFramePr>
        <p:xfrm>
          <a:off x="755576" y="2204861"/>
          <a:ext cx="7632848" cy="3290472"/>
        </p:xfrm>
        <a:graphic>
          <a:graphicData uri="http://schemas.openxmlformats.org/drawingml/2006/table">
            <a:tbl>
              <a:tblPr/>
              <a:tblGrid>
                <a:gridCol w="5018856">
                  <a:extLst>
                    <a:ext uri="{9D8B030D-6E8A-4147-A177-3AD203B41FA5}">
                      <a16:colId xmlns:a16="http://schemas.microsoft.com/office/drawing/2014/main" val="65299932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619339336"/>
                    </a:ext>
                  </a:extLst>
                </a:gridCol>
                <a:gridCol w="905962">
                  <a:extLst>
                    <a:ext uri="{9D8B030D-6E8A-4147-A177-3AD203B41FA5}">
                      <a16:colId xmlns:a16="http://schemas.microsoft.com/office/drawing/2014/main" val="825666513"/>
                    </a:ext>
                  </a:extLst>
                </a:gridCol>
                <a:gridCol w="915942">
                  <a:extLst>
                    <a:ext uri="{9D8B030D-6E8A-4147-A177-3AD203B41FA5}">
                      <a16:colId xmlns:a16="http://schemas.microsoft.com/office/drawing/2014/main" val="1311512553"/>
                    </a:ext>
                  </a:extLst>
                </a:gridCol>
              </a:tblGrid>
              <a:tr h="216681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Разделы Федеральной программы 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ПС (++) </a:t>
                      </a:r>
                      <a:endParaRPr lang="ru-RU" sz="1300">
                        <a:effectLst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ЧС (+-) </a:t>
                      </a:r>
                      <a:endParaRPr lang="ru-RU" sz="1300">
                        <a:effectLst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НС (--)</a:t>
                      </a:r>
                      <a:endParaRPr lang="ru-RU" sz="1300">
                        <a:effectLst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97855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 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endParaRPr lang="ru-RU" sz="1300">
                        <a:effectLst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endParaRPr lang="ru-RU" sz="1300" dirty="0">
                        <a:effectLst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300">
                        <a:effectLst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849057"/>
                  </a:ext>
                </a:extLst>
              </a:tr>
              <a:tr h="230022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I. </a:t>
                      </a: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Общие положении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64657" marR="64657" marT="32328" marB="32328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88146487"/>
                  </a:ext>
                </a:extLst>
              </a:tr>
              <a:tr h="230022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II. Целевой раздел Федеральной программы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extLst>
                  <a:ext uri="{0D108BD9-81ED-4DB2-BD59-A6C34878D82A}">
                    <a16:rowId xmlns:a16="http://schemas.microsoft.com/office/drawing/2014/main" val="2760955766"/>
                  </a:ext>
                </a:extLst>
              </a:tr>
              <a:tr h="230022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Пояснительная записка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extLst>
                  <a:ext uri="{0D108BD9-81ED-4DB2-BD59-A6C34878D82A}">
                    <a16:rowId xmlns:a16="http://schemas.microsoft.com/office/drawing/2014/main" val="4257478139"/>
                  </a:ext>
                </a:extLst>
              </a:tr>
              <a:tr h="230022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Планируемые результаты реализации Федеральной программы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extLst>
                  <a:ext uri="{0D108BD9-81ED-4DB2-BD59-A6C34878D82A}">
                    <a16:rowId xmlns:a16="http://schemas.microsoft.com/office/drawing/2014/main" val="2817681272"/>
                  </a:ext>
                </a:extLst>
              </a:tr>
              <a:tr h="230022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Педагогическая диагностика достижения планируемых результатов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extLst>
                  <a:ext uri="{0D108BD9-81ED-4DB2-BD59-A6C34878D82A}">
                    <a16:rowId xmlns:a16="http://schemas.microsoft.com/office/drawing/2014/main" val="3828433082"/>
                  </a:ext>
                </a:extLst>
              </a:tr>
              <a:tr h="230022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III. Содержательный раздел Федеральной программы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extLst>
                  <a:ext uri="{0D108BD9-81ED-4DB2-BD59-A6C34878D82A}">
                    <a16:rowId xmlns:a16="http://schemas.microsoft.com/office/drawing/2014/main" val="1699036863"/>
                  </a:ext>
                </a:extLst>
              </a:tr>
              <a:tr h="376766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Задачи и содержание образования (обучения и воспитания) по образовательным областям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extLst>
                  <a:ext uri="{0D108BD9-81ED-4DB2-BD59-A6C34878D82A}">
                    <a16:rowId xmlns:a16="http://schemas.microsoft.com/office/drawing/2014/main" val="2250228595"/>
                  </a:ext>
                </a:extLst>
              </a:tr>
              <a:tr h="230022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Социально-коммуникативное развитие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extLst>
                  <a:ext uri="{0D108BD9-81ED-4DB2-BD59-A6C34878D82A}">
                    <a16:rowId xmlns:a16="http://schemas.microsoft.com/office/drawing/2014/main" val="1062300820"/>
                  </a:ext>
                </a:extLst>
              </a:tr>
              <a:tr h="230022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Познавательное развитие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extLst>
                  <a:ext uri="{0D108BD9-81ED-4DB2-BD59-A6C34878D82A}">
                    <a16:rowId xmlns:a16="http://schemas.microsoft.com/office/drawing/2014/main" val="1954193164"/>
                  </a:ext>
                </a:extLst>
              </a:tr>
              <a:tr h="230022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Речевое развитие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4657" marR="64657" marT="32328" marB="323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4657" marR="64657" marT="32328" marB="32328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64657" marR="64657" marT="32328" marB="32328"/>
                </a:tc>
                <a:extLst>
                  <a:ext uri="{0D108BD9-81ED-4DB2-BD59-A6C34878D82A}">
                    <a16:rowId xmlns:a16="http://schemas.microsoft.com/office/drawing/2014/main" val="3078612315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-2523763"/>
            <a:ext cx="8742971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Диагностическая карта соответствия основной образовательной программы ДОО обязательному</a:t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</a:b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минимуму содержания, заданному в Федеральной программе</a:t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</a:b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Диагностическая таблица 1. Соответствие структуры Программы Федеральной программе</a:t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</a:b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9626707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Методические </a:t>
            </a: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рекомендации по реализации федеральной образовательной программы дошкольного образования 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утв. Министерством просвещения РФ 7 марта 2023 г.)</a:t>
            </a:r>
            <a:b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2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</a:t>
            </a:r>
            <a:r>
              <a:rPr lang="ru-RU" sz="21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нализ </a:t>
            </a:r>
            <a:r>
              <a:rPr lang="ru-RU" sz="2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инфраструктуры и методического обеспечения реализации Федеральной </a:t>
            </a:r>
            <a:r>
              <a:rPr lang="ru-RU" sz="21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программы:</a:t>
            </a:r>
          </a:p>
          <a:p>
            <a:pPr marL="0" indent="0">
              <a:buNone/>
            </a:pPr>
            <a:endParaRPr lang="ru-RU" sz="21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r>
              <a:rPr lang="ru-RU" sz="2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«Рекомендации </a:t>
            </a:r>
            <a:r>
              <a:rPr lang="ru-RU" sz="2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</a:t>
            </a:r>
            <a:r>
              <a:rPr lang="ru-RU" sz="2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образования».</a:t>
            </a:r>
          </a:p>
          <a:p>
            <a:pPr marL="0" indent="0">
              <a:buNone/>
            </a:pPr>
            <a:endParaRPr lang="ru-RU" sz="21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r>
              <a:rPr lang="ru-RU" sz="2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Ознакомиться с документом </a:t>
            </a:r>
            <a:r>
              <a:rPr lang="ru-RU" sz="21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по ссылке: </a:t>
            </a:r>
            <a:r>
              <a:rPr lang="ru-RU" sz="2100" u="sng" dirty="0"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https://docs.edu.gov.ru/document/f4f7837770384bfa1faa1827ec8d72d4/download/5432/?ysclid=ldcvvr998l215190433</a:t>
            </a:r>
            <a:r>
              <a:rPr lang="ru-RU" sz="2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31347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Федеральная </a:t>
            </a:r>
            <a:r>
              <a:rPr lang="ru-RU" sz="2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адаптированная образовательная программы дошкольного образования для обучающихся </a:t>
            </a:r>
            <a:r>
              <a:rPr lang="ru-RU" sz="2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с </a:t>
            </a:r>
            <a:r>
              <a:rPr lang="ru-RU" sz="2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ограниченными возможностями здоровья</a:t>
            </a:r>
            <a:endParaRPr lang="ru-RU" sz="27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450000" algn="just">
              <a:buNone/>
            </a:pPr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Федеральная адаптированная программа является документом, в соответствии с которым организации, осуществляющие образовательную деятельность на уровне дошкольного образования, </a:t>
            </a:r>
            <a:r>
              <a:rPr lang="ru-RU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самостоятельно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 разрабатывают и утверждают адаптированные образовательные программы дошкольного образования </a:t>
            </a:r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обучающихся раннего и дошкольного возраста с </a:t>
            </a:r>
            <a:r>
              <a:rPr lang="ru-RU" sz="4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ограниченными </a:t>
            </a:r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возможностями здоровья </a:t>
            </a:r>
            <a:r>
              <a:rPr lang="ru-RU" sz="4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(АОП ДО): </a:t>
            </a:r>
          </a:p>
          <a:p>
            <a:pPr marL="0" indent="0">
              <a:buNone/>
            </a:pP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АОП ДО для обучающихся с нарушениями слуха (глухих, слабослышащих и позднооглохших, перенесших операцию по </a:t>
            </a:r>
            <a:r>
              <a:rPr lang="ru-RU" sz="40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кохлеарной</a:t>
            </a:r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имплантации); 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4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АОП </a:t>
            </a:r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ДО для обучающихся с нарушениями зрения (слепых, слабовидящих, с </a:t>
            </a:r>
            <a:r>
              <a:rPr lang="ru-RU" sz="40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амблиопией</a:t>
            </a:r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и косоглазием); 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АОП ДО для обучающихся с тяжелыми нарушениями речи (ТНР); 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АОП ДО для обучающихся с нарушениями опорно-двигательного аппарата (НОДА); 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АОП ДО для обучающихся с задержкой психического развития (ЗПР); 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АОП ДО для обучающихся с расстройствами аутистического спектра (РАС); 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АОП ДО для обучающихся с умственной отсталостью (интеллектуальными нарушениями) (УО); 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4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АОП ДО для обучающихся с тяжелыми множественными нарушениями развития (ТМНР). 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1113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Федеральная адаптированная образовательная программы дошкольного образования для обучающихся </a:t>
            </a:r>
            <a:b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с ограниченными возможностями здоровья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Структура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соответствии с требованиями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Стандарта:</a:t>
            </a:r>
          </a:p>
          <a:p>
            <a:pPr marL="0" indent="0">
              <a:buNone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Целевой 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раздел ФАОП ДО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 включает пояснительную записку и планируемые результаты освоения программы, определяет ее цели и задачи, принципы и подходы к формированию программы, планируемые результаты ее освоения в виде целевых ориентиров.</a:t>
            </a:r>
          </a:p>
          <a:p>
            <a:endParaRPr lang="ru-RU" b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Содержательный 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раздел ФАОП ДО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 включает описание образовательной деятельности по пяти образовательным областям: социально-коммуникативное развитие; познавательное развитие; речевое развитие; художественно-эстетическое развитие; физическое развитие. Кроме того, раздел включает информацию о формах, способах, методах и средствах реализации программы, которые отражают аспекты образовательной среды: предметно-пространственная развивающая образовательная среда; характер взаимодействия с педагогическим работником; характер взаимодействия с другими детьми; система отношений ребенка к миру, к другим людям, к себе; содержание образовательной деятельности по профессиональной коррекции нарушений развития обучающихся (программу коррекционно-развивающей работы).</a:t>
            </a:r>
          </a:p>
          <a:p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Организационный 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раздел ФАОП ДО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содержит психолого-педагогические условия, обеспечивающие развитие ребенка той или иной нозологической группы, особенности организации развивающей предметно-пространственной среды, федеральный календарный план воспитательной работы с перечнем основных государственных и народных праздников, памятных дат в календарном плане воспитательной работы дошкольной образовательной организации.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3249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Федеральная адаптированная образовательная программы дошкольного образования для обучающихся </a:t>
            </a:r>
            <a:b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с ограниченными возможностями здоровья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Федеральная адаптированная программа обеспечивает планируемые результаты дошкольного образования обучающихся раннего и дошкольного возраста с ОВЗ в условиях дошкольных образовательных групп комбинированной и компенсирующей направленности.</a:t>
            </a:r>
          </a:p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Объем обязательной части образовательной программы должен составлять не менее 60% от ее общего объема. Объем части образовательной программы, формируемой участниками образовательных отношений, должен составлять не более 40% от ее общего объема.</a:t>
            </a:r>
          </a:p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Адаптированные программы для разных нозологических групп должны разрабатываться с учетом особенностей развития и особых образовательных потребностей обучающихся указанных групп.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Содержание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 планируемые результаты (целевые ориентиры), разработанных организациями АОП ДО для обучающихся раннего и дошкольного возраста с ОВЗ, должны быть не ниже соответствующих содержания и планируемых результатов Федеральной программы.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098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Н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ормативные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правовые акты, определяющие содержание дошкольного образования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6002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11506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Федеральный закон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 24.09.2022 № 371-ФЗ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«О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внесении изменений в Федеральный закон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«Об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образовании в Российской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Федерации»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 статью 1 Федерального закона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«Об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обязательных требованиях в Российской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Федерации»</a:t>
            </a: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6226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17291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Указы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Президента Российской Федерации</a:t>
            </a:r>
          </a:p>
        </p:txBody>
      </p:sp>
      <p:graphicFrame>
        <p:nvGraphicFramePr>
          <p:cNvPr id="36" name="Объект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677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4</a:t>
            </a:fld>
            <a:endParaRPr lang="ru-RU" dirty="0"/>
          </a:p>
        </p:txBody>
      </p:sp>
      <p:grpSp>
        <p:nvGrpSpPr>
          <p:cNvPr id="39" name="Группа 38"/>
          <p:cNvGrpSpPr/>
          <p:nvPr/>
        </p:nvGrpSpPr>
        <p:grpSpPr>
          <a:xfrm>
            <a:off x="1603495" y="4501652"/>
            <a:ext cx="7083302" cy="1807073"/>
            <a:chOff x="1800681" y="4796736"/>
            <a:chExt cx="7083302" cy="1807073"/>
          </a:xfrm>
        </p:grpSpPr>
        <p:sp>
          <p:nvSpPr>
            <p:cNvPr id="40" name="Прямоугольник с двумя скругленными соседними углами 39"/>
            <p:cNvSpPr/>
            <p:nvPr/>
          </p:nvSpPr>
          <p:spPr>
            <a:xfrm rot="5400000">
              <a:off x="4810123" y="2529949"/>
              <a:ext cx="1064418" cy="708330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TextBox 40"/>
            <p:cNvSpPr txBox="1"/>
            <p:nvPr/>
          </p:nvSpPr>
          <p:spPr>
            <a:xfrm>
              <a:off x="2797193" y="4796736"/>
              <a:ext cx="5965462" cy="7444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3335" rIns="13335" bIns="1333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100" kern="1200" dirty="0"/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100" kern="1200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457197" y="5244307"/>
            <a:ext cx="1146298" cy="1637567"/>
            <a:chOff x="0" y="2887947"/>
            <a:chExt cx="1146298" cy="1637567"/>
          </a:xfrm>
        </p:grpSpPr>
        <p:sp>
          <p:nvSpPr>
            <p:cNvPr id="43" name="Шеврон 42"/>
            <p:cNvSpPr/>
            <p:nvPr/>
          </p:nvSpPr>
          <p:spPr>
            <a:xfrm rot="5400000">
              <a:off x="-245635" y="3133582"/>
              <a:ext cx="1637567" cy="1146297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Шеврон 4"/>
            <p:cNvSpPr txBox="1"/>
            <p:nvPr/>
          </p:nvSpPr>
          <p:spPr>
            <a:xfrm>
              <a:off x="1" y="3461096"/>
              <a:ext cx="1146297" cy="4912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500" kern="1200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3059832" y="4374922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763688" y="534832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«Об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утверждении Основ государственной политики по сохранению и укреплению традиционных российских духовно-нравственных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ценностей»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57199" y="5517231"/>
            <a:ext cx="11462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от </a:t>
            </a: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09.11.2022 № 809 </a:t>
            </a:r>
            <a:endParaRPr lang="ru-RU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109228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Официальный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интернет -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портал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правовой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информации (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http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://pravo.gov.ru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/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u="sng" dirty="0" smtClean="0">
              <a:hlinkClick r:id="rId2"/>
            </a:endParaRPr>
          </a:p>
          <a:p>
            <a:pPr marL="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Приказ Министерства просвещения Российской Федерации от 25.11.2022 № 1028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«Об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утверждении федеральной образовательной программы дошкольного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образования»</a:t>
            </a:r>
          </a:p>
          <a:p>
            <a:pPr marL="0" indent="0"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http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://publication.pravo.gov.ru/Document/View/0001202212280044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Приказ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Министерства просвещения Российской Федерации от 24.11.2022 № 1022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«Об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утверждении федеральной адаптированной образовательной программы дошкольного образования для обучающихся с ограниченными возможностями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здоровья»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http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://publication.pravo.gov.ru/Document/View/0001202301270036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54303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Федеральная образовательная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программа дошкольного образования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Учебно-методическая документация: </a:t>
            </a:r>
          </a:p>
          <a:p>
            <a:r>
              <a:rPr lang="ru-RU" sz="3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федеральная </a:t>
            </a:r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рабочая программа </a:t>
            </a:r>
            <a:r>
              <a:rPr lang="ru-RU" sz="3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воспитания, </a:t>
            </a:r>
          </a:p>
          <a:p>
            <a:r>
              <a:rPr lang="ru-RU" sz="3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примерный </a:t>
            </a:r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режим и распорядок дня дошкольных групп, </a:t>
            </a:r>
            <a:endParaRPr lang="ru-RU" sz="3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3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федеральный </a:t>
            </a:r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календарный план воспитательной работы </a:t>
            </a:r>
            <a:endParaRPr lang="ru-RU" sz="3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 algn="ctr">
              <a:buNone/>
            </a:pP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Иные компоненты ФОП ДО: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Планируемые результаты реализации Программы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Педагогическая диагностика достижения планируемых результатов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Задачи и содержание образования (обучения и воспитания) по образовательным областям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Вариативные формы, способы, методы и средства реализации Программы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Особенности образовательной деятельности разных видов и культурных практик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Способы и направления поддержки детской инициативы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Особенности взаимодействия педагогического коллектива с семьями обучающихся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Направления и задачи коррекционно-развивающей работы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Психолого-педагогические условия реализации Программы Особенности организации развивающей предметно-пространственной среды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Материально-техническое обеспечение Программы, обеспеченность методическими материалами и средствами обучения и воспитания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Примерный перечень литературных, музыкальных, художественных, анимационных произведений для реализации Программы</a:t>
            </a:r>
          </a:p>
          <a:p>
            <a:r>
              <a:rPr lang="ru-RU" sz="3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Кадровые условия реализации Программы.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04358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Федеральная образовательная программа дошкольного образования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Определяет единые для Российской Федерации базовые объем и содержание ДО, осваиваемые обучающимися в ДОО.</a:t>
            </a:r>
          </a:p>
          <a:p>
            <a:endParaRPr lang="ru-RU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Определяет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содержательные линии образовательной деятельности, реализуемые ДОО по основным направлениям развития детей дошкольного возраста </a:t>
            </a:r>
            <a:r>
              <a:rPr lang="ru-RU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(социально-коммуникативного, познавательного, речевого, художественно-эстетического, физического развития)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согласно целевым ориентирам и образовательным областям ФГОС ДО.</a:t>
            </a:r>
          </a:p>
          <a:p>
            <a:endParaRPr lang="ru-RU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Является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основой для </a:t>
            </a:r>
            <a:r>
              <a:rPr lang="ru-RU" sz="3800" b="1" u="sng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самостоятельной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разработки и утверждения ДОО Программы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обязательная часть которой 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должна соответствовать Федеральной программе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и </a:t>
            </a:r>
            <a:r>
              <a:rPr lang="ru-RU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может оформляться в виде ссылки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 нее.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73936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Федеральная образовательная программа дошкольного образования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0271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Является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обязательной для всех организаций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, осуществляющих образовательную деятельность по образовательным программам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дошкольного образования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.</a:t>
            </a:r>
            <a:endParaRPr lang="ru-RU" sz="2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450215" algn="just">
              <a:spcAft>
                <a:spcPts val="0"/>
              </a:spcAft>
            </a:pPr>
            <a:endParaRPr lang="ru-RU" sz="2400" b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Программы 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разрабатываются и утверждаются ДОО в соответствии с ФГОС ДО и Федеральной программой. Содержание и планируемые результаты разработанных Программ должны быть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не ниже 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соответствующих содержания и планируемых результатов Федеральной программы.</a:t>
            </a:r>
            <a:endParaRPr lang="ru-RU" sz="2400" dirty="0"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36300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Вариативная часть образовательной программы ДОО</a:t>
            </a:r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(часть, формируемая участниками образовательных отношений)</a:t>
            </a: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r>
              <a:rPr lang="ru-R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может быть </a:t>
            </a:r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представлена различными программными материалами (парциальные программы, отдельные программные элементы и технологии, др.)  </a:t>
            </a:r>
            <a:r>
              <a:rPr lang="ru-R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(п</a:t>
            </a:r>
            <a:r>
              <a:rPr lang="ru-R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. 2.2. ФГОС </a:t>
            </a:r>
            <a:r>
              <a:rPr lang="ru-R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ДО)</a:t>
            </a:r>
            <a:endParaRPr lang="ru-RU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составляет </a:t>
            </a:r>
            <a:r>
              <a:rPr lang="ru-RU" sz="5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 более 40% от всего объема Программы;</a:t>
            </a:r>
          </a:p>
          <a:p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является </a:t>
            </a:r>
            <a:r>
              <a:rPr lang="ru-RU" sz="5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необходимой с точки зрения реализации требований ФГОС ДО;</a:t>
            </a:r>
          </a:p>
          <a:p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дополняет </a:t>
            </a:r>
            <a:r>
              <a:rPr lang="ru-RU" sz="5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обязательную часть Программы;</a:t>
            </a:r>
          </a:p>
          <a:p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является </a:t>
            </a:r>
            <a:r>
              <a:rPr lang="ru-RU" sz="5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частью каждого раздела Программы;</a:t>
            </a:r>
          </a:p>
          <a:p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разрабатывается </a:t>
            </a:r>
            <a:r>
              <a:rPr lang="ru-RU" sz="5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непосредственно ДОО с учетом мнения родителей (законных представителей) </a:t>
            </a:r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обучающихся;</a:t>
            </a:r>
            <a:endParaRPr lang="ru-RU" sz="5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удовлетворяет </a:t>
            </a:r>
            <a:r>
              <a:rPr lang="ru-RU" sz="5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индивидуальные образовательные потребности обучающихся ДОО;</a:t>
            </a:r>
          </a:p>
          <a:p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содержит </a:t>
            </a:r>
            <a:r>
              <a:rPr lang="ru-RU" sz="5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информацию о парциальных программ (одной или комплекса программ) в случае их использования;</a:t>
            </a:r>
          </a:p>
          <a:p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содержит </a:t>
            </a:r>
            <a:r>
              <a:rPr lang="ru-RU" sz="5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региональный компонент, отражает этнокультурную ситуацию, специфику национальных, культурных, климатических, материально-технических, социальных условий, в которых решаются педагогические задачи;</a:t>
            </a:r>
          </a:p>
          <a:p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обеспечивает </a:t>
            </a:r>
            <a:r>
              <a:rPr lang="ru-RU" sz="5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вариативность образовательного процесса в конкретной ДОО, учет индивидуальных потребностей и возможностей, в том числе в части коррекционной работы, с детьми с ОВЗ</a:t>
            </a:r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endParaRPr lang="ru-RU" sz="5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может быть </a:t>
            </a:r>
            <a:r>
              <a:rPr lang="ru-RU" sz="5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"представлена </a:t>
            </a:r>
            <a:r>
              <a:rPr lang="ru-R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в виде ссылок </a:t>
            </a:r>
            <a:r>
              <a:rPr lang="ru-RU" sz="5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 соответствующую методическую литературу,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</a:t>
            </a:r>
            <a:r>
              <a:rPr lang="ru-RU" sz="5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работы" . </a:t>
            </a:r>
            <a:r>
              <a:rPr lang="ru-R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(п. </a:t>
            </a:r>
            <a:r>
              <a:rPr lang="ru-R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2.12</a:t>
            </a:r>
            <a:r>
              <a:rPr lang="ru-R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. ФГОС ДО)</a:t>
            </a:r>
          </a:p>
          <a:p>
            <a:endParaRPr lang="ru-RU" sz="5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sz="5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690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/>
      <a:lstStyle>
        <a:defPPr algn="r">
          <a:spcBef>
            <a:spcPct val="0"/>
          </a:spcBef>
          <a:buFontTx/>
          <a:buNone/>
          <a:defRPr sz="2800" i="1" dirty="0">
            <a:solidFill>
              <a:srgbClr val="002060"/>
            </a:solidFill>
            <a:latin typeface="PT Astra Serif" panose="020A0603040505020204" pitchFamily="18" charset="-52"/>
            <a:ea typeface="PT Astra Serif" panose="020A0603040505020204" pitchFamily="18" charset="-5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4021</TotalTime>
  <Words>1182</Words>
  <Application>Microsoft Office PowerPoint</Application>
  <PresentationFormat>Экран (4:3)</PresentationFormat>
  <Paragraphs>168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PT Astra Serif</vt:lpstr>
      <vt:lpstr>Times New Roman</vt:lpstr>
      <vt:lpstr>Тема Office</vt:lpstr>
      <vt:lpstr>Министерство просвещения  и воспитания Ульяновской области  Департамент по надзору и контролю  в сфере образования</vt:lpstr>
      <vt:lpstr>Нормативные правовые акты, определяющие содержание дошкольного образования </vt:lpstr>
      <vt:lpstr>Федеральный закон от 24.09.2022 № 371-ФЗ «О внесении изменений в Федеральный закон «Об образовании в Российской Федерации» и статью 1 Федерального закона «Об обязательных требованиях в Российской Федерации»</vt:lpstr>
      <vt:lpstr>Указы Президента Российской Федерации</vt:lpstr>
      <vt:lpstr>Официальный интернет - портал правовой информации (http://pravo.gov.ru/)</vt:lpstr>
      <vt:lpstr>Федеральная образовательная программа дошкольного образования</vt:lpstr>
      <vt:lpstr>Федеральная образовательная программа дошкольного образования</vt:lpstr>
      <vt:lpstr>Федеральная образовательная программа дошкольного образования</vt:lpstr>
      <vt:lpstr>Вариативная часть образовательной программы ДОО (часть, формируемая участниками образовательных отношений)</vt:lpstr>
      <vt:lpstr>Методические рекомендации по реализации федеральной образовательной программы дошкольного образования  (утв. Министерством просвещения РФ 7 марта 2023 г.) </vt:lpstr>
      <vt:lpstr> Методические рекомендации по реализации федеральной образовательной программы дошкольного образования  (утв. Министерством просвещения РФ 7 марта 2023 г.) </vt:lpstr>
      <vt:lpstr>Федеральная адаптированная образовательная программы дошкольного образования для обучающихся  с ограниченными возможностями здоровья</vt:lpstr>
      <vt:lpstr>Федеральная адаптированная образовательная программы дошкольного образования для обучающихся  с ограниченными возможностями здоровья</vt:lpstr>
      <vt:lpstr>Федеральная адаптированная образовательная программы дошкольного образования для обучающихся  с ограниченными возможностями здоровья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Витушкина</dc:creator>
  <cp:lastModifiedBy>User</cp:lastModifiedBy>
  <cp:revision>629</cp:revision>
  <cp:lastPrinted>2023-03-22T08:38:52Z</cp:lastPrinted>
  <dcterms:created xsi:type="dcterms:W3CDTF">2020-12-01T05:01:00Z</dcterms:created>
  <dcterms:modified xsi:type="dcterms:W3CDTF">2023-04-27T07:46:47Z</dcterms:modified>
</cp:coreProperties>
</file>