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67" r:id="rId3"/>
    <p:sldId id="370" r:id="rId4"/>
    <p:sldId id="371" r:id="rId5"/>
    <p:sldId id="372" r:id="rId6"/>
    <p:sldId id="373" r:id="rId7"/>
    <p:sldId id="374" r:id="rId8"/>
    <p:sldId id="375" r:id="rId9"/>
    <p:sldId id="376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9F7"/>
    <a:srgbClr val="003399"/>
    <a:srgbClr val="FF9999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12E7-FADA-4C8A-9E26-B1946B85DBD2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C590-688B-4960-8543-32F676D74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9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1264-0D34-4E3C-9B7A-890EF423AC36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FC7-B41E-451E-9E35-B1316B40119A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74E9-0039-4989-8FAE-8A35B400B40D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CA1F-E827-4ACA-84B3-79BC004A4315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F50E-4B6F-49E7-BA29-261603BE7B2C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4C4-3F34-4301-9887-72ABF1B0E8EE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EB4F-6348-428B-A042-3B81C51AEA56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D2CF-BFE0-4FF3-B0C2-697F8D9C3F66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5053-8863-465B-B108-0124D8E0E1EF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398-1555-4B84-A5B1-B0A485EBD72C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F80D-CFF8-41B4-9475-4E43AF476723}" type="datetime1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9"/>
            <a:ext cx="5643602" cy="125546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просвещения 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воспитания Ульяновской области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по надзору и контролю </a:t>
            </a:r>
            <a:b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сфере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15369" cy="26642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">
            <a:noFill/>
          </a:ln>
        </p:spPr>
        <p:txBody>
          <a:bodyPr anchor="ctr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Создание условий для получения дошкольного образования детьми с ограниченными возможностями здоровья и детьми-инвалидами</a:t>
            </a: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8864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67544" y="5229200"/>
            <a:ext cx="8215369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Витушкина 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Валерия </a:t>
            </a: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Анатольевна, </a:t>
            </a:r>
            <a:endParaRPr lang="ru-RU" altLang="ru-RU" sz="2000" b="1" i="1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Исполняющий обязанности начальника 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отдела </a:t>
            </a:r>
            <a:endParaRPr lang="ru-RU" altLang="ru-RU" sz="2000" b="1" i="1" dirty="0" smtClean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государственного контроля (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надзора) в сфере образования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683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просвещения РФ от 31 июля 2020 г.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373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"Об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15273"/>
              </p:ext>
            </p:extLst>
          </p:nvPr>
        </p:nvGraphicFramePr>
        <p:xfrm>
          <a:off x="899592" y="1619257"/>
          <a:ext cx="7416824" cy="4803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8015">
                  <a:extLst>
                    <a:ext uri="{9D8B030D-6E8A-4147-A177-3AD203B41FA5}">
                      <a16:colId xmlns:a16="http://schemas.microsoft.com/office/drawing/2014/main" val="2472758970"/>
                    </a:ext>
                  </a:extLst>
                </a:gridCol>
                <a:gridCol w="3708809">
                  <a:extLst>
                    <a:ext uri="{9D8B030D-6E8A-4147-A177-3AD203B41FA5}">
                      <a16:colId xmlns:a16="http://schemas.microsoft.com/office/drawing/2014/main" val="3047527293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Ребенок с </a:t>
                      </a:r>
                      <a:r>
                        <a:rPr lang="ru-RU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ОВЗ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имеет недостатками психологического и (или) физического развития, которые препятствуют ему в получении образования без особых </a:t>
                      </a: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условий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(заключение ТПМПК)</a:t>
                      </a:r>
                      <a:endParaRPr lang="ru-RU" sz="13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Ребенок-инвалид –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физическое лицо возрастом до 18 лет со стойким расстройством функций организма, спровоцированных последствиями травм, заболеваниями или врожденными дефектами, приводящими к ограничению жизнедеятельности и потребности в социальной </a:t>
                      </a: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защите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(ИПРА)</a:t>
                      </a:r>
                      <a:endParaRPr lang="ru-RU" sz="13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75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Нарушения слуха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I группа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Потребность в социальной защите и резко выраженное ограничение любого вида жизнедеятельности в силу стойкого нарушения здоровья 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33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Нарушения речи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254700"/>
                  </a:ext>
                </a:extLst>
              </a:tr>
              <a:tr h="7293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Нарушения зрения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157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Нарушение опорно-двигательного аппарата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II группа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Ограничение одного или нескольких видов жизнедеятельности, социальная недостаточность, зависимость от других из-за расстройства функций организма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781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Задержка психического развития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655900"/>
                  </a:ext>
                </a:extLst>
              </a:tr>
              <a:tr h="7282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Умственная отсталость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96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Множественные системные нарушения, сочетанные нарушения</a:t>
                      </a:r>
                      <a:endParaRPr lang="ru-RU" sz="1200" b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III группа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Умеренно выраженные ограничения жизнедеятельности и потребность в социальной помощи, спровоцированные травмами, дефектами и заболеваниями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11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Аутизм</a:t>
                      </a:r>
                      <a:endParaRPr lang="ru-RU" sz="12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D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314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003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1601" y="692696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Адаптированная основная образовательная программа дошкольного образования для детей с ограниченными возможностями здоровья</a:t>
            </a:r>
            <a:endParaRPr lang="ru-RU" sz="2000" b="0" i="0" dirty="0">
              <a:solidFill>
                <a:srgbClr val="82828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2060848"/>
            <a:ext cx="280831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Заключение ТПМПК</a:t>
            </a:r>
            <a:endParaRPr lang="ru-RU" dirty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9044" y="2060848"/>
            <a:ext cx="280831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ИПРА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035" y="3728386"/>
            <a:ext cx="7848872" cy="2936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Специальные условия обучения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, воспитания 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развития: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использование специальных образовательных программ и методов обучения и воспитания,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специальных учебников, учебных пособий и дидактических материалов,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специальных технических средств обучения коллективного и индивидуального пользования,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предоставление услуг ассистента (помощника), оказывающего детям необходимую техническую помощь,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проведение групповых и индивидуальных коррекционных занятий,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обеспечение доступа в здания образовательных организаций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 другие условия, без которых невозможно или затруднено освоение образовательных программ дошкольного образования детьми с ОВЗ.</a:t>
            </a:r>
            <a:endParaRPr lang="ru-RU" sz="1400" dirty="0"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843808" y="1708359"/>
            <a:ext cx="648072" cy="28048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5573911" y="1708359"/>
            <a:ext cx="582265" cy="28048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91780" y="3284984"/>
            <a:ext cx="0" cy="44340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664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548680"/>
            <a:ext cx="6048672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присутствие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ассистента, оказывающего ребенку необходимую помощь; обеспечение выпуска альтернативных форматов печатных материалов (крупный шрифт) или </a:t>
            </a: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аудиофайлов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548680"/>
            <a:ext cx="1800200" cy="864096"/>
          </a:xfrm>
          <a:prstGeom prst="roundRect">
            <a:avLst/>
          </a:prstGeom>
          <a:solidFill>
            <a:srgbClr val="DDE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детей с ОВЗ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зрению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951" y="2204864"/>
            <a:ext cx="1800200" cy="864096"/>
          </a:xfrm>
          <a:prstGeom prst="roundRect">
            <a:avLst/>
          </a:prstGeom>
          <a:solidFill>
            <a:srgbClr val="DDE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детей с ОВЗ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 слуху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8951" y="3861048"/>
            <a:ext cx="1800200" cy="864096"/>
          </a:xfrm>
          <a:prstGeom prst="roundRect">
            <a:avLst/>
          </a:prstGeom>
          <a:solidFill>
            <a:srgbClr val="DDE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детей, имеющих НОДА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2187" y="3845250"/>
            <a:ext cx="6275040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материально-технические условия должны обеспечивать возможность беспрепятственного доступа детей в учебные помещения, столовые, туалетные и другие помещения организации, а также их пребывания в указанных помещениях (наличие пандусов, поручней, расширенных дверных проемов, лифтов, локальное понижение стоек-барьеров до высоты не более 0,8 м; наличие специальных кресел и других приспособлений)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31479" y="2420888"/>
            <a:ext cx="624644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надлежащими звуковыми средствами воспроизведения информации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75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52912"/>
            <a:ext cx="7776864" cy="643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детей в группах компенсирующей направленности не должно превышать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детей с тяжелыми нарушениями речи - 6 детей в возрасте до 3 лет и 10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фонетико-фонематическими нарушениями речи - 12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глухих детей - 6 детей для обеих возрастных групп;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слабослышащих детей - 6 детей в возрасте до 3 лет и 8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слепых детей - 6 детей для обеих возрастных групп;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слабовидящих детей - 6 детей в возрасте до 3 лет и 10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</a:t>
            </a:r>
            <a:r>
              <a:rPr lang="ru-RU" sz="145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амблиопией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косоглазием - 6 детей в возрасте до 3 лет и 10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нарушениями опорно-двигательного аппарата - 6 детей в возрасте до 3 лет и 8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задержкой </a:t>
            </a:r>
            <a:r>
              <a:rPr lang="ru-RU" sz="145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психоречевого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развития - 6 детей в возрасте до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задержкой психического развития - 10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умственной отсталостью легкой степени - 10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умственной отсталостью умеренной, тяжелой степени - 8 детей в возрасте старше 3 лет;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расстройствами аутистического спектра - 5 детей для обеих возрастных групп;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со сложными дефектами (тяжелыми и множественными нарушениями развития) - 5 детей для обеих возрастных групп.</a:t>
            </a:r>
          </a:p>
        </p:txBody>
      </p:sp>
    </p:spTree>
    <p:extLst>
      <p:ext uri="{BB962C8B-B14F-4D97-AF65-F5344CB8AC3E}">
        <p14:creationId xmlns:p14="http://schemas.microsoft.com/office/powerpoint/2010/main" val="1738737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764704"/>
            <a:ext cx="7776864" cy="5096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детей в группах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комбинированной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направленности не должно превышать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возрасте до 3 лет - не более 10 детей, в том числе не более 3 детей с ограниченными возможностями здоровья;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возрасте старше 3 лет: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более 10 детей, в том числе не более 3 глухих детей, или слепых детей, или детей с нарушениями опорно-двигательного аппарата, или детей с умственной отсталостью умеренной, тяжелой степени, или с расстройствами аутистического спектра, или детей со сложным дефектом;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более 15 детей, в том числе не более 4 слабовидящих и (или) детей с </a:t>
            </a:r>
            <a:r>
              <a:rPr lang="ru-RU" sz="145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амблиопией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и (или) косоглазием, или слабослышащих детей, или детей, имеющих тяжелые нарушения речи, или детей с умственной отсталостью легкой степени;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более 17 детей, в том числе не более 5 детей с задержкой психического развития, детей с фонетико-фонематическими нарушениями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речи.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endParaRPr lang="ru-RU" sz="145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just">
              <a:lnSpc>
                <a:spcPct val="107000"/>
              </a:lnSpc>
              <a:spcBef>
                <a:spcPts val="600"/>
              </a:spcBef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азновозрастные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группы компенсирующей или комбинированной направленности для детей от 2 месяцев до 3 лет и от 3 лет и старше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–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6 и 12 человек соответственно</a:t>
            </a:r>
          </a:p>
        </p:txBody>
      </p:sp>
    </p:spTree>
    <p:extLst>
      <p:ext uri="{BB962C8B-B14F-4D97-AF65-F5344CB8AC3E}">
        <p14:creationId xmlns:p14="http://schemas.microsoft.com/office/powerpoint/2010/main" val="37681775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52912"/>
            <a:ext cx="7776864" cy="669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группах компенсирующей направленности в штатное расписание вводятся штатные единицы следующих специалистов:</a:t>
            </a:r>
            <a:endParaRPr lang="ru-RU" sz="1500" b="1" dirty="0" smtClean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нарушениями слуха (глухих, слабослышащих, позднооглохших) - не менее 0,5 штатной единицы учителя-логопеда, не менее 1 штатной единицы учителя-дефектолога (сурдопедагога), не менее 0,5 штатной единицы педагога-психолога;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нарушениями зрения (слепых, слабовидящих, с 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амблиопией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и косоглазием) - не менее 1 штатной единицы учителя-дефектолога (тифлопедагога), не менее 0,5 штатной единицы учителя-логопеда, не менее 0,5 штатной единицы педагога-психолога;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тяжелыми нарушениями речи - не менее 1 штатной единицы учителя-логопеда, не менее 0,5 штатной единицы педагога-психолога;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нарушениями опорно-двигательного аппарата - не менее 1 штатной единицы учителя-дефектолога и (или) педагога-психолога, не менее 0,5 штатной единицы учителя-логопеда, не менее 0,5 штатной единицы ассистента (помощника);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расстройствами аутистического спектра - не менее 0,5 штатной единицы учителя-дефектолога (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олигофренопедагогога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 и/или педагога-психолога, не менее 0,5 штатной единицы учителя-логопеда;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задержкой психического развития - не менее 1 штатной единицы учителя-дефектолога (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олигофренопедагога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 и/или педагога-психолога, не менее 0,5 штатной единицы учителя-логопеда;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 умственной отсталостью - не менее 1 штатной единицы учителя-дефектолога (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олигофренопедагога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), не менее 0,5 штатной единицы учителя-логопеда и не менее 1 штатной единицы педагога-психолога;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детей со сложным дефектом (тяжелыми и множественными нарушениями развития) - не менее 1 штатной единицы учителя-дефектолога и (или) педагога-психолога, не менее 0,5 штатной единицы учителя-логопеда, не менее 1 штатной единицы ассистента (помощника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).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952296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717032"/>
            <a:ext cx="7776864" cy="25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группах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комбинированной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направленности в штатное расписание вводятся штатные единицы следующих специалистов:</a:t>
            </a:r>
            <a:endParaRPr lang="ru-RU" sz="1500" b="1" dirty="0" smtClean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учителя-дефектолога (сурдопедагога, тифлопедагога, 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олигофренопедагога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 на каждые 5-12 обучающихся с ограниченными возможностями здоровья;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учителя-логопеда на каждые 5-12 обучающихся с ограниченными возможностями здоровья;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педагога-психолога на каждые 20 обучающихся с ограниченными возможностями здоровья;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тьютора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на каждые 1-5 обучающихся с ограниченными возможностями здоровья;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ассистента (помощника) на каждые 1-5 обучающихся с ограниченными возможностями здоровья.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78670" y="476672"/>
            <a:ext cx="7831365" cy="293472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просвещения РФ от 31 июля 2020 г. № 373 </a:t>
            </a:r>
          </a:p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образования»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III. Особенности организации образовательной деятельности для лиц с ограниченными возможностями здоровья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63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76672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труда и социальной защиты РФ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27.08.2019 № 585н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экспертизы»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4581128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образования и науки РФ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09.11.2015 № 1309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2004" y="2251894"/>
            <a:ext cx="4572000" cy="21521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способность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 самообслуживанию;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способность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 самостоятельному передвижению;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способность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 ориентации;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способность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 общению;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способность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контролировать свое поведение;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способность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 обучению;</a:t>
            </a: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способность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 трудовой деятельности.</a:t>
            </a:r>
            <a:endParaRPr lang="ru-RU" sz="1400" dirty="0">
              <a:effectLst/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764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/>
      <a:lstStyle>
        <a:defPPr algn="r">
          <a:spcBef>
            <a:spcPct val="0"/>
          </a:spcBef>
          <a:buFontTx/>
          <a:buNone/>
          <a:defRPr sz="2800" i="1" dirty="0">
            <a:solidFill>
              <a:srgbClr val="002060"/>
            </a:solidFill>
            <a:latin typeface="PT Astra Serif" panose="020A0603040505020204" pitchFamily="18" charset="-52"/>
            <a:ea typeface="PT Astra Serif" panose="020A0603040505020204" pitchFamily="18" charset="-5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1314</Words>
  <Application>Microsoft Office PowerPoint</Application>
  <PresentationFormat>Экран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PT Astra Serif</vt:lpstr>
      <vt:lpstr>Times New Roman</vt:lpstr>
      <vt:lpstr>Wingdings</vt:lpstr>
      <vt:lpstr>Тема Office</vt:lpstr>
      <vt:lpstr>Министерство просвещения  и воспитания Ульяновской области  Департамент по надзору и контролю  в сфере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Витушкина</dc:creator>
  <cp:lastModifiedBy>Витушкина Валерия</cp:lastModifiedBy>
  <cp:revision>559</cp:revision>
  <cp:lastPrinted>2023-03-22T08:38:52Z</cp:lastPrinted>
  <dcterms:created xsi:type="dcterms:W3CDTF">2020-12-01T05:01:00Z</dcterms:created>
  <dcterms:modified xsi:type="dcterms:W3CDTF">2023-04-26T13:39:55Z</dcterms:modified>
</cp:coreProperties>
</file>