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67" r:id="rId3"/>
    <p:sldId id="369" r:id="rId4"/>
    <p:sldId id="370" r:id="rId5"/>
    <p:sldId id="371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  <a:srgbClr val="FF9999"/>
    <a:srgbClr val="006600"/>
    <a:srgbClr val="3399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12E7-FADA-4C8A-9E26-B1946B85DBD2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590-688B-4960-8543-32F676D74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264-0D34-4E3C-9B7A-890EF423AC36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FC7-B41E-451E-9E35-B1316B40119A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74E9-0039-4989-8FAE-8A35B400B40D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CA1F-E827-4ACA-84B3-79BC004A4315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50E-4B6F-49E7-BA29-261603BE7B2C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4C4-3F34-4301-9887-72ABF1B0E8EE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B4F-6348-428B-A042-3B81C51AEA56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D2CF-BFE0-4FF3-B0C2-697F8D9C3F66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053-8863-465B-B108-0124D8E0E1EF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398-1555-4B84-A5B1-B0A485EBD72C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F80D-CFF8-41B4-9475-4E43AF476723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9"/>
            <a:ext cx="5643602" cy="125546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Министерство просвещения </a:t>
            </a:r>
            <a:b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воспитания Ульяновской области</a:t>
            </a:r>
            <a:b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по надзору и контролю </a:t>
            </a:r>
            <a:b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сфере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15369" cy="26642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</p:spPr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Типовые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нарушения при организации обучения детей с ограниченными возможностями здоровья и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детей-инвалидов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 descr="logo_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8864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67544" y="5229200"/>
            <a:ext cx="8215369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Витушкина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Валерия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Анатольевна, 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Исполняющий обязанности начальника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отдела </a:t>
            </a:r>
            <a:endParaRPr lang="ru-RU" altLang="ru-RU" sz="2000" b="1" i="1" dirty="0" smtClean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государственного контроля (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надзора) в сфере образования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9935" y="668241"/>
            <a:ext cx="8124346" cy="5999591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</a:t>
            </a:r>
            <a:r>
              <a:rPr lang="ru-RU" sz="150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</a:t>
            </a:r>
            <a:r>
              <a:rPr lang="ru-RU" sz="150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программа дошкольного образования для детей инвалидов, в ряде случаев содержание образования определено рабочей программой учителя-логопеда;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 воспитание ребенка-инвалида организовано в отсутствии индивидуальной программы реабилитации и </a:t>
            </a:r>
            <a:r>
              <a:rPr lang="ru-RU" sz="15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абилитации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либо без учета указанных в ней степеней ограничения;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не создан психолого-педагогический консилиум;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психолого-педагогический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консилиум не осуществляет выявление трудностей 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проводятся индивидуальные и (или) групповые коррекционные занятия;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штат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не укомплектован необходимыми специалистами;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условия обучения и воспитания для детей с ОВЗ в соответствие с заключением ТПМПК не созданы;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 доступ в здание детского сада воспитанников с ДЦП, обучающихся на дому;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паспорт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 не содержит управленческие решения по срокам и объемам работ, необходимых для приведения объекта и порядка предоставления на нем услуг в соответствие с требованиями законодательства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454" y="226836"/>
            <a:ext cx="79699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Типовые нарушения:</a:t>
            </a:r>
          </a:p>
        </p:txBody>
      </p:sp>
    </p:spTree>
    <p:extLst>
      <p:ext uri="{BB962C8B-B14F-4D97-AF65-F5344CB8AC3E}">
        <p14:creationId xmlns:p14="http://schemas.microsoft.com/office/powerpoint/2010/main" val="42630035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836712"/>
            <a:ext cx="2664296" cy="2679043"/>
          </a:xfrm>
          <a:prstGeom prst="rect">
            <a:avLst/>
          </a:prstGeom>
          <a:effectLst>
            <a:outerShdw blurRad="50800" dir="5400000" algn="ctr" rotWithShape="0">
              <a:srgbClr val="000000">
                <a:alpha val="43137"/>
              </a:srgbClr>
            </a:outerShdw>
            <a:reflection blurRad="6350" stA="50000" endA="300" endPos="68000" dist="50800" dir="5400000" sy="-100000" algn="bl" rotWithShape="0"/>
            <a:softEdge rad="25400"/>
          </a:effectLst>
          <a:scene3d>
            <a:camera prst="perspectiveContrastingRightFacing"/>
            <a:lightRig rig="threePt" dir="t"/>
          </a:scene3d>
          <a:sp3d/>
        </p:spPr>
      </p:pic>
      <p:sp>
        <p:nvSpPr>
          <p:cNvPr id="10" name="Прямоугольник 9"/>
          <p:cNvSpPr/>
          <p:nvPr/>
        </p:nvSpPr>
        <p:spPr>
          <a:xfrm>
            <a:off x="3419872" y="476672"/>
            <a:ext cx="5266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Статья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5.57. Нарушение права на образование и предусмотренных законодательством об образовании прав и свобод обучающихся образовательных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</a:t>
            </a:r>
          </a:p>
          <a:p>
            <a:endParaRPr lang="ru-RU" sz="1400" b="1" dirty="0" smtClean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342900" algn="just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1. Нарушение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или незаконное ограничение права на образование, выразившиеся в нарушении или ограничении права на получение общедоступного и бесплатного образования, а равно незаконные отказ в приеме в образовательную организацию либо отчисление (исключение) из образовательной организации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</a:t>
            </a:r>
          </a:p>
          <a:p>
            <a:pPr indent="342900" algn="just"/>
            <a:endParaRPr lang="ru-RU" sz="1400" dirty="0" smtClean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342900" algn="just"/>
            <a:r>
              <a:rPr lang="ru-RU" sz="1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влечет </a:t>
            </a:r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наложение административного штрафа на должностных лиц в размере от тридцати тысяч до пятидесяти тысяч рублей; на юридических лиц - от ста тысяч до двухсот тысяч рублей.</a:t>
            </a:r>
            <a:endParaRPr lang="ru-RU" sz="1400" b="0" i="0" dirty="0">
              <a:solidFill>
                <a:srgbClr val="00000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655368"/>
            <a:ext cx="52233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Статья 9.13. Уклонение от исполнения требований к обеспечению доступности для инвалидов объектов социальной, инженерной и транспортной инфраструктур и предоставляемых услуг</a:t>
            </a:r>
          </a:p>
          <a:p>
            <a:endParaRPr lang="ru-RU" altLang="ru-RU" sz="1400" b="1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342900" algn="just"/>
            <a:r>
              <a:rPr lang="ru-RU" alt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Уклонение от исполнения требований к обеспечению доступности для инвалидов объектов социальной, инженерной и транспортной инфраструктур и предоставляемых услуг -</a:t>
            </a:r>
          </a:p>
          <a:p>
            <a:pPr indent="342900" algn="just"/>
            <a:endParaRPr lang="ru-RU" altLang="ru-RU" sz="1400" dirty="0" smtClean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342900" algn="just"/>
            <a:r>
              <a:rPr lang="ru-RU" altLang="ru-RU" sz="1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влечет </a:t>
            </a:r>
            <a:r>
              <a:rPr lang="ru-RU" alt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наложение административного штрафа на должностных лиц в размере от двух тысяч до трех тысяч рублей; на юридических лиц - от двадцати тысяч до тридцати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183623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3" y="692696"/>
            <a:ext cx="533893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Статья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19.20. Осуществление деятельности, не связанной с извлечением прибыли, без специального разрешения (лицензии)</a:t>
            </a:r>
          </a:p>
          <a:p>
            <a:pPr algn="just"/>
            <a:endParaRPr lang="ru-RU" sz="1400" dirty="0" smtClean="0">
              <a:solidFill>
                <a:srgbClr val="82828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Осуществление деятельности, не связанной с извлечением прибыли, с нарушением требований и условий, предусмотренных специальным разрешением (лицензией), если такое разрешение (лицензия) обязательно (обязательна),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</a:t>
            </a:r>
            <a:r>
              <a:rPr lang="ru-RU" sz="1400" dirty="0">
                <a:solidFill>
                  <a:srgbClr val="82828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400" dirty="0" smtClean="0">
              <a:solidFill>
                <a:srgbClr val="82828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400" dirty="0">
              <a:solidFill>
                <a:srgbClr val="82828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влечет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предупреждение или наложение административного штрафа на граждан в размере от трехсот до пятисот рублей; на должностных лиц - от пятнадцати тысяч до двадцати пяти тысяч рублей; на лиц, осуществляющих предпринимательскую деятельность без образования юридического лица, - от пяти тысяч до десяти тысяч рублей; на юридических лиц - от ста тысяч до ста пятидесяти тысяч рублей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ru-RU" sz="1400" dirty="0" smtClean="0">
                <a:solidFill>
                  <a:srgbClr val="82828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algn="just"/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836712"/>
            <a:ext cx="2664296" cy="2679043"/>
          </a:xfrm>
          <a:prstGeom prst="rect">
            <a:avLst/>
          </a:prstGeom>
          <a:effectLst>
            <a:outerShdw blurRad="50800" dir="5400000" algn="ctr" rotWithShape="0">
              <a:srgbClr val="000000">
                <a:alpha val="43137"/>
              </a:srgbClr>
            </a:outerShdw>
            <a:reflection blurRad="6350" stA="50000" endA="300" endPos="68000" dist="50800" dir="5400000" sy="-100000" algn="bl" rotWithShape="0"/>
            <a:softEdge rad="25400"/>
          </a:effectLst>
          <a:scene3d>
            <a:camera prst="perspectiveContrastingRightFacing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1276646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9935" y="668241"/>
            <a:ext cx="8124346" cy="5999591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основная образовательная программа дошкольного образования для детей инвалидов, в ряде случаев содержание образования определено рабочей программой учителя-логопеда;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 воспитание ребенка-инвалида организовано в отсутствии индивидуальной программы реабилитации и </a:t>
            </a:r>
            <a:r>
              <a:rPr lang="ru-RU" sz="15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абилитации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либо без учета указанных в ней степеней ограничения;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не создан психолого-педагогический консилиум;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психолого-педагогический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консилиум не осуществляет выявление трудностей 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проводятся индивидуальные и (или) групповые коррекционные занятия;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штат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не укомплектован необходимыми специалистами;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условия обучения и воспитания для детей с ОВЗ в соответствие с заключением ТПМПК не созданы;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 доступ в здание детского сада воспитанников с ДЦП, обучающихся на дому;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паспорт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 не содержит управленческие решения по срокам и объемам работ, необходимых для приведения объекта и порядка предоставления на нем услуг в соответствие с требованиями законодательства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454" y="226836"/>
            <a:ext cx="79699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Типовые нарушения:</a:t>
            </a:r>
          </a:p>
        </p:txBody>
      </p:sp>
    </p:spTree>
    <p:extLst>
      <p:ext uri="{BB962C8B-B14F-4D97-AF65-F5344CB8AC3E}">
        <p14:creationId xmlns:p14="http://schemas.microsoft.com/office/powerpoint/2010/main" val="20103752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/>
      <a:lstStyle>
        <a:defPPr algn="r">
          <a:spcBef>
            <a:spcPct val="0"/>
          </a:spcBef>
          <a:buFontTx/>
          <a:buNone/>
          <a:defRPr sz="2800" i="1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633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PT Astra Serif</vt:lpstr>
      <vt:lpstr>Times New Roman</vt:lpstr>
      <vt:lpstr>Тема Office</vt:lpstr>
      <vt:lpstr>Министерство просвещения  и воспитания Ульяновской области  Департамент по надзору и контролю  в сфере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Витушкина</dc:creator>
  <cp:lastModifiedBy>Витушкина Валерия</cp:lastModifiedBy>
  <cp:revision>542</cp:revision>
  <cp:lastPrinted>2023-03-22T08:38:52Z</cp:lastPrinted>
  <dcterms:created xsi:type="dcterms:W3CDTF">2020-12-01T05:01:00Z</dcterms:created>
  <dcterms:modified xsi:type="dcterms:W3CDTF">2023-04-26T13:35:17Z</dcterms:modified>
</cp:coreProperties>
</file>