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425" r:id="rId3"/>
    <p:sldId id="428" r:id="rId4"/>
    <p:sldId id="429" r:id="rId5"/>
    <p:sldId id="414" r:id="rId6"/>
    <p:sldId id="431" r:id="rId7"/>
    <p:sldId id="430" r:id="rId8"/>
    <p:sldId id="432" r:id="rId9"/>
    <p:sldId id="415" r:id="rId10"/>
    <p:sldId id="433" r:id="rId11"/>
    <p:sldId id="434" r:id="rId12"/>
    <p:sldId id="420" r:id="rId13"/>
    <p:sldId id="426" r:id="rId14"/>
    <p:sldId id="351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B9081-BCC8-4CC0-86AE-AC1BC51FE80F}">
          <p14:sldIdLst>
            <p14:sldId id="257"/>
            <p14:sldId id="425"/>
            <p14:sldId id="428"/>
            <p14:sldId id="429"/>
            <p14:sldId id="414"/>
            <p14:sldId id="431"/>
            <p14:sldId id="430"/>
            <p14:sldId id="432"/>
            <p14:sldId id="415"/>
            <p14:sldId id="433"/>
            <p14:sldId id="434"/>
            <p14:sldId id="420"/>
            <p14:sldId id="426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9933"/>
    <a:srgbClr val="99FFCC"/>
    <a:srgbClr val="000099"/>
    <a:srgbClr val="CCFFCC"/>
    <a:srgbClr val="F8F7BB"/>
    <a:srgbClr val="E82718"/>
    <a:srgbClr val="FFCCFF"/>
    <a:srgbClr val="F0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7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E399-E83D-4D1D-95D6-CBA0373F308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12E4-0B7A-4243-AF3C-702875996C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9.jp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g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fp.crc.ru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2424" y="1539341"/>
            <a:ext cx="7983319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Рекомендации по соблюдению обязательных требований в рамках регионального государственного контроля (надзора) </a:t>
            </a: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за </a:t>
            </a:r>
            <a:r>
              <a:rPr lang="ru-RU" sz="2900" b="1" dirty="0">
                <a:solidFill>
                  <a:srgbClr val="0000CC"/>
                </a:solidFill>
              </a:rPr>
              <a:t>достоверностью, актуальностью </a:t>
            </a:r>
            <a:endParaRPr lang="ru-RU" sz="2900" b="1" dirty="0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и </a:t>
            </a:r>
            <a:r>
              <a:rPr lang="ru-RU" sz="2900" b="1" dirty="0">
                <a:solidFill>
                  <a:srgbClr val="0000CC"/>
                </a:solidFill>
              </a:rPr>
              <a:t>полнотой </a:t>
            </a:r>
            <a:r>
              <a:rPr lang="ru-RU" sz="2900" b="1" dirty="0" smtClean="0">
                <a:solidFill>
                  <a:srgbClr val="0000CC"/>
                </a:solidFill>
              </a:rPr>
              <a:t>сведений </a:t>
            </a:r>
            <a:r>
              <a:rPr lang="ru-RU" sz="2900" b="1" dirty="0">
                <a:solidFill>
                  <a:srgbClr val="0000CC"/>
                </a:solidFill>
              </a:rPr>
              <a:t>об организациях отдыха детей и их оздоровления, </a:t>
            </a:r>
            <a:r>
              <a:rPr lang="ru-RU" sz="2900" b="1" dirty="0" smtClean="0">
                <a:solidFill>
                  <a:srgbClr val="0000CC"/>
                </a:solidFill>
              </a:rPr>
              <a:t>содержащихся </a:t>
            </a: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в реестре </a:t>
            </a:r>
            <a:r>
              <a:rPr lang="ru-RU" sz="2900" b="1" dirty="0">
                <a:solidFill>
                  <a:srgbClr val="0000CC"/>
                </a:solidFill>
              </a:rPr>
              <a:t>организаций отдыха детей </a:t>
            </a:r>
            <a:endParaRPr lang="ru-RU" sz="2900" b="1" dirty="0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900" b="1" dirty="0" smtClean="0">
                <a:solidFill>
                  <a:srgbClr val="0000CC"/>
                </a:solidFill>
              </a:rPr>
              <a:t>и </a:t>
            </a:r>
            <a:r>
              <a:rPr lang="ru-RU" sz="2900" b="1" dirty="0">
                <a:solidFill>
                  <a:srgbClr val="0000CC"/>
                </a:solidFill>
              </a:rPr>
              <a:t>их </a:t>
            </a:r>
            <a:r>
              <a:rPr lang="ru-RU" sz="2900" b="1" dirty="0" smtClean="0">
                <a:solidFill>
                  <a:srgbClr val="0000CC"/>
                </a:solidFill>
              </a:rPr>
              <a:t>оздоровления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34901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4386" y="1024920"/>
            <a:ext cx="782233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Внесение изменений в графу 17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«ин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формация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 результатах проведения органами, осуществляющими государственный контроль (надзор), плановых и внеплановых проверок в текущем году (при наличии) и в предыдущем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году»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306128" y="3024606"/>
            <a:ext cx="2578384" cy="473531"/>
          </a:xfrm>
          <a:prstGeom prst="downArrow">
            <a:avLst>
              <a:gd name="adj1" fmla="val 23927"/>
              <a:gd name="adj2" fmla="val 6246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18423" y="1942918"/>
            <a:ext cx="7882282" cy="1057057"/>
          </a:xfrm>
          <a:prstGeom prst="roundRect">
            <a:avLst>
              <a:gd name="adj" fmla="val 2061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Действия юридического лица </a:t>
            </a:r>
            <a:r>
              <a:rPr lang="ru-RU" sz="1600" b="1" i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внесении изменения сведений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связи с наступлением нового календарного года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(при наличии информации в реестре о проведенных проверках юридического лица за исключением проверок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текущего года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предыдущего года)</a:t>
            </a:r>
            <a:endParaRPr lang="ru-RU" sz="16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6468" y="3519382"/>
            <a:ext cx="3658889" cy="22877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Уведомление об изменении сведений в реестре организаций отдыха детей и их оздоровления на территории Ульяновской области в течение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 рабочих дней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момента наступления нового календарного года </a:t>
            </a: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(дата исходящего письма </a:t>
            </a: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не позже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20 января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630917"/>
            <a:ext cx="3303842" cy="1526275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078398">
            <a:off x="4309132" y="4259004"/>
            <a:ext cx="823690" cy="5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4386" y="1024920"/>
            <a:ext cx="782233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Внесение изменений в графу 17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«ин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формация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 результатах проведения органами, осуществляющими государственный контроль (надзор), плановых и внеплановых проверок в текущем году (при наличии) и в предыдущем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году»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456602" y="2850526"/>
            <a:ext cx="1862809" cy="543120"/>
          </a:xfrm>
          <a:prstGeom prst="downArrow">
            <a:avLst>
              <a:gd name="adj1" fmla="val 23927"/>
              <a:gd name="adj2" fmla="val 6246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83569" y="1902138"/>
            <a:ext cx="7873151" cy="927552"/>
          </a:xfrm>
          <a:prstGeom prst="roundRect">
            <a:avLst>
              <a:gd name="adj" fmla="val 2061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Действия юридического лица </a:t>
            </a:r>
            <a:r>
              <a:rPr lang="ru-RU" sz="1600" b="1" i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при внесении изменения сведений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связи с проведением 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органами, осуществляющими государственный контроль (надзор),</a:t>
            </a:r>
            <a:r>
              <a:rPr lang="ru-RU" sz="16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плановой </a:t>
            </a:r>
            <a:r>
              <a:rPr lang="ru-RU" sz="16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или внеплановой проверки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текущем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году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39753" y="3425546"/>
            <a:ext cx="3528392" cy="20285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Уведомление об изменении сведений в реестре организаций отдыха детей и их оздоровления    на территории Ульяновской области      в течение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 рабочих дней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момента получения акта о результатах КНМ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078398">
            <a:off x="4078116" y="4059978"/>
            <a:ext cx="904882" cy="5927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853" y="3641637"/>
            <a:ext cx="3570119" cy="158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860057" y="3344489"/>
            <a:ext cx="2896958" cy="23557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Уведомление об изменении сведений в реестре организаций отдыха детей и их оздоровления    на территории Ульяновской области      в течение </a:t>
            </a:r>
          </a:p>
          <a:p>
            <a:pPr algn="just"/>
            <a:r>
              <a:rPr lang="ru-RU" sz="14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 рабочих дней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 момента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заключения договора с медицинской организацией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0432" y="818196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Особенности заполнения графы 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18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нформация 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 наличии лицензии на осуществление медицинской деятельности или договора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»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60057" y="1489616"/>
            <a:ext cx="7744391" cy="10801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Основание для внесения изменения сведений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(для организаций отдыха детей и их оздоровления, имеющих договоры с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медицинскими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организациями):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заключение нового договора на медицинское обслуживание. </a:t>
            </a:r>
            <a:endParaRPr lang="ru-RU" sz="1400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заключен договор с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ГУЗ «Ивановская ЦРБ» </a:t>
            </a:r>
            <a:r>
              <a:rPr lang="ru-RU" sz="14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 </a:t>
            </a:r>
            <a:r>
              <a:rPr lang="ru-RU" sz="14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24.01.2023</a:t>
            </a:r>
            <a:endParaRPr lang="ru-RU" sz="1400" b="1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869439" y="2585223"/>
            <a:ext cx="2940783" cy="722018"/>
          </a:xfrm>
          <a:prstGeom prst="downArrow">
            <a:avLst>
              <a:gd name="adj1" fmla="val 18029"/>
              <a:gd name="adj2" fmla="val 6026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926289">
            <a:off x="3729142" y="4198691"/>
            <a:ext cx="866283" cy="61617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006" y="3645024"/>
            <a:ext cx="3734566" cy="166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82424" y="947784"/>
            <a:ext cx="8263472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Циклограмма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изменения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информации в реестре организаций отдыха детей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 их оздоровления. Уведомление об изменении сведений направлять в течение </a:t>
            </a:r>
            <a:endParaRPr lang="ru-RU" sz="16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10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рабочих дней с момента возникновения события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4141" y="1813301"/>
            <a:ext cx="2225923" cy="62216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Графа 10 реестра 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49440" y="2485618"/>
            <a:ext cx="2260056" cy="551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Графа 11 реестра 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78842" y="3129856"/>
            <a:ext cx="2264787" cy="6117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Графа 16 реестра 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4141" y="4035761"/>
            <a:ext cx="2260056" cy="6117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Графа 17 реестра 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83573" y="4955702"/>
            <a:ext cx="2260056" cy="6258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Графа 18 реестра 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048662" y="1897649"/>
            <a:ext cx="5708404" cy="5892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Дата принятия постановления Главы администрации муниципального образования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071002" y="3956788"/>
            <a:ext cx="5661504" cy="7354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Наступление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нового календарного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года, а также проведение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органами, осуществляющими государственный контроль (надзор),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плановой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или внеплановой проверки в текущем году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071002" y="2886004"/>
            <a:ext cx="5674894" cy="9071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Окончание срока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действия, а также получение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санитарно-эпидемиологического заключения о соответствии (несоответствии) видов деятельности (работ, услуг) требованиям государственных санитарно-эпидемиологических правил и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нормативов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048661" y="4940008"/>
            <a:ext cx="5683843" cy="5908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Заключение </a:t>
            </a:r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нового договора на медицинское обслуживание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2527">
            <a:off x="2689603" y="1765239"/>
            <a:ext cx="387042" cy="38394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043621">
            <a:off x="2621181" y="2332574"/>
            <a:ext cx="523956" cy="47559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442300">
            <a:off x="2656238" y="3111226"/>
            <a:ext cx="460452" cy="44811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442300">
            <a:off x="2667375" y="4110110"/>
            <a:ext cx="460452" cy="448119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442300">
            <a:off x="2652899" y="5044949"/>
            <a:ext cx="460452" cy="44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958573"/>
            <a:ext cx="942063" cy="942063"/>
          </a:xfrm>
          <a:prstGeom prst="rect">
            <a:avLst/>
          </a:prstGeom>
        </p:spPr>
      </p:pic>
      <p:sp>
        <p:nvSpPr>
          <p:cNvPr id="2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500430" y="6503642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2492896"/>
            <a:ext cx="79224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2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32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03847" y="4635134"/>
            <a:ext cx="54006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Отдел государственного контроля и региональных полномочий департамента  по надзору и контролю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в сфере образования Министерства просвещения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и воспитания Ульяновской области, тел. 62-48-55</a:t>
            </a:r>
            <a:endParaRPr lang="ru-RU" sz="20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2909" y="1039489"/>
            <a:ext cx="7964939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Федеральный закон от 24.07.1998 №124-ФЗ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«Об основных гарантиях прав ребёнка в Российской Федерации»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01279" y="1967070"/>
            <a:ext cx="7817874" cy="35729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 Пункт 6 статьи 12.2: Организация отдыха детей и их оздоровления обязана </a:t>
            </a:r>
            <a:r>
              <a:rPr lang="ru-RU" i="1" dirty="0">
                <a:ln w="0"/>
                <a:solidFill>
                  <a:srgbClr val="FF0000"/>
                </a:solidFill>
                <a:latin typeface="Monotype Corsiva" pitchFamily="66" charset="0"/>
                <a:cs typeface="Times New Roman" panose="02020603050405020304" pitchFamily="18" charset="0"/>
              </a:rPr>
              <a:t>уведомить уполномоченный орган 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исполнительной власти субъекта Российской Федерации в сфере организации отдыха и оздоровления детей </a:t>
            </a:r>
            <a:r>
              <a:rPr lang="ru-RU" i="1" dirty="0">
                <a:ln w="0"/>
                <a:solidFill>
                  <a:srgbClr val="FF0000"/>
                </a:solidFill>
                <a:latin typeface="Monotype Corsiva" pitchFamily="66" charset="0"/>
                <a:cs typeface="Times New Roman" panose="02020603050405020304" pitchFamily="18" charset="0"/>
              </a:rPr>
              <a:t>об изменении сведений о данной организации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, внесенных в реестр организаций отдыха детей и их оздоровления, </a:t>
            </a:r>
            <a:r>
              <a:rPr lang="ru-RU" i="1" dirty="0">
                <a:ln w="0"/>
                <a:solidFill>
                  <a:srgbClr val="FF0000"/>
                </a:solidFill>
                <a:latin typeface="Monotype Corsiva" pitchFamily="66" charset="0"/>
                <a:cs typeface="Times New Roman" panose="02020603050405020304" pitchFamily="18" charset="0"/>
              </a:rPr>
              <a:t>в течение 10 рабочих дней со дня возникновения таких изменений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. Документы, подтверждающие достоверность таких изменений, могут быть представлены в форме электронных документов. Уполномоченный орган исполнительной власти субъекта Российской Федерации в сфере организации отдыха и оздоровления детей в течение 10 рабочих дней со дня поступления уведомления об изменении сведений и документов, подтверждающих достоверность таких изменений, вносит изменения в сведения об организации отдыха детей и их оздоровления, содержащиеся в указанном реестре.</a:t>
            </a:r>
          </a:p>
        </p:txBody>
      </p:sp>
    </p:spTree>
    <p:extLst>
      <p:ext uri="{BB962C8B-B14F-4D97-AF65-F5344CB8AC3E}">
        <p14:creationId xmlns:p14="http://schemas.microsoft.com/office/powerpoint/2010/main" val="38721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93" y="2860385"/>
            <a:ext cx="4762500" cy="27432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643" y="4384357"/>
            <a:ext cx="2973594" cy="1824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9343" y="2777259"/>
            <a:ext cx="3371283" cy="1603977"/>
          </a:xfrm>
          <a:prstGeom prst="rect">
            <a:avLst/>
          </a:prstGeom>
        </p:spPr>
      </p:pic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Внесение изменений в графу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10 «даты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проведения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смен»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 графу 11 «средняя стоимость одного дня пребывания в организации отдыха детей и их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оздоровления»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51258" y="2000525"/>
            <a:ext cx="7964939" cy="76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Основание для внесения изменения сведений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 принятие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Постановления Главы администрации муниципального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образования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«О мерах по обеспечению отдыха, оздоровления, занятости детей…»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902005" y="1451711"/>
            <a:ext cx="4824536" cy="527829"/>
          </a:xfrm>
          <a:prstGeom prst="downArrow">
            <a:avLst>
              <a:gd name="adj1" fmla="val 27188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58" y="2143613"/>
            <a:ext cx="3371283" cy="1603977"/>
          </a:xfrm>
          <a:prstGeom prst="rect">
            <a:avLst/>
          </a:prstGeom>
        </p:spPr>
      </p:pic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Внесение изменений в графу 10 «даты проведения смен» и графу 11 «средняя стоимость одного дня пребывания в организации отдыха детей и их оздоровления»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2910" y="1500663"/>
            <a:ext cx="7964939" cy="7512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 дата принятия постановления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Главы администрации муниципального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образования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«О мерах по обеспечению отдыха, оздоровления, занятости детей…» </a:t>
            </a:r>
            <a:r>
              <a:rPr lang="en-US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 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29 марта</a:t>
            </a:r>
            <a:r>
              <a:rPr lang="en-US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  <a:endParaRPr lang="ru-RU" sz="1600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 rot="17822896">
            <a:off x="4164823" y="2767717"/>
            <a:ext cx="686461" cy="1014011"/>
          </a:xfrm>
          <a:prstGeom prst="downArrow">
            <a:avLst>
              <a:gd name="adj1" fmla="val 27188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83624" y="2907909"/>
            <a:ext cx="3624225" cy="26813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Уведомление об изменении сведений в</a:t>
            </a:r>
            <a:r>
              <a:rPr lang="en-US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реестре организаций отдыха детей и их оздоровления </a:t>
            </a: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 территории Ульяновской области направляется юридическим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течение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 рабочих дней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с даты принятия постановления </a:t>
            </a: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(дата исходящего письма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 ПОЗЖЕ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12 апреля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504542">
            <a:off x="3828915" y="4746453"/>
            <a:ext cx="1334576" cy="654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403581"/>
            <a:ext cx="3061642" cy="131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01805" y="890647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Внесение изменений в графу 16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«информация 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 наличии санитарно-эпидемиологического заключения, включая дату выдачи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заключения»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5064" y="2676404"/>
            <a:ext cx="8082485" cy="1821912"/>
          </a:xfrm>
          <a:prstGeom prst="roundRect">
            <a:avLst>
              <a:gd name="adj" fmla="val 2061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Основания для внесения изменения сведений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Окончание срока действия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санитарно-эпидемиологического заключения</a:t>
            </a:r>
            <a:r>
              <a:rPr lang="en-US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 соответствии (несоответствии) видов деятельности (работ, услуг) требованиям государственных санитарно-эпидемиологических правил и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нормативов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получение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санитарно-эпидемиологического заключения</a:t>
            </a:r>
            <a:r>
              <a:rPr lang="en-US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 соответствии (несоответствии) видов деятельности (работ, услуг) требованиям государственных санитарно-эпидемиологических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правил</a:t>
            </a: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 нормативов </a:t>
            </a: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1468444"/>
            <a:ext cx="5017443" cy="120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Внесение изменений в графу 16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«информация 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 наличии санитарно-эпидемиологического заключения, включая дату выдачи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заключения»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1918" y="1541858"/>
            <a:ext cx="8035931" cy="12991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Действия юридического лица при получении нового санитарно-эпидемиологического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заключения о соответствии (несоответствии) видов деятельности (работ, услуг) требованиям государственных санитарно-эпидемиологических правил и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нормативов. </a:t>
            </a:r>
            <a:r>
              <a:rPr lang="ru-RU" sz="1600" b="1" i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Например: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дата получения заключения </a:t>
            </a:r>
            <a:r>
              <a:rPr lang="ru-RU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21.04.2023</a:t>
            </a:r>
            <a:endParaRPr lang="ru-RU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 rot="17822896">
            <a:off x="4429021" y="3271418"/>
            <a:ext cx="476610" cy="646999"/>
          </a:xfrm>
          <a:prstGeom prst="downArrow">
            <a:avLst>
              <a:gd name="adj1" fmla="val 27188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51705" y="3137610"/>
            <a:ext cx="3404798" cy="2523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Уведомление об изменении сведений в</a:t>
            </a:r>
            <a:r>
              <a:rPr lang="en-US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реестре организаций отдыха детей и их оздоровления на территории Ульяновской области в течение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 рабочих дней </a:t>
            </a: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 даты получения заключения (дата исходящего письма </a:t>
            </a: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не позже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 мая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197074">
            <a:off x="4356508" y="4654020"/>
            <a:ext cx="670228" cy="469433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18" y="4187255"/>
            <a:ext cx="3712050" cy="1650677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32" y="2979875"/>
            <a:ext cx="3904025" cy="143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Внесение изменений в графу 16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«информация 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 наличии санитарно-эпидемиологического заключения, включая дату выдачи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заключения»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2910" y="1881115"/>
            <a:ext cx="8091824" cy="11925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! </a:t>
            </a:r>
            <a:r>
              <a:rPr lang="ru-RU" sz="1600" b="1" i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Внимание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 для оперативного размещения в реестре </a:t>
            </a:r>
            <a:r>
              <a:rPr lang="ru-RU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информации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 п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олученном санитарно-эпидемиологическом заключении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 соответствии (несоответствии) видов деятельности (работ, услуг) требованиям государственных санитарно-эпидемиологических правил и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нормативов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82425" y="3399069"/>
            <a:ext cx="2005401" cy="2408113"/>
          </a:xfrm>
          <a:prstGeom prst="roundRect">
            <a:avLst>
              <a:gd name="adj" fmla="val 99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Перейти по ссылке на выделенный сервер поиска по Реестрам </a:t>
            </a:r>
            <a:r>
              <a:rPr lang="ru-RU" sz="1400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Роспотребнадзора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  <a:r>
              <a:rPr lang="en-US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http://fp.crc.ru</a:t>
            </a:r>
            <a:r>
              <a:rPr lang="en-US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/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339" y="4722665"/>
            <a:ext cx="2303087" cy="127295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777680">
            <a:off x="1464977" y="3106840"/>
            <a:ext cx="298442" cy="21476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27610" y="1443829"/>
            <a:ext cx="3967186" cy="43865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078398">
            <a:off x="2543750" y="4288319"/>
            <a:ext cx="527943" cy="379921"/>
          </a:xfrm>
          <a:prstGeom prst="rect">
            <a:avLst/>
          </a:prstGeom>
        </p:spPr>
      </p:pic>
      <p:sp>
        <p:nvSpPr>
          <p:cNvPr id="42" name="Скругленный прямоугольник 41"/>
          <p:cNvSpPr/>
          <p:nvPr/>
        </p:nvSpPr>
        <p:spPr>
          <a:xfrm>
            <a:off x="3116958" y="3178299"/>
            <a:ext cx="2254709" cy="2671797"/>
          </a:xfrm>
          <a:prstGeom prst="roundRect">
            <a:avLst>
              <a:gd name="adj" fmla="val 99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Перейти в раздел сервера  </a:t>
            </a:r>
            <a:r>
              <a:rPr lang="ru-RU" sz="1400" u="sng" dirty="0" smtClean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Реестр </a:t>
            </a:r>
            <a:r>
              <a:rPr lang="ru-RU" sz="1400" u="sng" dirty="0">
                <a:solidFill>
                  <a:srgbClr val="0000CC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санитарно-эпидемиологических заключений о соответствии (несоответствии) видов деятельности (работ, услуг) требованиям государственных санитарно-эпидемиологических правил и нормативов</a:t>
            </a: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078398">
            <a:off x="5394495" y="3607653"/>
            <a:ext cx="527943" cy="379921"/>
          </a:xfrm>
          <a:prstGeom prst="rect">
            <a:avLst/>
          </a:prstGeom>
        </p:spPr>
      </p:pic>
      <p:sp>
        <p:nvSpPr>
          <p:cNvPr id="45" name="Скругленный прямоугольник 44"/>
          <p:cNvSpPr/>
          <p:nvPr/>
        </p:nvSpPr>
        <p:spPr>
          <a:xfrm>
            <a:off x="5978361" y="3219224"/>
            <a:ext cx="2629487" cy="974340"/>
          </a:xfrm>
          <a:prstGeom prst="roundRect">
            <a:avLst>
              <a:gd name="adj" fmla="val 99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появившейся форме поиска указать ИНН своей организации</a:t>
            </a:r>
            <a:endParaRPr lang="ru-RU" sz="1400" u="sng" dirty="0">
              <a:solidFill>
                <a:srgbClr val="0000CC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862149">
            <a:off x="7029132" y="4256926"/>
            <a:ext cx="527943" cy="379921"/>
          </a:xfrm>
          <a:prstGeom prst="rect">
            <a:avLst/>
          </a:prstGeom>
        </p:spPr>
      </p:pic>
      <p:pic>
        <p:nvPicPr>
          <p:cNvPr id="1026" name="Picture 2" descr="http://qrcoder.ru/code/?http%3A%2F%2Ffp.crc.ru%2Fservice%2F%3Foper%3Ds%26type%3Dmax%26text_prodnm%3D%26text_ff_firm%3D%26firmget_inn%3D%26firmget_ogrn%3D%26text_pril%3D%26text_n_state%3D%26text_n_org%3D%26text_n_otdel%3D%26text_n_okp%3D%26text_n_currnumb%3D%26text_n_char%3D%26text_n_year%3D%26text_serialnumb%3D%26use%3D0&amp;4&amp;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71" y="4725417"/>
            <a:ext cx="1028637" cy="10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7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2910" y="859454"/>
            <a:ext cx="79649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Внесение изменений в графу 16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«информация 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 наличии санитарно-эпидемиологического заключения, включая дату выдачи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заключения»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2910" y="1544524"/>
            <a:ext cx="7964939" cy="13424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Действия юридического лица в случае, если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закончился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срок действия санитарно-эпидемиологического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заключения о соответствии (несоответствии) видов деятельности (работ, услуг) требованиям государственных санитарно-эпидемиологических правил </a:t>
            </a:r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 нормативов. </a:t>
            </a:r>
            <a:r>
              <a:rPr lang="ru-RU" sz="1600" b="1" i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Например: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дата получения заключения </a:t>
            </a:r>
            <a:r>
              <a:rPr lang="ru-RU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30.03.2022</a:t>
            </a:r>
            <a:endParaRPr lang="ru-RU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288146" y="2882566"/>
            <a:ext cx="1934615" cy="469368"/>
          </a:xfrm>
          <a:prstGeom prst="downArrow">
            <a:avLst>
              <a:gd name="adj1" fmla="val 27188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33237" y="3380257"/>
            <a:ext cx="3434707" cy="23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Уведомление об изменении сведений в</a:t>
            </a:r>
            <a:r>
              <a:rPr lang="en-US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реестре организаций отдыха детей и их оздоровления на территории Ульяновской области в течение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 рабочих дней </a:t>
            </a:r>
          </a:p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 даты окончания действия заключения (дата исходящего письма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ПОЗЖЕ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13 апреля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)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069738">
            <a:off x="4094247" y="4245318"/>
            <a:ext cx="618553" cy="4332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646" y="3649585"/>
            <a:ext cx="3827380" cy="17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03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Апрель  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4386" y="1024920"/>
            <a:ext cx="782233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Внесение изменений в графу 17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«и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нформация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 результатах проведения органами, осуществляющими государственный контроль (надзор), плановых и внеплановых проверок в текущем году (при наличии) и в предыдущем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году»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993616" y="1855917"/>
            <a:ext cx="4896544" cy="981367"/>
          </a:xfrm>
          <a:prstGeom prst="downArrow">
            <a:avLst>
              <a:gd name="adj1" fmla="val 23927"/>
              <a:gd name="adj2" fmla="val 6246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2424" y="2858119"/>
            <a:ext cx="8082485" cy="1821912"/>
          </a:xfrm>
          <a:prstGeom prst="roundRect">
            <a:avLst>
              <a:gd name="adj" fmla="val 2061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Основание для внесения изменения сведений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наступление нового календарного года,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 также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проведение 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органами, осуществляющими государственный контроль (надзор),</a:t>
            </a:r>
            <a:r>
              <a:rPr lang="ru-RU" sz="1600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dirty="0" smtClean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плановой или внеплановой проверки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текущем году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933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8708</TotalTime>
  <Words>1124</Words>
  <Application>Microsoft Office PowerPoint</Application>
  <PresentationFormat>Экран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Monotype Corsiva</vt:lpstr>
      <vt:lpstr>PT Astra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USer</cp:lastModifiedBy>
  <cp:revision>1465</cp:revision>
  <cp:lastPrinted>2023-04-18T07:14:44Z</cp:lastPrinted>
  <dcterms:created xsi:type="dcterms:W3CDTF">2019-10-16T15:33:10Z</dcterms:created>
  <dcterms:modified xsi:type="dcterms:W3CDTF">2023-04-20T12:54:16Z</dcterms:modified>
</cp:coreProperties>
</file>