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2" r:id="rId4"/>
    <p:sldId id="283" r:id="rId5"/>
    <p:sldId id="285" r:id="rId6"/>
    <p:sldId id="286" r:id="rId7"/>
    <p:sldId id="284" r:id="rId8"/>
    <p:sldId id="264" r:id="rId9"/>
  </p:sldIdLst>
  <p:sldSz cx="9144000" cy="5143500" type="screen16x9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2" y="4681806"/>
            <a:ext cx="1351026" cy="4023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222" y="1138123"/>
            <a:ext cx="279270" cy="4120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"/>
            <a:ext cx="9144000" cy="993140"/>
          </a:xfrm>
          <a:custGeom>
            <a:avLst/>
            <a:gdLst/>
            <a:ahLst/>
            <a:cxnLst/>
            <a:rect l="l" t="t" r="r" b="b"/>
            <a:pathLst>
              <a:path w="9144000" h="993140">
                <a:moveTo>
                  <a:pt x="9144000" y="0"/>
                </a:moveTo>
                <a:lnTo>
                  <a:pt x="0" y="0"/>
                </a:lnTo>
                <a:lnTo>
                  <a:pt x="0" y="992581"/>
                </a:lnTo>
                <a:lnTo>
                  <a:pt x="9144000" y="99258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700" y="396367"/>
            <a:ext cx="810260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392" y="1128648"/>
            <a:ext cx="8459215" cy="3444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2155" y="4845430"/>
            <a:ext cx="1346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73.ru/dey/vsd/vsd1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n--80adrabb4aegksdjbafk0u.xn--p1ai/programmy-vospitaniya/programma-vospitaniya-dlya-obshcheobrazovatelnykh-organizatsiy/" TargetMode="External"/><Relationship Id="rId5" Type="http://schemas.openxmlformats.org/officeDocument/2006/relationships/hyperlink" Target="https://xn--80adrabb4aegksdjbafk0u.xn--p1ai/programmy-vospitaniya/kalendar-vospitatelnykh-sobytiy/" TargetMode="External"/><Relationship Id="rId4" Type="http://schemas.openxmlformats.org/officeDocument/2006/relationships/hyperlink" Target="https://&#1080;&#1085;&#1089;&#1090;&#1080;&#1090;&#1091;&#1090;&#1074;&#1086;&#1089;&#1087;&#1080;&#1090;&#1072;&#1085;&#1080;&#1103;.&#1088;&#1092;/programmy-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399" y="790321"/>
              <a:ext cx="5062601" cy="43531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1863" y="2310876"/>
            <a:ext cx="8153400" cy="1454244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ctr">
              <a:lnSpc>
                <a:spcPts val="3570"/>
              </a:lnSpc>
              <a:spcBef>
                <a:spcPts val="540"/>
              </a:spcBef>
            </a:pPr>
            <a:r>
              <a:rPr lang="ru-RU" sz="3300" b="1" spc="100" dirty="0" smtClean="0">
                <a:latin typeface="Arial"/>
                <a:cs typeface="Arial"/>
              </a:rPr>
              <a:t>Воспитательная среда</a:t>
            </a:r>
            <a:br>
              <a:rPr lang="ru-RU" sz="3300" b="1" spc="100" dirty="0" smtClean="0">
                <a:latin typeface="Arial"/>
                <a:cs typeface="Arial"/>
              </a:rPr>
            </a:br>
            <a:r>
              <a:rPr lang="ru-RU" sz="3300" b="1" spc="100" dirty="0" smtClean="0">
                <a:latin typeface="Arial"/>
                <a:cs typeface="Arial"/>
              </a:rPr>
              <a:t>в образовательных организация. Задачи на 2023 год</a:t>
            </a:r>
            <a:endParaRPr sz="3300" spc="1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79031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</a:t>
            </a:r>
          </a:p>
          <a:p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Ульяновской области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4381"/>
            <a:ext cx="909866" cy="1276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254" y="306587"/>
            <a:ext cx="754490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 smtClean="0"/>
              <a:t>Обновление содержания воспитания</a:t>
            </a:r>
            <a:endParaRPr sz="20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317269" y="1079406"/>
            <a:ext cx="2492732" cy="62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6350" algn="ctr"/>
            <a:r>
              <a:rPr lang="ru-RU" sz="1000" spc="-20" dirty="0" smtClean="0">
                <a:latin typeface="Microsoft Sans Serif"/>
                <a:cs typeface="Microsoft Sans Serif"/>
              </a:rPr>
              <a:t>АКТУАЛИЗИРОВАННАЯ  ПРИМЕРНАЯ </a:t>
            </a:r>
            <a:r>
              <a:rPr sz="1000" spc="-20" dirty="0" smtClean="0">
                <a:latin typeface="Microsoft Sans Serif"/>
                <a:cs typeface="Microsoft Sans Serif"/>
              </a:rPr>
              <a:t>РАБОЧ</a:t>
            </a:r>
            <a:r>
              <a:rPr lang="ru-RU" sz="1000" spc="-20" dirty="0" smtClean="0">
                <a:latin typeface="Microsoft Sans Serif"/>
                <a:cs typeface="Microsoft Sans Serif"/>
              </a:rPr>
              <a:t>АЯ</a:t>
            </a:r>
            <a:r>
              <a:rPr sz="1000" spc="-20" dirty="0" smtClean="0">
                <a:latin typeface="Microsoft Sans Serif"/>
                <a:cs typeface="Microsoft Sans Serif"/>
              </a:rPr>
              <a:t> </a:t>
            </a:r>
            <a:r>
              <a:rPr sz="1000" spc="-275" dirty="0" smtClean="0">
                <a:latin typeface="Microsoft Sans Serif"/>
                <a:cs typeface="Microsoft Sans Serif"/>
              </a:rPr>
              <a:t> </a:t>
            </a:r>
            <a:r>
              <a:rPr sz="1000" spc="-20" dirty="0" smtClean="0">
                <a:latin typeface="Microsoft Sans Serif"/>
                <a:cs typeface="Microsoft Sans Serif"/>
              </a:rPr>
              <a:t>ПРОГРАММ</a:t>
            </a:r>
            <a:r>
              <a:rPr lang="ru-RU" sz="1000" spc="-20" dirty="0" smtClean="0">
                <a:latin typeface="Microsoft Sans Serif"/>
                <a:cs typeface="Microsoft Sans Serif"/>
              </a:rPr>
              <a:t>А </a:t>
            </a:r>
            <a:r>
              <a:rPr sz="1000" spc="-15" dirty="0" smtClean="0">
                <a:latin typeface="Microsoft Sans Serif"/>
                <a:cs typeface="Microsoft Sans Serif"/>
              </a:rPr>
              <a:t>ВОСПИТАНИЯ</a:t>
            </a:r>
            <a:r>
              <a:rPr lang="ru-RU" sz="1000" spc="-15" dirty="0" smtClean="0">
                <a:latin typeface="Microsoft Sans Serif"/>
                <a:cs typeface="Microsoft Sans Serif"/>
              </a:rPr>
              <a:t> ДЛЯ</a:t>
            </a:r>
            <a:r>
              <a:rPr lang="ru-RU" sz="1000" dirty="0" smtClean="0">
                <a:latin typeface="Microsoft Sans Serif"/>
                <a:cs typeface="Microsoft Sans Serif"/>
              </a:rPr>
              <a:t> ОБЩЕОБРАЗОВАТЕЛЬНЫХ ОРГАНИЗАЦИЙ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6011" y="1098456"/>
            <a:ext cx="2435803" cy="1182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7145" marR="8255" algn="ctr">
              <a:lnSpc>
                <a:spcPct val="120000"/>
              </a:lnSpc>
              <a:spcBef>
                <a:spcPts val="100"/>
              </a:spcBef>
            </a:pP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ПРИМЕРНЫЙ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КАЛЕНДАРНЫЙ </a:t>
            </a:r>
            <a:r>
              <a:rPr sz="1000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ВОСПИТАТЕЛЬНОЙ 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МИНИСТЕРСТВА ПРОСВЕЩЕНИЯ РФ -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ts val="1590"/>
              </a:lnSpc>
              <a:spcBef>
                <a:spcPts val="30"/>
              </a:spcBef>
            </a:pP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ИНВАРИАНТЫЙ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КОМПОНЕНТ </a:t>
            </a:r>
            <a:r>
              <a:rPr sz="1000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1000" spc="-114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АРН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ОВ 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ВОСПИТАТЕЛЬНОЙ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" y="1276158"/>
            <a:ext cx="1054989" cy="8906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" y="3101838"/>
            <a:ext cx="1090573" cy="7891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77773" y="2289330"/>
            <a:ext cx="2880172" cy="275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7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https://xn--80adrabb4aegksdjbafk0u.xn--p1ai/programmy</a:t>
            </a:r>
            <a:r>
              <a:rPr sz="7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-</a:t>
            </a:r>
            <a:endParaRPr sz="7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175"/>
              </a:spcBef>
            </a:pPr>
            <a:r>
              <a:rPr sz="7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vospitaniya/kalendar-vospitatelnykh-sobytiy</a:t>
            </a:r>
            <a:r>
              <a:rPr sz="7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5"/>
              </a:rPr>
              <a:t>/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7828" y="1705484"/>
            <a:ext cx="2462173" cy="400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20200"/>
              </a:lnSpc>
              <a:spcBef>
                <a:spcPts val="100"/>
              </a:spcBef>
            </a:pPr>
            <a:r>
              <a:rPr sz="7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https://xn--80adrabb4aegksdjbafk0u.xn--</a:t>
            </a:r>
            <a:r>
              <a:rPr sz="700" u="sng" spc="-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p1ai/programmy</a:t>
            </a:r>
            <a:r>
              <a:rPr sz="700" spc="-5" dirty="0" smtClean="0">
                <a:solidFill>
                  <a:srgbClr val="0462C1"/>
                </a:solidFill>
                <a:latin typeface="Microsoft Sans Serif"/>
                <a:cs typeface="Microsoft Sans Serif"/>
                <a:hlinkClick r:id="rId6"/>
              </a:rPr>
              <a:t>- </a:t>
            </a:r>
            <a:r>
              <a:rPr sz="700" dirty="0" smtClean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7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vospitaniya/programma-vospitaniya-dlya-obshcheobrazovatelnykh</a:t>
            </a:r>
            <a:r>
              <a:rPr sz="7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6"/>
              </a:rPr>
              <a:t>- </a:t>
            </a:r>
            <a:r>
              <a:rPr sz="700" spc="-17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organizatsiy</a:t>
            </a:r>
            <a:r>
              <a:rPr sz="700" spc="-10" dirty="0">
                <a:solidFill>
                  <a:srgbClr val="0462C1"/>
                </a:solidFill>
                <a:latin typeface="Microsoft Sans Serif"/>
                <a:cs typeface="Microsoft Sans Serif"/>
                <a:hlinkClick r:id="rId6"/>
              </a:rPr>
              <a:t>/</a:t>
            </a:r>
            <a:endParaRPr sz="7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2200" y="2299822"/>
            <a:ext cx="655274" cy="6552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20924" y="3092285"/>
            <a:ext cx="456396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ОБРАЗОВАТЕЛЬНЫХ СОБЫТИЙ И ОБРАЗОВАТЕЛЬНО-ПРОСВЕТИТЕЛЬСКИХ МЕРОПРИЯТИЙ НА 2022-2023 УЧЕБНЫЙ ГОД, ОРГАНИЗУЕМЫХ В РАМКАХ РЕАЛИЗАЦИИ ПРОГРАММЫ РАЗВИТИЯ ВОСПИТАНИЯ В ОБРАЗОВАТЕЛЬНЫХ ОРГАНИЗАЦИЯХ </a:t>
            </a:r>
          </a:p>
          <a:p>
            <a:pPr lvl="0"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 НА 2019-2025 ГОДЫ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20896" y="1098456"/>
            <a:ext cx="216739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 ДЛЯ ДЕТЕЙ И МОЛОДЕЖИ НА 2022/2023 УЧЕБНЫЙ ГОД, РЕАЛИЗУЕМЫХ В ТОМ ЧИСЛЕ ДЕТСКИМИ И МОЛОДЕЖНЫМИ ОБЩЕСТВЕННЫМИ ОБЪЕДИНЕНИЯМИ</a:t>
            </a:r>
          </a:p>
        </p:txBody>
      </p:sp>
      <p:sp>
        <p:nvSpPr>
          <p:cNvPr id="21" name="Плюс 20"/>
          <p:cNvSpPr/>
          <p:nvPr/>
        </p:nvSpPr>
        <p:spPr>
          <a:xfrm>
            <a:off x="3686060" y="1553357"/>
            <a:ext cx="559738" cy="4338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6437990" y="1509817"/>
            <a:ext cx="559738" cy="4338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47415" y="4168980"/>
            <a:ext cx="456396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ОЛИМПИАД, КОНКУРСОВ И ИНЫХ КОНКУРСНЫХ МЕРОПРИЯТИЙ НА 2022\2023 учебный год, организуемых при поддержке Министерства просвещения и воспитания Ульяновской области</a:t>
            </a:r>
          </a:p>
          <a:p>
            <a:pPr lvl="0"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https://www.mo73.ru/dey/vsd/vsd1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6458618" y="2552209"/>
            <a:ext cx="518482" cy="401064"/>
          </a:xfrm>
          <a:prstGeom prst="mathPlus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6458618" y="3853295"/>
            <a:ext cx="485113" cy="341145"/>
          </a:xfrm>
          <a:prstGeom prst="mathPlus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47826" y="3101838"/>
            <a:ext cx="281608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РАЗВИТИЯ ВОСПИТАНИЯ В ОБРАЗОВАТЕЛЬНЫХ ОРГАНИЗАЦИЯХ </a:t>
            </a:r>
          </a:p>
          <a:p>
            <a:pPr lvl="0"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2019-2025 ГОДЫ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4284103"/>
            <a:ext cx="3048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5689"/>
            <a:ext cx="350054" cy="491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377555" y="4816855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69520"/>
            <a:ext cx="3956647" cy="853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92" y="2014556"/>
            <a:ext cx="1822862" cy="224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68" y="1992886"/>
            <a:ext cx="3292125" cy="239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58" y="2320536"/>
            <a:ext cx="4115157" cy="412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723" y="3130470"/>
            <a:ext cx="580899" cy="588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871" y="3112181"/>
            <a:ext cx="599509" cy="6067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38" y="2035617"/>
            <a:ext cx="432854" cy="432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04" y="1577054"/>
            <a:ext cx="310923" cy="341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1" y="1139235"/>
            <a:ext cx="2699752" cy="20135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0189" y="3223113"/>
            <a:ext cx="2298378" cy="5164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528" y="1155071"/>
            <a:ext cx="304826" cy="304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7564" y="4032025"/>
            <a:ext cx="46362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и филиалов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оснащены государственной символикой</a:t>
            </a:r>
            <a:b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-1026" t="1" b="10879"/>
          <a:stretch/>
        </p:blipFill>
        <p:spPr>
          <a:xfrm>
            <a:off x="956617" y="2711496"/>
            <a:ext cx="2036268" cy="201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504793" y="4363862"/>
            <a:ext cx="3027485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6" y="4406969"/>
            <a:ext cx="350054" cy="491166"/>
          </a:xfrm>
          <a:prstGeom prst="rect">
            <a:avLst/>
          </a:prstGeom>
        </p:spPr>
      </p:pic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807254" y="306587"/>
            <a:ext cx="754490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 smtClean="0"/>
              <a:t>Воспитательная среда</a:t>
            </a:r>
            <a:endParaRPr sz="2000" spc="-5" dirty="0"/>
          </a:p>
        </p:txBody>
      </p:sp>
    </p:spTree>
    <p:extLst>
      <p:ext uri="{BB962C8B-B14F-4D97-AF65-F5344CB8AC3E}">
        <p14:creationId xmlns:p14="http://schemas.microsoft.com/office/powerpoint/2010/main" val="948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7817"/>
          </a:xfrm>
          <a:custGeom>
            <a:avLst/>
            <a:gdLst/>
            <a:ahLst/>
            <a:cxnLst/>
            <a:rect l="l" t="t" r="r" b="b"/>
            <a:pathLst>
              <a:path w="9144000" h="1333500">
                <a:moveTo>
                  <a:pt x="9144000" y="0"/>
                </a:moveTo>
                <a:lnTo>
                  <a:pt x="0" y="0"/>
                </a:lnTo>
                <a:lnTo>
                  <a:pt x="0" y="1332991"/>
                </a:lnTo>
                <a:lnTo>
                  <a:pt x="9144000" y="1332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6413" y="350492"/>
            <a:ext cx="678096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 smtClean="0"/>
              <a:t>Советники директора по воспитани</a:t>
            </a:r>
            <a:r>
              <a:rPr lang="ru-RU" spc="-10" dirty="0"/>
              <a:t>ю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319643" y="4816855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562601" y="1496941"/>
            <a:ext cx="3337206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400" spc="-25" dirty="0">
              <a:latin typeface="Arial Black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000" spc="-25" dirty="0">
              <a:latin typeface="Arial Black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000" spc="-25" dirty="0" smtClean="0">
              <a:latin typeface="Arial Black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448" y="4335909"/>
            <a:ext cx="3048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82283"/>
            <a:ext cx="350054" cy="491166"/>
          </a:xfrm>
          <a:prstGeom prst="rect">
            <a:avLst/>
          </a:prstGeom>
        </p:spPr>
      </p:pic>
      <p:sp>
        <p:nvSpPr>
          <p:cNvPr id="12" name="object 10"/>
          <p:cNvSpPr txBox="1"/>
          <p:nvPr/>
        </p:nvSpPr>
        <p:spPr>
          <a:xfrm>
            <a:off x="5594730" y="2722880"/>
            <a:ext cx="2234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ПЛАНИ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РУЕМЫ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-3959" y="2585935"/>
            <a:ext cx="12238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118110" indent="-635" algn="ctr">
              <a:lnSpc>
                <a:spcPct val="100000"/>
              </a:lnSpc>
              <a:spcBef>
                <a:spcPts val="105"/>
              </a:spcBef>
            </a:pPr>
            <a:r>
              <a:rPr lang="ru-RU" sz="1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м</a:t>
            </a:r>
            <a:r>
              <a:rPr lang="ru-RU" sz="1000" spc="-15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униципальных куратора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4" name="object 18"/>
          <p:cNvSpPr txBox="1"/>
          <p:nvPr/>
        </p:nvSpPr>
        <p:spPr>
          <a:xfrm>
            <a:off x="1219911" y="2579245"/>
            <a:ext cx="10519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5"/>
              </a:spcBef>
            </a:pPr>
            <a:r>
              <a:rPr lang="ru-RU" sz="10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о</a:t>
            </a:r>
            <a:r>
              <a:rPr lang="ru-RU" sz="1000" spc="-25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бразовательных организаций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0" y="2250205"/>
            <a:ext cx="33687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>
              <a:lnSpc>
                <a:spcPts val="2415"/>
              </a:lnSpc>
              <a:spcBef>
                <a:spcPts val="100"/>
              </a:spcBef>
              <a:tabLst>
                <a:tab pos="1270000" algn="l"/>
                <a:tab pos="2396490" algn="l"/>
              </a:tabLst>
            </a:pPr>
            <a:r>
              <a:rPr lang="ru-RU" sz="2100" dirty="0" smtClean="0">
                <a:solidFill>
                  <a:srgbClr val="001F5F"/>
                </a:solidFill>
                <a:latin typeface="Arial Black"/>
                <a:cs typeface="Arial Black"/>
              </a:rPr>
              <a:t>   22       278       139</a:t>
            </a:r>
          </a:p>
        </p:txBody>
      </p:sp>
      <p:sp>
        <p:nvSpPr>
          <p:cNvPr id="16" name="object 20"/>
          <p:cNvSpPr txBox="1"/>
          <p:nvPr/>
        </p:nvSpPr>
        <p:spPr>
          <a:xfrm>
            <a:off x="1015185" y="1593635"/>
            <a:ext cx="111732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algn="ctr">
              <a:lnSpc>
                <a:spcPct val="100000"/>
              </a:lnSpc>
            </a:pPr>
            <a:r>
              <a:rPr lang="ru-RU" sz="10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м</a:t>
            </a:r>
            <a:r>
              <a:rPr lang="ru-RU" sz="1000" spc="-5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униципальных образованиях региона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7" name="object 21"/>
          <p:cNvSpPr txBox="1"/>
          <p:nvPr/>
        </p:nvSpPr>
        <p:spPr>
          <a:xfrm>
            <a:off x="263603" y="1681490"/>
            <a:ext cx="82346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>
                <a:solidFill>
                  <a:srgbClr val="001F5F"/>
                </a:solidFill>
                <a:latin typeface="Arial Black"/>
                <a:cs typeface="Arial Black"/>
              </a:rPr>
              <a:t>В 23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18" name="object 25"/>
          <p:cNvSpPr txBox="1"/>
          <p:nvPr/>
        </p:nvSpPr>
        <p:spPr>
          <a:xfrm>
            <a:off x="4440625" y="1173332"/>
            <a:ext cx="391263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Arial"/>
                <a:cs typeface="Arial"/>
              </a:rPr>
              <a:t>Региональная команда ресурсного центра Советников директора по воспитанию</a:t>
            </a:r>
          </a:p>
          <a:p>
            <a:pPr marL="36195" marR="5080" algn="ctr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2207079" y="2585935"/>
            <a:ext cx="130353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118110" indent="-635" algn="ctr">
              <a:lnSpc>
                <a:spcPct val="100000"/>
              </a:lnSpc>
              <a:spcBef>
                <a:spcPts val="105"/>
              </a:spcBef>
            </a:pPr>
            <a:r>
              <a:rPr lang="ru-RU" sz="10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lang="ru-RU" sz="1000" spc="-15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тавок советника директора по воспитанию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7"/>
          <p:cNvGrpSpPr/>
          <p:nvPr/>
        </p:nvGrpSpPr>
        <p:grpSpPr>
          <a:xfrm>
            <a:off x="361983" y="3099749"/>
            <a:ext cx="2901678" cy="1879666"/>
            <a:chOff x="5377966" y="2677140"/>
            <a:chExt cx="3655567" cy="1853056"/>
          </a:xfrm>
        </p:grpSpPr>
        <p:pic>
          <p:nvPicPr>
            <p:cNvPr id="2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7966" y="2677140"/>
              <a:ext cx="3655567" cy="1853056"/>
            </a:xfrm>
            <a:prstGeom prst="rect">
              <a:avLst/>
            </a:prstGeom>
          </p:spPr>
        </p:pic>
        <p:pic>
          <p:nvPicPr>
            <p:cNvPr id="2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2132" y="2754160"/>
              <a:ext cx="2637155" cy="265899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61983" y="3166539"/>
            <a:ext cx="22139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FFFF"/>
                </a:solidFill>
                <a:cs typeface="Calibri"/>
              </a:rPr>
              <a:t>ПЛАНИ</a:t>
            </a:r>
            <a:r>
              <a:rPr lang="ru-RU" sz="1300" spc="-5" dirty="0">
                <a:solidFill>
                  <a:srgbClr val="FFFFFF"/>
                </a:solidFill>
                <a:cs typeface="Calibri"/>
              </a:rPr>
              <a:t>РУЕМЫ</a:t>
            </a:r>
            <a:r>
              <a:rPr lang="ru-RU" sz="1300" dirty="0">
                <a:solidFill>
                  <a:srgbClr val="FFFFFF"/>
                </a:solidFill>
                <a:cs typeface="Calibri"/>
              </a:rPr>
              <a:t>Е</a:t>
            </a:r>
            <a:r>
              <a:rPr lang="ru-RU" sz="13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300" spc="-10" dirty="0">
                <a:solidFill>
                  <a:srgbClr val="FFFFFF"/>
                </a:solidFill>
                <a:cs typeface="Calibri"/>
              </a:rPr>
              <a:t>Р</a:t>
            </a:r>
            <a:r>
              <a:rPr lang="ru-RU" sz="1300" spc="-5" dirty="0">
                <a:solidFill>
                  <a:srgbClr val="FFFFFF"/>
                </a:solidFill>
                <a:cs typeface="Calibri"/>
              </a:rPr>
              <a:t>Е</a:t>
            </a:r>
            <a:r>
              <a:rPr lang="ru-RU" sz="1300" spc="-10" dirty="0">
                <a:solidFill>
                  <a:srgbClr val="FFFFFF"/>
                </a:solidFill>
                <a:cs typeface="Calibri"/>
              </a:rPr>
              <a:t>З</a:t>
            </a:r>
            <a:r>
              <a:rPr lang="ru-RU" sz="1300" spc="-95" dirty="0">
                <a:solidFill>
                  <a:srgbClr val="FFFFFF"/>
                </a:solidFill>
                <a:cs typeface="Calibri"/>
              </a:rPr>
              <a:t>У</a:t>
            </a:r>
            <a:r>
              <a:rPr lang="ru-RU" sz="1300" spc="-10" dirty="0">
                <a:solidFill>
                  <a:srgbClr val="FFFFFF"/>
                </a:solidFill>
                <a:cs typeface="Calibri"/>
              </a:rPr>
              <a:t>Л</a:t>
            </a:r>
            <a:r>
              <a:rPr lang="ru-RU" sz="1300" spc="-100" dirty="0">
                <a:solidFill>
                  <a:srgbClr val="FFFFFF"/>
                </a:solidFill>
                <a:cs typeface="Calibri"/>
              </a:rPr>
              <a:t>Ь</a:t>
            </a:r>
            <a:r>
              <a:rPr lang="ru-RU" sz="1300" spc="-85" dirty="0">
                <a:solidFill>
                  <a:srgbClr val="FFFFFF"/>
                </a:solidFill>
                <a:cs typeface="Calibri"/>
              </a:rPr>
              <a:t>ТА</a:t>
            </a:r>
            <a:r>
              <a:rPr lang="ru-RU" sz="1300" spc="-5" dirty="0">
                <a:solidFill>
                  <a:srgbClr val="FFFFFF"/>
                </a:solidFill>
                <a:cs typeface="Calibri"/>
              </a:rPr>
              <a:t>Т</a:t>
            </a:r>
            <a:r>
              <a:rPr lang="ru-RU" sz="1300" dirty="0">
                <a:solidFill>
                  <a:srgbClr val="FFFFFF"/>
                </a:solidFill>
                <a:cs typeface="Calibri"/>
              </a:rPr>
              <a:t>Ы</a:t>
            </a:r>
            <a:endParaRPr lang="ru-RU" sz="1300" dirty="0"/>
          </a:p>
        </p:txBody>
      </p:sp>
      <p:sp>
        <p:nvSpPr>
          <p:cNvPr id="37" name="object 11"/>
          <p:cNvSpPr txBox="1"/>
          <p:nvPr/>
        </p:nvSpPr>
        <p:spPr>
          <a:xfrm>
            <a:off x="543375" y="3518736"/>
            <a:ext cx="277716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8110" indent="179388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dirty="0">
                <a:latin typeface="Microsoft Sans Serif"/>
                <a:cs typeface="Microsoft Sans Serif"/>
              </a:rPr>
              <a:t>Рост</a:t>
            </a:r>
            <a:r>
              <a:rPr sz="900" spc="-5" dirty="0">
                <a:latin typeface="Microsoft Sans Serif"/>
                <a:cs typeface="Microsoft Sans Serif"/>
              </a:rPr>
              <a:t> уровня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вовлеченности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 </a:t>
            </a:r>
            <a:r>
              <a:rPr sz="900" spc="-5" dirty="0">
                <a:latin typeface="Microsoft Sans Serif"/>
                <a:cs typeface="Microsoft Sans Serif"/>
              </a:rPr>
              <a:t>общественно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полезную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 smtClean="0">
                <a:latin typeface="Microsoft Sans Serif"/>
                <a:cs typeface="Microsoft Sans Serif"/>
              </a:rPr>
              <a:t>деятельность</a:t>
            </a:r>
            <a:endParaRPr lang="ru-RU" sz="900" dirty="0">
              <a:latin typeface="Microsoft Sans Serif"/>
              <a:cs typeface="Microsoft Sans Serif"/>
            </a:endParaRPr>
          </a:p>
          <a:p>
            <a:pPr marR="118110" indent="179388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5" dirty="0" smtClean="0">
                <a:latin typeface="Microsoft Sans Serif"/>
                <a:cs typeface="Microsoft Sans Serif"/>
              </a:rPr>
              <a:t>Адресное</a:t>
            </a:r>
            <a:r>
              <a:rPr sz="900" dirty="0" smtClean="0">
                <a:latin typeface="Microsoft Sans Serif"/>
                <a:cs typeface="Microsoft Sans Serif"/>
              </a:rPr>
              <a:t> </a:t>
            </a:r>
            <a:r>
              <a:rPr lang="ru-RU" sz="900" spc="-5" dirty="0" smtClean="0">
                <a:latin typeface="Microsoft Sans Serif"/>
                <a:cs typeface="Microsoft Sans Serif"/>
              </a:rPr>
              <a:t>вовлечение разных категорий подростков</a:t>
            </a:r>
            <a:endParaRPr lang="ru-RU" sz="900" dirty="0">
              <a:latin typeface="Microsoft Sans Serif"/>
              <a:cs typeface="Microsoft Sans Serif"/>
            </a:endParaRPr>
          </a:p>
          <a:p>
            <a:pPr marR="118110" indent="179388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dirty="0" smtClean="0">
                <a:latin typeface="Microsoft Sans Serif"/>
                <a:cs typeface="Microsoft Sans Serif"/>
              </a:rPr>
              <a:t>Рост</a:t>
            </a:r>
            <a:r>
              <a:rPr sz="900" spc="-5" dirty="0" smtClean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числа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детей-участников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Всероссийских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конкурсов </a:t>
            </a:r>
            <a:r>
              <a:rPr sz="900" spc="-22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и </a:t>
            </a:r>
            <a:r>
              <a:rPr sz="900" spc="-10" dirty="0" smtClean="0">
                <a:latin typeface="Microsoft Sans Serif"/>
                <a:cs typeface="Microsoft Sans Serif"/>
              </a:rPr>
              <a:t>проектов</a:t>
            </a:r>
            <a:endParaRPr lang="ru-RU" sz="900" dirty="0">
              <a:latin typeface="Microsoft Sans Serif"/>
              <a:cs typeface="Microsoft Sans Serif"/>
            </a:endParaRPr>
          </a:p>
          <a:p>
            <a:pPr marR="118110" indent="179388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900" spc="-5" dirty="0" smtClean="0">
                <a:latin typeface="Microsoft Sans Serif"/>
                <a:cs typeface="Microsoft Sans Serif"/>
              </a:rPr>
              <a:t>Вовлечение</a:t>
            </a:r>
            <a:r>
              <a:rPr sz="900" spc="5" dirty="0" smtClean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родителей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в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воспитательную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5" dirty="0" smtClean="0">
                <a:latin typeface="Microsoft Sans Serif"/>
                <a:cs typeface="Microsoft Sans Serif"/>
              </a:rPr>
              <a:t>работу</a:t>
            </a:r>
            <a:r>
              <a:rPr lang="ru-RU" sz="900" dirty="0">
                <a:latin typeface="Microsoft Sans Serif"/>
                <a:cs typeface="Microsoft Sans Serif"/>
              </a:rPr>
              <a:t> </a:t>
            </a:r>
            <a:r>
              <a:rPr sz="900" spc="-5" dirty="0" smtClean="0">
                <a:latin typeface="Microsoft Sans Serif"/>
                <a:cs typeface="Microsoft Sans Serif"/>
              </a:rPr>
              <a:t>образовательных</a:t>
            </a:r>
            <a:r>
              <a:rPr sz="900" spc="-15" dirty="0" smtClean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организаций</a:t>
            </a:r>
            <a:endParaRPr sz="900" dirty="0">
              <a:latin typeface="Microsoft Sans Serif"/>
              <a:cs typeface="Microsoft Sans Serif"/>
            </a:endParaRPr>
          </a:p>
        </p:txBody>
      </p:sp>
      <p:pic>
        <p:nvPicPr>
          <p:cNvPr id="38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299" y="1184533"/>
            <a:ext cx="1460633" cy="368757"/>
          </a:xfrm>
          <a:prstGeom prst="rect">
            <a:avLst/>
          </a:prstGeom>
        </p:spPr>
      </p:pic>
      <p:sp>
        <p:nvSpPr>
          <p:cNvPr id="39" name="object 31"/>
          <p:cNvSpPr txBox="1"/>
          <p:nvPr/>
        </p:nvSpPr>
        <p:spPr>
          <a:xfrm>
            <a:off x="1087072" y="1196191"/>
            <a:ext cx="1315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 smtClean="0">
                <a:solidFill>
                  <a:srgbClr val="FFFFFF"/>
                </a:solidFill>
                <a:latin typeface="Arial Black"/>
                <a:cs typeface="Arial Black"/>
              </a:rPr>
              <a:t>202</a:t>
            </a:r>
            <a:r>
              <a:rPr lang="ru-RU" sz="2100" dirty="0" smtClean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2000" dirty="0" smtClean="0">
                <a:solidFill>
                  <a:srgbClr val="FFFFFF"/>
                </a:solidFill>
                <a:latin typeface="Arial Black"/>
                <a:cs typeface="Arial Black"/>
              </a:rPr>
              <a:t>год</a:t>
            </a:r>
            <a:endParaRPr sz="2000" dirty="0">
              <a:latin typeface="Arial Black"/>
              <a:cs typeface="Arial Blac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74" y="1845256"/>
            <a:ext cx="3862569" cy="217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0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900" y="41518"/>
            <a:ext cx="9100100" cy="933450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</a:t>
            </a:r>
            <a:r>
              <a:rPr lang="ru-RU" sz="2300" b="1" dirty="0" smtClean="0">
                <a:solidFill>
                  <a:schemeClr val="bg1"/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Развитие воспитательной среды</a:t>
            </a:r>
            <a:endParaRPr lang="ru-RU" sz="2200" b="1" dirty="0">
              <a:solidFill>
                <a:schemeClr val="bg1"/>
              </a:solidFill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02" y="1150630"/>
            <a:ext cx="2183549" cy="1661179"/>
          </a:xfrm>
          <a:prstGeom prst="ellipse">
            <a:avLst/>
          </a:prstGeom>
        </p:spPr>
      </p:pic>
      <p:pic>
        <p:nvPicPr>
          <p:cNvPr id="2050" name="Picture 2" descr="Большая перемена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93582"/>
            <a:ext cx="2228420" cy="16611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44114" y="28887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Юнармия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9400" y="2820147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РДШ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7551" y="2924973"/>
            <a:ext cx="28504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Всероссийский конкурс</a:t>
            </a:r>
          </a:p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Большая перемена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6471" y="3365925"/>
            <a:ext cx="26590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9266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юнармейцев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отряда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ВПК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99" y="3093036"/>
            <a:ext cx="2884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50699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учреждений дополнительного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3089" y="3497726"/>
            <a:ext cx="32070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14033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заявок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 прошли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в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финалист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1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победителей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199" y="4575296"/>
            <a:ext cx="1700402" cy="402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059" y="4359731"/>
            <a:ext cx="3048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0" y="4382292"/>
            <a:ext cx="350054" cy="4911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1157807"/>
            <a:ext cx="2228420" cy="1722125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7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592" y="322648"/>
            <a:ext cx="860386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Развитие воспитательной среды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64" y="4566068"/>
            <a:ext cx="1700402" cy="4023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92" y="1524477"/>
            <a:ext cx="2058772" cy="9914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53005" y="1745586"/>
            <a:ext cx="13884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algn="ctr">
              <a:spcBef>
                <a:spcPts val="100"/>
              </a:spcBef>
              <a:tabLst>
                <a:tab pos="898525" algn="l"/>
                <a:tab pos="2047239" algn="l"/>
              </a:tabLst>
            </a:pPr>
            <a:r>
              <a:rPr lang="ru-RU" sz="1200" spc="-10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муниципальных образований региона</a:t>
            </a:r>
            <a:r>
              <a:rPr sz="1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endParaRPr sz="1800" baseline="4629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1440" y="1802382"/>
            <a:ext cx="13931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lang="ru-RU" sz="1200" spc="-15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лассных руководителей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8637" y="1405678"/>
            <a:ext cx="78696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2220" algn="l"/>
              </a:tabLst>
            </a:pPr>
            <a:r>
              <a:rPr lang="ru-RU" sz="2100" dirty="0" smtClean="0">
                <a:solidFill>
                  <a:srgbClr val="001F5F"/>
                </a:solidFill>
                <a:latin typeface="Arial Black"/>
                <a:cs typeface="Arial Black"/>
              </a:rPr>
              <a:t>700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658" y="2907949"/>
            <a:ext cx="13059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Arial Black"/>
                <a:cs typeface="Arial Black"/>
              </a:rPr>
              <a:t>Уча</a:t>
            </a:r>
            <a:r>
              <a:rPr sz="1200" spc="-10" dirty="0">
                <a:solidFill>
                  <a:srgbClr val="002060"/>
                </a:solidFill>
                <a:latin typeface="Arial Black"/>
                <a:cs typeface="Arial Black"/>
              </a:rPr>
              <a:t>с</a:t>
            </a:r>
            <a:r>
              <a:rPr sz="1200" dirty="0">
                <a:solidFill>
                  <a:srgbClr val="002060"/>
                </a:solidFill>
                <a:latin typeface="Arial Black"/>
                <a:cs typeface="Arial Black"/>
              </a:rPr>
              <a:t>т</a:t>
            </a:r>
            <a:r>
              <a:rPr sz="1200" spc="5" dirty="0">
                <a:solidFill>
                  <a:srgbClr val="002060"/>
                </a:solidFill>
                <a:latin typeface="Arial Black"/>
                <a:cs typeface="Arial Black"/>
              </a:rPr>
              <a:t>н</a:t>
            </a:r>
            <a:r>
              <a:rPr sz="1200" spc="-5" dirty="0">
                <a:solidFill>
                  <a:srgbClr val="002060"/>
                </a:solidFill>
                <a:latin typeface="Arial Black"/>
                <a:cs typeface="Arial Black"/>
              </a:rPr>
              <a:t>ики</a:t>
            </a:r>
            <a:r>
              <a:rPr sz="1100" spc="-5" dirty="0">
                <a:solidFill>
                  <a:srgbClr val="002060"/>
                </a:solidFill>
                <a:latin typeface="Arial Black"/>
                <a:cs typeface="Arial Black"/>
              </a:rPr>
              <a:t>:</a:t>
            </a:r>
            <a:endParaRPr sz="1100"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172" y="3194462"/>
            <a:ext cx="32248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Char char="•"/>
              <a:tabLst>
                <a:tab pos="269875" algn="l"/>
                <a:tab pos="270510" algn="l"/>
              </a:tabLst>
            </a:pPr>
            <a:r>
              <a:rPr sz="12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учащиеся</a:t>
            </a:r>
            <a:r>
              <a:rPr sz="12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2060"/>
                </a:solidFill>
                <a:latin typeface="Microsoft Sans Serif"/>
                <a:cs typeface="Microsoft Sans Serif"/>
              </a:rPr>
              <a:t>1-4</a:t>
            </a:r>
            <a:r>
              <a:rPr sz="1200" spc="-3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классов;</a:t>
            </a:r>
            <a:endParaRPr sz="1200" dirty="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buChar char="•"/>
              <a:tabLst>
                <a:tab pos="269875" algn="l"/>
                <a:tab pos="270510" algn="l"/>
              </a:tabLst>
            </a:pP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старшеклассники-наставники;</a:t>
            </a:r>
            <a:endParaRPr sz="1200" dirty="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Char char="•"/>
              <a:tabLst>
                <a:tab pos="269875" algn="l"/>
                <a:tab pos="270510" algn="l"/>
              </a:tabLst>
            </a:pPr>
            <a:r>
              <a:rPr sz="12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учителя</a:t>
            </a: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начальных</a:t>
            </a:r>
            <a:r>
              <a:rPr sz="1200" spc="-3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классов;</a:t>
            </a:r>
            <a:endParaRPr sz="1200" dirty="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buChar char="•"/>
              <a:tabLst>
                <a:tab pos="269875" algn="l"/>
                <a:tab pos="270510" algn="l"/>
              </a:tabLst>
            </a:pPr>
            <a:r>
              <a:rPr sz="1200" dirty="0">
                <a:solidFill>
                  <a:srgbClr val="002060"/>
                </a:solidFill>
                <a:latin typeface="Microsoft Sans Serif"/>
                <a:cs typeface="Microsoft Sans Serif"/>
              </a:rPr>
              <a:t>родители</a:t>
            </a:r>
            <a:r>
              <a:rPr sz="1200" spc="-3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учащихся</a:t>
            </a:r>
            <a:r>
              <a:rPr sz="1200" spc="1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начальных</a:t>
            </a:r>
            <a:r>
              <a:rPr sz="1200" spc="-3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классов.</a:t>
            </a:r>
            <a:endParaRPr sz="12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7623" y="2650544"/>
            <a:ext cx="25044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Black"/>
                <a:cs typeface="Arial Black"/>
              </a:rPr>
              <a:t>Треки:</a:t>
            </a:r>
            <a:endParaRPr sz="12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орленок-эрудит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•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орленок-мастер </a:t>
            </a:r>
            <a:r>
              <a:rPr sz="1200" dirty="0">
                <a:latin typeface="Microsoft Sans Serif"/>
                <a:cs typeface="Microsoft Sans Serif"/>
              </a:rPr>
              <a:t>•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орленок- </a:t>
            </a:r>
            <a:r>
              <a:rPr sz="1200" spc="-5" dirty="0">
                <a:latin typeface="Microsoft Sans Serif"/>
                <a:cs typeface="Microsoft Sans Serif"/>
              </a:rPr>
              <a:t> хранитель </a:t>
            </a:r>
            <a:r>
              <a:rPr sz="1200" dirty="0">
                <a:latin typeface="Microsoft Sans Serif"/>
                <a:cs typeface="Microsoft Sans Serif"/>
              </a:rPr>
              <a:t>• </a:t>
            </a:r>
            <a:r>
              <a:rPr sz="1200" spc="-5" dirty="0">
                <a:latin typeface="Microsoft Sans Serif"/>
                <a:cs typeface="Microsoft Sans Serif"/>
              </a:rPr>
              <a:t>орленок-лидер </a:t>
            </a:r>
            <a:r>
              <a:rPr sz="1200" dirty="0">
                <a:latin typeface="Microsoft Sans Serif"/>
                <a:cs typeface="Microsoft Sans Serif"/>
              </a:rPr>
              <a:t>• </a:t>
            </a:r>
            <a:r>
              <a:rPr sz="1200" spc="-5" dirty="0">
                <a:latin typeface="Microsoft Sans Serif"/>
                <a:cs typeface="Microsoft Sans Serif"/>
              </a:rPr>
              <a:t>орленок-доброволец </a:t>
            </a:r>
            <a:r>
              <a:rPr sz="1200" dirty="0">
                <a:latin typeface="Microsoft Sans Serif"/>
                <a:cs typeface="Microsoft Sans Serif"/>
              </a:rPr>
              <a:t>• </a:t>
            </a:r>
            <a:r>
              <a:rPr sz="1200" spc="-28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орленок-спортсмен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•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орленок-турист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9589" y="4192475"/>
            <a:ext cx="4138576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Black"/>
                <a:cs typeface="Arial Black"/>
              </a:rPr>
              <a:t>По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итогам:</a:t>
            </a:r>
          </a:p>
          <a:p>
            <a:pPr marL="269875" indent="-257810">
              <a:lnSpc>
                <a:spcPct val="100000"/>
              </a:lnSpc>
              <a:spcBef>
                <a:spcPts val="40"/>
              </a:spcBef>
              <a:buChar char="•"/>
              <a:tabLst>
                <a:tab pos="269875" algn="l"/>
                <a:tab pos="27051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тематическая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смена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ВДЦ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«Орленок»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для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лучших</a:t>
            </a:r>
            <a:endParaRPr sz="1200" dirty="0">
              <a:latin typeface="Microsoft Sans Serif"/>
              <a:cs typeface="Microsoft Sans Serif"/>
            </a:endParaRPr>
          </a:p>
          <a:p>
            <a:pPr marL="269875">
              <a:lnSpc>
                <a:spcPct val="100000"/>
              </a:lnSpc>
            </a:pPr>
            <a:r>
              <a:rPr sz="1200" spc="-20" dirty="0">
                <a:latin typeface="Microsoft Sans Serif"/>
                <a:cs typeface="Microsoft Sans Serif"/>
              </a:rPr>
              <a:t>команд </a:t>
            </a:r>
            <a:r>
              <a:rPr sz="1200" dirty="0">
                <a:latin typeface="Microsoft Sans Serif"/>
                <a:cs typeface="Microsoft Sans Serif"/>
              </a:rPr>
              <a:t>4-х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классов;</a:t>
            </a:r>
            <a:endParaRPr sz="1200" dirty="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buChar char="•"/>
              <a:tabLst>
                <a:tab pos="269875" algn="l"/>
                <a:tab pos="270510" algn="l"/>
              </a:tabLst>
            </a:pPr>
            <a:r>
              <a:rPr sz="1200" dirty="0">
                <a:latin typeface="Microsoft Sans Serif"/>
                <a:cs typeface="Microsoft Sans Serif"/>
              </a:rPr>
              <a:t>профильные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смены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региональных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детских</a:t>
            </a:r>
            <a:r>
              <a:rPr sz="1200" spc="-5" dirty="0">
                <a:latin typeface="Microsoft Sans Serif"/>
                <a:cs typeface="Microsoft Sans Serif"/>
              </a:rPr>
              <a:t> лагерях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78240" y="2312407"/>
            <a:ext cx="2313360" cy="2085891"/>
            <a:chOff x="7045445" y="2467362"/>
            <a:chExt cx="2051685" cy="200913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45" y="2467362"/>
              <a:ext cx="2051317" cy="20086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2723" y="2484120"/>
              <a:ext cx="1963039" cy="192114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3407" y="1191542"/>
            <a:ext cx="828679" cy="8286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059" y="4359731"/>
            <a:ext cx="3048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0" y="4382292"/>
            <a:ext cx="350054" cy="491166"/>
          </a:xfrm>
          <a:prstGeom prst="rect">
            <a:avLst/>
          </a:prstGeom>
        </p:spPr>
      </p:pic>
      <p:sp>
        <p:nvSpPr>
          <p:cNvPr id="19" name="object 10"/>
          <p:cNvSpPr txBox="1"/>
          <p:nvPr/>
        </p:nvSpPr>
        <p:spPr>
          <a:xfrm>
            <a:off x="2878790" y="1352918"/>
            <a:ext cx="553241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2220" algn="l"/>
              </a:tabLst>
            </a:pPr>
            <a:r>
              <a:rPr lang="ru-RU" sz="2100" dirty="0" smtClean="0">
                <a:solidFill>
                  <a:srgbClr val="001F5F"/>
                </a:solidFill>
                <a:latin typeface="Arial Black"/>
                <a:cs typeface="Arial Black"/>
              </a:rPr>
              <a:t>24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4369017" y="1371190"/>
            <a:ext cx="82596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2220" algn="l"/>
              </a:tabLst>
            </a:pPr>
            <a:r>
              <a:rPr lang="ru-RU" sz="2100" dirty="0" smtClean="0">
                <a:solidFill>
                  <a:srgbClr val="001F5F"/>
                </a:solidFill>
                <a:latin typeface="Arial Black"/>
                <a:cs typeface="Arial Black"/>
              </a:rPr>
              <a:t>276</a:t>
            </a:r>
          </a:p>
        </p:txBody>
      </p:sp>
      <p:sp>
        <p:nvSpPr>
          <p:cNvPr id="23" name="object 7"/>
          <p:cNvSpPr txBox="1"/>
          <p:nvPr/>
        </p:nvSpPr>
        <p:spPr>
          <a:xfrm>
            <a:off x="4087775" y="1796603"/>
            <a:ext cx="13884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algn="ctr">
              <a:spcBef>
                <a:spcPts val="100"/>
              </a:spcBef>
              <a:tabLst>
                <a:tab pos="898525" algn="l"/>
                <a:tab pos="2047239" algn="l"/>
              </a:tabLst>
            </a:pPr>
            <a:r>
              <a:rPr lang="ru-RU" sz="1200" spc="-10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школ</a:t>
            </a:r>
            <a:r>
              <a:rPr sz="12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	</a:t>
            </a:r>
            <a:endParaRPr sz="1800" baseline="4629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8484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572" y="322262"/>
            <a:ext cx="61639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Развитие воспитательной среды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680995" y="3298939"/>
            <a:ext cx="14334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438" marR="5080" indent="-452438">
              <a:lnSpc>
                <a:spcPct val="100000"/>
              </a:lnSpc>
              <a:spcBef>
                <a:spcPts val="100"/>
              </a:spcBef>
            </a:pPr>
            <a:r>
              <a:rPr lang="ru-RU" sz="1400" b="1" u="sng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254</a:t>
            </a:r>
            <a:r>
              <a:rPr lang="ru-RU" sz="1400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школьных театра </a:t>
            </a:r>
            <a:endParaRPr sz="14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9804" y="3489666"/>
            <a:ext cx="15563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0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РДДМ</a:t>
            </a:r>
            <a:endParaRPr sz="1400" b="1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25598" y="1080344"/>
            <a:ext cx="1732493" cy="2155938"/>
            <a:chOff x="195756" y="1488694"/>
            <a:chExt cx="1408430" cy="187896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593" y="2032888"/>
              <a:ext cx="1327531" cy="1334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756" y="1488694"/>
              <a:ext cx="528879" cy="5429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57999" y="1116774"/>
            <a:ext cx="1794794" cy="2091604"/>
            <a:chOff x="1782572" y="1525905"/>
            <a:chExt cx="1547495" cy="18415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0626" y="2031492"/>
              <a:ext cx="1369440" cy="1335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2572" y="1525905"/>
              <a:ext cx="552450" cy="57150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8871" y="1176198"/>
            <a:ext cx="603942" cy="5222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0768" y="1653901"/>
            <a:ext cx="1713221" cy="164503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0400" y="1176198"/>
            <a:ext cx="571500" cy="57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1600" y="4305465"/>
            <a:ext cx="3121984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5" y="4332810"/>
            <a:ext cx="350054" cy="491166"/>
          </a:xfrm>
          <a:prstGeom prst="rect">
            <a:avLst/>
          </a:prstGeom>
        </p:spPr>
      </p:pic>
      <p:sp>
        <p:nvSpPr>
          <p:cNvPr id="26" name="object 5"/>
          <p:cNvSpPr txBox="1"/>
          <p:nvPr/>
        </p:nvSpPr>
        <p:spPr>
          <a:xfrm>
            <a:off x="2852131" y="3274433"/>
            <a:ext cx="1562502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438" marR="5080" indent="-452438">
              <a:lnSpc>
                <a:spcPct val="100000"/>
              </a:lnSpc>
              <a:spcBef>
                <a:spcPts val="100"/>
              </a:spcBef>
            </a:pPr>
            <a:r>
              <a:rPr lang="ru-RU" sz="1400" b="1" u="sng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257</a:t>
            </a:r>
            <a:r>
              <a:rPr lang="ru-RU" sz="1400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75" smtClean="0">
                <a:solidFill>
                  <a:srgbClr val="002060"/>
                </a:solidFill>
                <a:latin typeface="Microsoft Sans Serif"/>
                <a:cs typeface="Microsoft Sans Serif"/>
              </a:rPr>
              <a:t>школьных  музеев</a:t>
            </a:r>
            <a:endParaRPr lang="ru-RU" sz="1400" spc="75" dirty="0" smtClean="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marL="452438" marR="5080" indent="-452438">
              <a:lnSpc>
                <a:spcPct val="100000"/>
              </a:lnSpc>
              <a:spcBef>
                <a:spcPts val="100"/>
              </a:spcBef>
            </a:pPr>
            <a:r>
              <a:rPr lang="ru-RU" sz="1400" b="1" u="sng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171</a:t>
            </a:r>
            <a:r>
              <a:rPr lang="ru-RU" sz="1400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в реестре</a:t>
            </a:r>
          </a:p>
          <a:p>
            <a:pPr marL="452438" marR="5080" indent="-452438">
              <a:lnSpc>
                <a:spcPct val="100000"/>
              </a:lnSpc>
              <a:spcBef>
                <a:spcPts val="100"/>
              </a:spcBef>
            </a:pPr>
            <a:r>
              <a:rPr lang="ru-RU" sz="1400" spc="7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     ФЦ </a:t>
            </a:r>
            <a:r>
              <a:rPr lang="ru-RU" sz="1400" spc="75" dirty="0" err="1" smtClean="0">
                <a:solidFill>
                  <a:srgbClr val="002060"/>
                </a:solidFill>
                <a:latin typeface="Microsoft Sans Serif"/>
                <a:cs typeface="Microsoft Sans Serif"/>
              </a:rPr>
              <a:t>ДЮТиК</a:t>
            </a:r>
            <a:endParaRPr sz="14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5243303" y="3333612"/>
            <a:ext cx="143341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5080" indent="-174625">
              <a:lnSpc>
                <a:spcPct val="100000"/>
              </a:lnSpc>
              <a:spcBef>
                <a:spcPts val="100"/>
              </a:spcBef>
            </a:pPr>
            <a:r>
              <a:rPr lang="ru-RU" sz="1400" b="1" u="sng" spc="75" dirty="0">
                <a:solidFill>
                  <a:srgbClr val="002060"/>
                </a:solidFill>
                <a:latin typeface="Microsoft Sans Serif"/>
                <a:cs typeface="Microsoft Sans Serif"/>
              </a:rPr>
              <a:t>6</a:t>
            </a:r>
            <a:r>
              <a:rPr lang="ru-RU" sz="1400" spc="75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Центров детских инициатив</a:t>
            </a:r>
            <a:endParaRPr sz="14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00124" y="1691027"/>
            <a:ext cx="1721472" cy="16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7352"/>
          <a:stretch/>
        </p:blipFill>
        <p:spPr>
          <a:xfrm>
            <a:off x="2365750" y="2032002"/>
            <a:ext cx="990600" cy="64506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899" y="344225"/>
            <a:ext cx="79133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Работа с родительской общественностью</a:t>
            </a:r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304800" y="1102426"/>
            <a:ext cx="2045942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  <a:buFont typeface="Microsoft Sans Serif"/>
              <a:buChar char="•"/>
            </a:pPr>
            <a:endParaRPr sz="750" dirty="0" smtClean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r>
              <a:rPr sz="900" spc="-10" dirty="0" smtClean="0">
                <a:latin typeface="Arial Black"/>
                <a:cs typeface="Arial Black"/>
              </a:rPr>
              <a:t>ВСЕРОССИЙСКИЙ</a:t>
            </a:r>
            <a:endParaRPr lang="ru-RU" sz="900" dirty="0" smtClean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r>
              <a:rPr sz="900" spc="-5" dirty="0" smtClean="0">
                <a:latin typeface="Arial Black"/>
                <a:cs typeface="Arial Black"/>
              </a:rPr>
              <a:t>РОДИТЕЛЬСКИЙ</a:t>
            </a:r>
            <a:r>
              <a:rPr sz="900" spc="-55" dirty="0" smtClean="0">
                <a:latin typeface="Arial Black"/>
                <a:cs typeface="Arial Black"/>
              </a:rPr>
              <a:t> </a:t>
            </a:r>
            <a:r>
              <a:rPr sz="900" spc="-10" dirty="0" smtClean="0">
                <a:latin typeface="Arial Black"/>
                <a:cs typeface="Arial Black"/>
              </a:rPr>
              <a:t>СОВЕТ</a:t>
            </a:r>
            <a:endParaRPr lang="ru-RU" sz="900" spc="-10" dirty="0" smtClean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endParaRPr lang="ru-RU" sz="900" spc="-10" dirty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endParaRPr lang="ru-RU" sz="900" spc="-10" dirty="0" smtClean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endParaRPr lang="ru-RU" sz="900" spc="-10" dirty="0" smtClean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endParaRPr lang="ru-RU" sz="900" spc="-10" dirty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endParaRPr lang="ru-RU" sz="900" spc="-10" dirty="0">
              <a:latin typeface="Arial Black"/>
              <a:cs typeface="Arial Black"/>
            </a:endParaRPr>
          </a:p>
          <a:p>
            <a:pPr marL="12701" algn="ctr">
              <a:lnSpc>
                <a:spcPct val="100000"/>
              </a:lnSpc>
              <a:spcBef>
                <a:spcPts val="5"/>
              </a:spcBef>
              <a:tabLst>
                <a:tab pos="142240" algn="l"/>
              </a:tabLst>
            </a:pPr>
            <a:r>
              <a:rPr lang="ru-RU" sz="900" spc="-10" dirty="0" smtClean="0">
                <a:latin typeface="Arial Black"/>
                <a:cs typeface="Arial Black"/>
              </a:rPr>
              <a:t>ВСЕРОССИЙСКИЙ ШТАБ РОДИТЕЛЬСКОГО ОБЩЕСТВЕННОГО КОНТРОЛЯ</a:t>
            </a:r>
            <a:endParaRPr sz="900" dirty="0">
              <a:latin typeface="Arial Black"/>
              <a:cs typeface="Arial Blac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4284103"/>
            <a:ext cx="3048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воспитания и социализации детей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и воспитания </a:t>
            </a:r>
          </a:p>
          <a:p>
            <a:pPr algn="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5689"/>
            <a:ext cx="350054" cy="4911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5" t="15519" b="26678"/>
          <a:stretch/>
        </p:blipFill>
        <p:spPr>
          <a:xfrm>
            <a:off x="2406738" y="1174207"/>
            <a:ext cx="946110" cy="705007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3422920" y="1649919"/>
            <a:ext cx="10607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466435" y="1035180"/>
            <a:ext cx="233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Родительский совет при Министерстве просвещения и воспитания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78776" y="2157750"/>
            <a:ext cx="239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120130" algn="r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Штаб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родительского общественного контроля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Ульяновской области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529246" y="1673118"/>
            <a:ext cx="10607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635046" y="1522562"/>
            <a:ext cx="1383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МУНИЦИ-</a:t>
            </a:r>
          </a:p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ПАЛЬНЫЕ коллегиальные органы с участием родителей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72523" y="2759049"/>
            <a:ext cx="473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ПРОСВЕТИТЕЛЬСКАЯ РАБОТА С РОДИТЕЛЯМИ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42" name="object 9"/>
          <p:cNvGrpSpPr/>
          <p:nvPr/>
        </p:nvGrpSpPr>
        <p:grpSpPr>
          <a:xfrm>
            <a:off x="304899" y="3071262"/>
            <a:ext cx="1283942" cy="1075776"/>
            <a:chOff x="289556" y="1108710"/>
            <a:chExt cx="1841500" cy="1657350"/>
          </a:xfrm>
        </p:grpSpPr>
        <p:pic>
          <p:nvPicPr>
            <p:cNvPr id="43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56" y="2298197"/>
              <a:ext cx="1840999" cy="379947"/>
            </a:xfrm>
            <a:prstGeom prst="rect">
              <a:avLst/>
            </a:prstGeom>
          </p:spPr>
        </p:pic>
        <p:pic>
          <p:nvPicPr>
            <p:cNvPr id="4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719" y="1108710"/>
              <a:ext cx="1819529" cy="1195704"/>
            </a:xfrm>
            <a:prstGeom prst="rect">
              <a:avLst/>
            </a:prstGeom>
          </p:spPr>
        </p:pic>
        <p:pic>
          <p:nvPicPr>
            <p:cNvPr id="45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4" y="1949196"/>
              <a:ext cx="841247" cy="816863"/>
            </a:xfrm>
            <a:prstGeom prst="rect">
              <a:avLst/>
            </a:prstGeom>
          </p:spPr>
        </p:pic>
        <p:pic>
          <p:nvPicPr>
            <p:cNvPr id="46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509" y="1963737"/>
              <a:ext cx="734618" cy="710882"/>
            </a:xfrm>
            <a:prstGeom prst="rect">
              <a:avLst/>
            </a:prstGeom>
          </p:spPr>
        </p:pic>
      </p:grpSp>
      <p:pic>
        <p:nvPicPr>
          <p:cNvPr id="47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76" y="3080354"/>
            <a:ext cx="1310724" cy="934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1101" r="30733" b="16444"/>
          <a:stretch>
            <a:fillRect/>
          </a:stretch>
        </p:blipFill>
        <p:spPr bwMode="auto">
          <a:xfrm>
            <a:off x="3126379" y="3078720"/>
            <a:ext cx="1421159" cy="929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73" y="3066177"/>
            <a:ext cx="1351596" cy="9286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" b="7260"/>
          <a:stretch/>
        </p:blipFill>
        <p:spPr>
          <a:xfrm>
            <a:off x="6070038" y="3070121"/>
            <a:ext cx="1431237" cy="9380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3" name="Объект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>
          <a:xfrm>
            <a:off x="7563944" y="3066177"/>
            <a:ext cx="1282376" cy="95337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470</Words>
  <Application>Microsoft Office PowerPoint</Application>
  <PresentationFormat>Экран (16:9)</PresentationFormat>
  <Paragraphs>127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Microsoft Sans Serif</vt:lpstr>
      <vt:lpstr>PT Astra Serif</vt:lpstr>
      <vt:lpstr>Office Theme</vt:lpstr>
      <vt:lpstr>Воспитательная среда в образовательных организация. Задачи на 2023 год</vt:lpstr>
      <vt:lpstr>Обновление содержания воспитания</vt:lpstr>
      <vt:lpstr>Воспитательная среда</vt:lpstr>
      <vt:lpstr>Советники директора по воспитанию</vt:lpstr>
      <vt:lpstr>Презентация PowerPoint</vt:lpstr>
      <vt:lpstr>Развитие воспитательной среды</vt:lpstr>
      <vt:lpstr>Развитие воспитательной среды</vt:lpstr>
      <vt:lpstr>Работа с родительской общественностью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Юлия Пронина</cp:lastModifiedBy>
  <cp:revision>53</cp:revision>
  <cp:lastPrinted>2023-02-28T14:56:24Z</cp:lastPrinted>
  <dcterms:created xsi:type="dcterms:W3CDTF">2022-07-29T11:49:55Z</dcterms:created>
  <dcterms:modified xsi:type="dcterms:W3CDTF">2023-02-28T15:00:52Z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2022-07-29T00:00:00Z</vt:filetime>
  </property>
</Properties>
</file>