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405" r:id="rId3"/>
    <p:sldId id="407" r:id="rId4"/>
    <p:sldId id="391" r:id="rId5"/>
    <p:sldId id="406" r:id="rId6"/>
    <p:sldId id="410" r:id="rId7"/>
    <p:sldId id="409" r:id="rId8"/>
    <p:sldId id="411" r:id="rId9"/>
    <p:sldId id="412" r:id="rId10"/>
    <p:sldId id="413" r:id="rId11"/>
    <p:sldId id="414" r:id="rId12"/>
    <p:sldId id="415" r:id="rId13"/>
    <p:sldId id="408" r:id="rId14"/>
    <p:sldId id="416" r:id="rId15"/>
    <p:sldId id="417" r:id="rId16"/>
    <p:sldId id="419" r:id="rId17"/>
    <p:sldId id="418" r:id="rId18"/>
    <p:sldId id="421" r:id="rId19"/>
    <p:sldId id="420" r:id="rId20"/>
    <p:sldId id="422" r:id="rId21"/>
    <p:sldId id="423" r:id="rId22"/>
    <p:sldId id="424" r:id="rId23"/>
    <p:sldId id="351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405"/>
            <p14:sldId id="407"/>
            <p14:sldId id="391"/>
            <p14:sldId id="406"/>
            <p14:sldId id="410"/>
            <p14:sldId id="409"/>
            <p14:sldId id="411"/>
            <p14:sldId id="412"/>
            <p14:sldId id="413"/>
            <p14:sldId id="414"/>
            <p14:sldId id="415"/>
            <p14:sldId id="408"/>
            <p14:sldId id="416"/>
            <p14:sldId id="417"/>
            <p14:sldId id="419"/>
            <p14:sldId id="418"/>
            <p14:sldId id="421"/>
            <p14:sldId id="420"/>
            <p14:sldId id="422"/>
            <p14:sldId id="423"/>
            <p14:sldId id="424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p.crc.ru/service/?type=max" TargetMode="Externa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szdravnadzor.gov.ru/services/licenses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brnadzor.gov.ru/gosudarstvennye-uslugi-i-funkczii/gosudarstvennye-uslugi/liczenzirovanie-obrazovatelnoj-deyatelnosti/svodnyj-reestr-liczenzij/" TargetMode="Externa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73.ru/dey/kontrolno-nadzornaya-deyatelnost/gkn/rk2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mo73.ru/dey/kontrolno-nadzornaya-deyatelnost/gk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73.ru/dey/kontrolno-nadzornaya-deyatelnost/" TargetMode="External"/><Relationship Id="rId5" Type="http://schemas.openxmlformats.org/officeDocument/2006/relationships/hyperlink" Target="https://www.mo73.ru/dey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19558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2424" y="1539341"/>
            <a:ext cx="798331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Рекомендации по соблюдению обязательных требований в рамках регионального государственного контроля (надзора) </a:t>
            </a: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за </a:t>
            </a:r>
            <a:r>
              <a:rPr lang="ru-RU" sz="2900" b="1" dirty="0">
                <a:solidFill>
                  <a:srgbClr val="0000CC"/>
                </a:solidFill>
              </a:rPr>
              <a:t>достоверностью, актуальностью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и </a:t>
            </a:r>
            <a:r>
              <a:rPr lang="ru-RU" sz="2900" b="1" dirty="0">
                <a:solidFill>
                  <a:srgbClr val="0000CC"/>
                </a:solidFill>
              </a:rPr>
              <a:t>полнотой </a:t>
            </a:r>
            <a:r>
              <a:rPr lang="ru-RU" sz="2900" b="1" dirty="0" smtClean="0">
                <a:solidFill>
                  <a:srgbClr val="0000CC"/>
                </a:solidFill>
              </a:rPr>
              <a:t>сведений </a:t>
            </a:r>
            <a:r>
              <a:rPr lang="ru-RU" sz="2900" b="1" dirty="0">
                <a:solidFill>
                  <a:srgbClr val="0000CC"/>
                </a:solidFill>
              </a:rPr>
              <a:t>об организациях отдыха детей и их оздоровления, </a:t>
            </a:r>
            <a:r>
              <a:rPr lang="ru-RU" sz="2900" b="1" dirty="0" smtClean="0">
                <a:solidFill>
                  <a:srgbClr val="0000CC"/>
                </a:solidFill>
              </a:rPr>
              <a:t>содержащихся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в </a:t>
            </a:r>
            <a:r>
              <a:rPr lang="ru-RU" sz="2900" b="1" dirty="0" smtClean="0">
                <a:solidFill>
                  <a:srgbClr val="0000CC"/>
                </a:solidFill>
              </a:rPr>
              <a:t>реестре </a:t>
            </a:r>
            <a:r>
              <a:rPr lang="ru-RU" sz="2900" b="1" dirty="0">
                <a:solidFill>
                  <a:srgbClr val="0000CC"/>
                </a:solidFill>
              </a:rPr>
              <a:t>организаций отдыха детей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и </a:t>
            </a:r>
            <a:r>
              <a:rPr lang="ru-RU" sz="2900" b="1" dirty="0">
                <a:solidFill>
                  <a:srgbClr val="0000CC"/>
                </a:solidFill>
              </a:rPr>
              <a:t>их </a:t>
            </a:r>
            <a:r>
              <a:rPr lang="ru-RU" sz="2900" b="1" dirty="0" smtClean="0">
                <a:solidFill>
                  <a:srgbClr val="0000CC"/>
                </a:solidFill>
              </a:rPr>
              <a:t>оздоровления</a:t>
            </a:r>
            <a:r>
              <a:rPr lang="ru-RU" sz="2900" b="1" dirty="0">
                <a:solidFill>
                  <a:srgbClr val="0000CC"/>
                </a:solidFill>
              </a:rPr>
              <a:t>.</a:t>
            </a:r>
            <a:endParaRPr lang="ru-RU" sz="2900" b="1" dirty="0" smtClean="0">
              <a:solidFill>
                <a:srgbClr val="0000CC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2022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35291" y="3416384"/>
            <a:ext cx="7954681" cy="24967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отдыха детей и их оздоровления сезонного действия или круглогодичного действия;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лагерь, организованный образовательной организацией, осуществляющей организацию отдыха и оздоровления обучающихся в каникулярное время (с круглосуточным или дневным пребыванием);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лагерь труда и отдыха;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лагерь палаточного типа;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специализированный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профильный) лагерь, детский лагерь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различной тематической направленности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8.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Тип 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5291" y="1390429"/>
            <a:ext cx="7924281" cy="14022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Тип организации отдыха детей и их оздоровления определяется в соответствии с Федеральным законом от 24.07.1998 N 124-ФЗ (ред. от 11.06.2021) «Об основных гарантиях прав ребенка в Российской Федерации» и Приказом Министерства образования и науки РФ от 13 июля 2017 года № 656 «Об утверждении примерных положений об организации отдыха детей и их оздоровления.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2177107" y="2815574"/>
            <a:ext cx="4896544" cy="584860"/>
          </a:xfrm>
          <a:prstGeom prst="downArrow">
            <a:avLst>
              <a:gd name="adj1" fmla="val 36377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8" y="2782285"/>
            <a:ext cx="8006404" cy="30949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Например,</a:t>
            </a: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в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весенних каникул: 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23.03.202Х-29.03.202Х (7 дней);</a:t>
            </a:r>
          </a:p>
          <a:p>
            <a:endParaRPr lang="ru-RU" sz="16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в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летних каникул: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 смена: 01.06.202Х-22.06.202Х (21 день),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 смена: 25.06.202Х-16.07.202Х (21 день),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3 смена: 20.07.202Х-01.08.202Х (14 дней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);</a:t>
            </a:r>
          </a:p>
          <a:p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в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осенних каникул: дата уточняется;</a:t>
            </a: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в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 зимних каникул: не функционирует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10.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Тип 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9" y="1390430"/>
            <a:ext cx="7976004" cy="5548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Даты смен заполняются по периодам школьных каникул и по сменам.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2177107" y="1977152"/>
            <a:ext cx="4896544" cy="773232"/>
          </a:xfrm>
          <a:prstGeom prst="downArrow">
            <a:avLst>
              <a:gd name="adj1" fmla="val 36377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9" y="3803134"/>
            <a:ext cx="7824708" cy="167165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 смена - 1 852,41 руб. в день,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 смена - 2090,51 руб. в день  (с учетом программы дополнительного образования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по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английскому языку)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11.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Средняя стоимость одного дня пребывания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669330"/>
            <a:ext cx="7920029" cy="10824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графе необходимо указать фактическую стоимость 1 дня пребывания в организации отдыха детей и их оздоровления (а не стоимость питания).	Если стоимость одного дня пребывания разнится в зависимости от смены, то стоимость указывается посменно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123728" y="2783681"/>
            <a:ext cx="4896544" cy="981367"/>
          </a:xfrm>
          <a:prstGeom prst="downArrow">
            <a:avLst>
              <a:gd name="adj1" fmla="val 23927"/>
              <a:gd name="adj2" fmla="val 6246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8" y="3799460"/>
            <a:ext cx="7924281" cy="19718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Минимальный и максимальный возраст детей, </a:t>
            </a:r>
          </a:p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находящихся в лагерях различных типов: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7-17 лет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(сезонного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 или круглогодичного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6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лет 6 месяцев – 17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лет (школьный оздоровительный лагерь)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	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достигшие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14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лет (ЛТО)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10-18 лет (палаточный лагерь)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	8-18 лет (специализированный (профильный) лагерь)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12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Возрастная категория детей, принимаемых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организацию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732819"/>
            <a:ext cx="7974193" cy="1181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 о возрасте детей, принимаемых в организацию отдыха детей и их оздоровления, вносятся в соответствии с Положением об организации отдыха детей и их оздоровления с учётом Приказа Министерства образования и науки РФ от 13 июля 2017 года № 656 «Об утверждении примерных положений об организации отдыха детей и их оздоровления.</a:t>
            </a:r>
            <a:endParaRPr lang="ru-RU" sz="14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729856" y="2939121"/>
            <a:ext cx="5424063" cy="828438"/>
          </a:xfrm>
          <a:prstGeom prst="downArrow">
            <a:avLst>
              <a:gd name="adj1" fmla="val 32283"/>
              <a:gd name="adj2" fmla="val 6955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8" y="3616431"/>
            <a:ext cx="7924281" cy="22967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Размещение: в кирпичном двухэтажном корпусе,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детей в комнате: по 6 - 10 человек,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Отопление: централизованное,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Водоснабжение: холодная и горячая вода, централизованное водоснабжение,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Удобства: в комнате,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Пищеблок: в здании первого корпуса на 300 посадочных мест                                            Питание: шестиразовое по примерному меню в соответствии с возрастом, в том числе диетическое (при наличии медицинских показаний)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13.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проживании и питании детей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организации отдыха детей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3656" y="1590715"/>
            <a:ext cx="7974193" cy="1181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Содержит сведения об условиях проживания детей в организации отдыха детей и их оздоровления в том числе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тип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строения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здания (деревянное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каменное, количество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этажей), количество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человек в комнате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сведения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 отоплении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сведения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водоснабжении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наличие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условий для проведения гигиенических процедур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наличие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пищеблока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кратность питания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наличие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диетического питания (по медицинским показаниям)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678533" y="2787993"/>
            <a:ext cx="5424063" cy="828438"/>
          </a:xfrm>
          <a:prstGeom prst="downArrow">
            <a:avLst>
              <a:gd name="adj1" fmla="val 32283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8" y="3349990"/>
            <a:ext cx="7924281" cy="26756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лагеря, организованного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организацией: 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ввода в эксплуатацию: 1980 год (здание школы),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проведения капитального ремонта: август 2010 года;</a:t>
            </a:r>
          </a:p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загородной организации 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отдыха детей и их оздоровления </a:t>
            </a:r>
            <a:endPara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сезонного действия или круглогодичного действия):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лагерь введен в эксплуатацию в 1987 году,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спальный корпус № 1- 1987 года постройки (капитальный ремонт в 2016 году),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спальный корпус №2 -1990 год постройки,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пищеблок – 1987 года постройки,</a:t>
            </a:r>
          </a:p>
          <a:p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баня – 1987 года постройки (капитальный ремонт в 2019 году)</a:t>
            </a:r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15.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ввода используемых организацией отдыха детей и их оздоровления объектов (для организаций стационарного типа) и дата проведения капитального ремонта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784613"/>
            <a:ext cx="7924281" cy="7281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графу 15 должны быть включены сведения о дате ввода в эксплуатацию зданий,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используемых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организацией отдыха детей и их оздоровления (в том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числе,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проживания) и дата проведения последнего капитального ремонта.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729856" y="2521552"/>
            <a:ext cx="5424063" cy="828438"/>
          </a:xfrm>
          <a:prstGeom prst="downArrow">
            <a:avLst>
              <a:gd name="adj1" fmla="val 32283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89878" y="4307246"/>
            <a:ext cx="7817971" cy="907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Например,</a:t>
            </a:r>
          </a:p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Санитарно-эпидемиологическое заключение № 35. </a:t>
            </a:r>
          </a:p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ВЦ.02.000.М.000168.03.2022 от 19.03.2022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568" y="1068782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16.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наличии санитарно-эпидемиологического заключения, включая дату выдачи заключения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798370"/>
            <a:ext cx="7924281" cy="15136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Сведения, внесенные в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графу,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должны быть актуальными. Информация о наличии санитарно-эпидемиологического заключения должна содержать реквизиты заключения (номер, дата). Сведения о наличии санитарно-эпидемиологического заключения должны соответствовать сведениям единого реестра заключений, размещенных на сайте 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http://fp.crc.ru/service/?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type=max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859968" y="3312001"/>
            <a:ext cx="5424063" cy="928694"/>
          </a:xfrm>
          <a:prstGeom prst="downArrow">
            <a:avLst>
              <a:gd name="adj1" fmla="val 25131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923654" y="4405242"/>
            <a:ext cx="7844582" cy="1639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*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 о проверках Министерства просвещения и воспитания Ульяновской области вносятся только в случае, если проводился региональный контроль за достоверностью, актуальностью </a:t>
            </a:r>
            <a:endParaRPr lang="ru-RU" sz="14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полнотой сведений об организациях отдыха детей и их оздоровления, содержащихся в реестре организаций отдыха детей и их оздоровления</a:t>
            </a:r>
            <a:r>
              <a:rPr lang="ru-RU" sz="14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 При 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этом учитываются как плановые проверки, так и внеплановые проверки, проводимые, в том числе, в рамках подготовки лагерей к открытию. </a:t>
            </a:r>
          </a:p>
          <a:p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графе должны быть указаны результаты проверки. При наличии выявленных нарушений указываются сроки их устранения или сведения о выполнении предписаний.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0432" y="818196"/>
            <a:ext cx="796493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17.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результатах проведения органами, осуществляющими государственный контроль (надзор),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плановых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внеплановых проверок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текущем году (при наличии) и в предыдущем году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0432" y="1826716"/>
            <a:ext cx="7964939" cy="1943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внесенные в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графу,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должны соответствовать сведениям, содержащимся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во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ФГИС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«ЕРКНМ/ЕРП»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сайте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proverki.gov.ru.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графу вносится информация о проверках, проведенных органами, осуществляющими государственный контроль (надзор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): </a:t>
            </a:r>
            <a:r>
              <a:rPr lang="ru-RU" sz="14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Роспотребнадзор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МЧС, 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Пожнадзор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14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МПиВУО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*,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текущем году и предыдущем году в отношении непосредственно организации отдыха детей и их оздоровления или в отношении юридического лица, создавшего организацию отдыха детей и их оздоровления (в том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случае,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если проверка имеет отношение к условиям, создаваемым в организации для осуществления деятельности в сфере организации отдыха детей и их оздоровления).  </a:t>
            </a: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83666" y="3770251"/>
            <a:ext cx="4001606" cy="626832"/>
          </a:xfrm>
          <a:prstGeom prst="downArrow">
            <a:avLst>
              <a:gd name="adj1" fmla="val 25131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20432" y="3003024"/>
            <a:ext cx="7964939" cy="2010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-акт проверки </a:t>
            </a:r>
            <a:r>
              <a:rPr lang="ru-RU" sz="16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Роспотребнадзора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по Ульяновской области от 30.05.2022, предписания частично выполнены, сроки устранения до 01.06.2022;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-предписание МЧС России по Ульяновкой области от 23.09.2021, выполнено частично, сроки устранения до 01.06.2022;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акт проверки Министерства просвещения и воспитания Ульяновской области от 05.05.2021, без замечаний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0432" y="818196"/>
            <a:ext cx="796493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17.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результатах проведения органами, осуществляющими государственный контроль (надзор),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плановых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внеплановых проверок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текущем году (при наличии) и в предыдущем году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826717"/>
            <a:ext cx="8001803" cy="4856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702098" y="2344291"/>
            <a:ext cx="4001606" cy="626832"/>
          </a:xfrm>
          <a:prstGeom prst="downArrow">
            <a:avLst>
              <a:gd name="adj1" fmla="val 25131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80610" y="3818554"/>
            <a:ext cx="7844582" cy="1639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организаций отдыха детей и их оздоровления, имеющих лицензию на осуществление медицинской деятельности: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лицензия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осуществление медицинской деятельности от 17.05.2021 № ЛО-35-01-002759</a:t>
            </a:r>
          </a:p>
          <a:p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организаций отдыха детей и их оздоровления, имеющих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договоры с организациями, имеющими лицензию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осуществление медицинской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деятельности: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 ГУЗ «Ивановская ЦРБ» от 24.01.2021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0432" y="818196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18.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наличии лицензии на осуществление медицинской деятельности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0432" y="1631192"/>
            <a:ext cx="7964939" cy="12056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графу вносятся сведения о наличии лицензии на медицинскую деятельность с указанием реквизитов. Сведения должны соответствовать сведениям о выданных лицензиях, содержащихся в едином реестре на сайте </a:t>
            </a:r>
          </a:p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https://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roszdravnadzor.gov.ru/services/licenses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64917" y="2868715"/>
            <a:ext cx="4001606" cy="896075"/>
          </a:xfrm>
          <a:prstGeom prst="downArrow">
            <a:avLst>
              <a:gd name="adj1" fmla="val 25131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09" y="1039489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Федеральный закон от 24.07.1998 №124-ФЗ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0542" y="2087995"/>
            <a:ext cx="7870901" cy="16199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Абзац 2 пункта 2 статьи 12:  в целях повышения качества и безопасности отдыха </a:t>
            </a:r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и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оздоровления детей организация отдыха детей и их оздоровления </a:t>
            </a:r>
            <a:r>
              <a:rPr lang="ru-RU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обязана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представлять сведения о своей деятельности в уполномоченный орган исполнительной власти субъекта Российской Федерации в сфере организации отдыха и оздоровления детей для включения в реестр организаций отдыха детей и их </a:t>
            </a:r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оздоровления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.</a:t>
            </a:r>
            <a:endParaRPr lang="ru-RU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0783" y="4078073"/>
            <a:ext cx="7870901" cy="16199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Пункт 2.1.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статьи 12:  Организации, не включенные в реестр организаций отдыха детей и их оздоровления, </a:t>
            </a:r>
            <a:r>
              <a:rPr lang="ru-RU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не вправе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оказывать услуги по организации отдыха и оздоровления детей</a:t>
            </a:r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. </a:t>
            </a:r>
            <a:endParaRPr lang="ru-RU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Пункт дополнительно включен с 1 июня 2020 года Федеральным законом </a:t>
            </a:r>
            <a:endParaRPr lang="ru-RU" i="1" dirty="0" smtClean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от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16 октября 2019 года N </a:t>
            </a:r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336-ФЗ)</a:t>
            </a:r>
            <a:endParaRPr lang="ru-RU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923654" y="4405241"/>
            <a:ext cx="7761716" cy="10426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</a:p>
          <a:p>
            <a:pPr algn="ctr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лицензия на осуществление образовательной деятельности ЛО35-01216-73/00283011;</a:t>
            </a:r>
          </a:p>
          <a:p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		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отсутствует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0432" y="818196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19.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наличии лицензии на осуществление образовательной деятельности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0432" y="1529187"/>
            <a:ext cx="7964939" cy="18659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графу вносятся сведения о лицензии на образовательную деятельность (при осуществлении образовательной деятельности), либо указывается, что такая деятельность не осуществляется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рамках деятельности организации отдыха детей и их оздоровления. Реквизиты лицензии  сверяются  с реестром выданных лицензий на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сайте: </a:t>
            </a:r>
            <a:r>
              <a:rPr lang="ru-RU" sz="1600" dirty="0" smtClean="0">
                <a:hlinkClick r:id="rId5"/>
              </a:rPr>
              <a:t>Реестр </a:t>
            </a:r>
            <a:r>
              <a:rPr lang="ru-RU" sz="1600" dirty="0">
                <a:hlinkClick r:id="rId5"/>
              </a:rPr>
              <a:t>лицензий | ФЕДЕРАЛЬНАЯ СЛУЖБА ПО НАДЗОРУ В СФЕРЕ ОБРАЗОВАНИЯ И НАУКИ (obrnadzor.gov.ru</a:t>
            </a:r>
            <a:r>
              <a:rPr lang="ru-RU" sz="1600" dirty="0" smtClean="0">
                <a:hlinkClick r:id="rId5"/>
              </a:rPr>
              <a:t>)</a:t>
            </a:r>
            <a:endParaRPr lang="ru-RU" sz="1600" dirty="0" smtClean="0"/>
          </a:p>
        </p:txBody>
      </p:sp>
      <p:sp>
        <p:nvSpPr>
          <p:cNvPr id="33" name="Стрелка вниз 32"/>
          <p:cNvSpPr/>
          <p:nvPr/>
        </p:nvSpPr>
        <p:spPr>
          <a:xfrm>
            <a:off x="3002590" y="3423538"/>
            <a:ext cx="3400622" cy="931884"/>
          </a:xfrm>
          <a:prstGeom prst="downArrow">
            <a:avLst>
              <a:gd name="adj1" fmla="val 25131"/>
              <a:gd name="adj2" fmla="val 6119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7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92042" y="5012554"/>
            <a:ext cx="7789455" cy="11000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</a:p>
          <a:p>
            <a:pPr algn="just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полностью доступна для всех категорий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детей-инвалидов </a:t>
            </a:r>
          </a:p>
          <a:p>
            <a:pPr algn="just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частично доступна для детей-инвалидов по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зрению 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не доступна для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детей-инвалидов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-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 не доступна для детей с ограниченными возможностями здоровья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568" y="833222"/>
            <a:ext cx="7927929" cy="7848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5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20. </a:t>
            </a:r>
            <a:r>
              <a:rPr lang="ru-RU" sz="1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в организации отдыха детей и их оздоровления доступности услуг для детей инвалидов и детей с ограниченными возможностями здоровья</a:t>
            </a:r>
            <a:endParaRPr lang="ru-RU" sz="15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723608"/>
            <a:ext cx="8006404" cy="30064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Под доступностью услуг для детей-инвалидов и детей с ограниченными возможностями понимаются условия для обеспечения потребностей (в случае приема данных категорий детей в организацию отдыха детей и их оздоровления): </a:t>
            </a:r>
          </a:p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-детей-инвалидов, в том числе условий для хранения лекарственных препаратов для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медицинского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применения и специализированных продуктов лечебного питания, передаваемых в указанную организацию родителями или иными законными представителями ребенка,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нуждающегося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соблюдении предписанного лечащим врачом режима лечения,</a:t>
            </a:r>
          </a:p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-детей с ограниченными возможностями здоровья, то есть имеющих недостатки в физическом и (или) психическом развитии. </a:t>
            </a:r>
          </a:p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(Статья 1, абзац 3, Федеральный закон от 24.07.1998 N 124-ФЗ (ред. от 11.06.2021) </a:t>
            </a: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 основных гарантиях прав ребенка в Российской Федерации»).</a:t>
            </a:r>
          </a:p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Доступность (частичная доступность) обозначается с указанием категории детей-инвалидов.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2947221" y="4730011"/>
            <a:ext cx="3400622" cy="331122"/>
          </a:xfrm>
          <a:prstGeom prst="downArrow">
            <a:avLst>
              <a:gd name="adj1" fmla="val 12909"/>
              <a:gd name="adj2" fmla="val 3591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09" y="1039489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Федеральный закон от 24.07.1998 №124-ФЗ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42909" y="2099491"/>
            <a:ext cx="7964939" cy="29479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Пункт 6 статьи 12.2: Организация отдыха детей и их оздоровления обязана уведомить уполномоченный орган исполнительной власти субъекта Российской Федерации в сфере организации отдыха и оздоровления детей об изменении сведений о данной организации, внесенных в реестр организаций отдыха детей и их оздоровления, в течение </a:t>
            </a:r>
            <a:r>
              <a:rPr lang="ru-RU" sz="1600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10 рабочих дней со дня возникновения таких изменений.</a:t>
            </a:r>
            <a:r>
              <a:rPr lang="ru-RU" sz="16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 Документы, подтверждающие достоверность таких изменений, могут быть представлены в форме электронных документов. Уполномоченный орган исполнительной власти субъекта Российской Федерации в сфере организации отдыха и оздоровления детей в течение 10 рабочих дней со дня поступления уведомления об изменении сведений и документов, подтверждающих достоверность таких изменений, вносит изменения в сведения об организации отдыха детей и их оздоровления, содержащиеся в указанном </a:t>
            </a:r>
            <a:r>
              <a:rPr lang="ru-RU" sz="16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реестре.</a:t>
            </a:r>
            <a:endParaRPr lang="ru-RU" sz="16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2492896"/>
            <a:ext cx="7922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3847" y="4635134"/>
            <a:ext cx="54006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62-48-55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9530" y="1054644"/>
            <a:ext cx="7964939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Приложение № 2 к приказу Министерства просвещения Российской Федерации от 21.10.2019  № 570 «Об утверждении общих принципов формирования и ведения реестров организаций отдыха детей </a:t>
            </a:r>
            <a:endParaRPr lang="ru-RU" sz="1600" dirty="0" smtClean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>их оздоровления, а также типового реестра организаций отдыха детей и их оздоровления» </a:t>
            </a:r>
            <a:endParaRPr lang="ru-RU" sz="1600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68" y="2110741"/>
            <a:ext cx="6112115" cy="349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42908" y="2322437"/>
            <a:ext cx="7964939" cy="1793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по заполнению сведений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включению организаций отдыха детей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их оздоровления в реестр организаций отдыха детей и их оздоровления,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осуществляющих деятельность </a:t>
            </a: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территории Ульяновской области (размещено на сайте Министерства просвещения и воспитания Ульяновской области)</a:t>
            </a:r>
            <a:endParaRPr lang="ru-RU" sz="1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1000108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целях исполнения требований федерального законодательства в сфере отдыха детей и их оздоровления </a:t>
            </a:r>
            <a:endParaRPr lang="ru-RU" sz="2000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5908" y="1808289"/>
            <a:ext cx="7924279" cy="4045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</a:t>
            </a:r>
            <a:r>
              <a:rPr lang="ru-RU" sz="2000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Для организаций отдыха детей и их оздоровления разработаны</a:t>
            </a:r>
            <a:endParaRPr lang="ru-RU" sz="20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3568" y="5100365"/>
            <a:ext cx="7886619" cy="6360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12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5" tooltip="Деятельность"/>
              </a:rPr>
              <a:t>Деятельность </a:t>
            </a:r>
            <a:r>
              <a:rPr lang="ru-RU" sz="12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 tooltip="Контрольно-надзорная деятельность"/>
              </a:rPr>
              <a:t>Контрольно-надзорная </a:t>
            </a:r>
            <a:r>
              <a:rPr lang="ru-RU" sz="12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6" tooltip="Контрольно-надзорная деятельность"/>
              </a:rPr>
              <a:t>деятельность </a:t>
            </a:r>
            <a:r>
              <a:rPr lang="ru-RU" sz="12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7" tooltip="Профилактика нарушений обязательных требований"/>
              </a:rPr>
              <a:t>Профилактика </a:t>
            </a:r>
            <a:r>
              <a:rPr lang="ru-RU" sz="12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7" tooltip="Профилактика нарушений обязательных требований"/>
              </a:rPr>
              <a:t>нарушений обязательных требований </a:t>
            </a:r>
            <a:endParaRPr lang="ru-RU" sz="1200" dirty="0">
              <a:solidFill>
                <a:srgbClr val="0000CC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fontAlgn="base"/>
            <a:r>
              <a:rPr lang="ru-RU" sz="12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  <a:hlinkClick r:id="rId8" tooltip="Региональный контроль"/>
              </a:rPr>
              <a:t>Региональный контроль </a:t>
            </a:r>
            <a:r>
              <a:rPr lang="ru-RU" sz="1200" u="sng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Рекомендации</a:t>
            </a:r>
            <a:r>
              <a:rPr lang="ru-RU" sz="12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en-US" sz="1200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https</a:t>
            </a:r>
            <a:r>
              <a:rPr lang="en-US" sz="1200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://www.mo73.ru/dey/kontrolno-nadzornaya-deyatelnost/gkn/rk2/rk2.4/</a:t>
            </a:r>
            <a:endParaRPr lang="ru-RU" sz="1200" dirty="0">
              <a:solidFill>
                <a:srgbClr val="0000CC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12596" y="4115581"/>
            <a:ext cx="7560840" cy="963949"/>
          </a:xfrm>
          <a:prstGeom prst="downArrow">
            <a:avLst>
              <a:gd name="adj1" fmla="val 29990"/>
              <a:gd name="adj2" fmla="val 6763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27902" y="3394364"/>
            <a:ext cx="7889202" cy="25730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Типы лагерей: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отдыха детей и их оздоровления сезонного действия или круглогодичного действия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лагерь, организованный образовательной организацией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осуществляющей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организацию отдыха и оздоровления обучающихся в каникулярное время (с круглосуточным или дневным пребыванием);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лагерь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труда и отдыха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лагерь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палаточного типа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специализированный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профильный) лагерь,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детские лагеря </a:t>
            </a:r>
            <a:r>
              <a:rPr lang="ru-RU" sz="1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различной тематической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направленности.</a:t>
            </a:r>
          </a:p>
          <a:p>
            <a:pPr algn="ctr"/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Таким образом, наименование организаций отдыха детей и их оздоровления должно соответствовать указанным типам лагерей </a:t>
            </a:r>
            <a:endParaRPr lang="ru-RU" sz="1400" i="1" dirty="0">
              <a:solidFill>
                <a:sysClr val="windowText" lastClr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2.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Полное и сокращённое (если имеется)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наименования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518990"/>
            <a:ext cx="7933535" cy="11347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предоставлении сведений о наименовании организации отдыха детей и их оздоровления необходимо руководствоваться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Федеральным законом от 24.07.1998 N 124-ФЗ (ред. от 11.06.2021) «Об основных гарантиях прав ребенка в Российской Федерации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 и Приказом Министерства образования и науки РФ от 13 июля 2017 года № 656 «Об утверждении примерных положений </a:t>
            </a: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организации отдыха детей и их озд</a:t>
            </a:r>
            <a:r>
              <a:rPr lang="ru-RU" sz="1400" dirty="0"/>
              <a:t>оровления»</a:t>
            </a:r>
            <a:endParaRPr lang="ru-RU" sz="14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835696" y="2715462"/>
            <a:ext cx="5491726" cy="641395"/>
          </a:xfrm>
          <a:prstGeom prst="downArrow">
            <a:avLst>
              <a:gd name="adj1" fmla="val 36377"/>
              <a:gd name="adj2" fmla="val 7348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923654" y="2995868"/>
            <a:ext cx="7675728" cy="23862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Полное наименование: </a:t>
            </a:r>
          </a:p>
          <a:p>
            <a:r>
              <a:rPr lang="ru-RU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лагерь труда и отдыха</a:t>
            </a:r>
            <a:r>
              <a:rPr lang="ru-RU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"Звездный десант" муниципального бюджетного общеобразовательного учреждения города Ульяновска "Средняя школа № 75 имени </a:t>
            </a:r>
            <a:r>
              <a:rPr lang="ru-RU" i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В.Ф.Маргелова</a:t>
            </a:r>
            <a:r>
              <a:rPr lang="ru-RU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" 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Сокращённое наименование: </a:t>
            </a:r>
          </a:p>
          <a:p>
            <a:r>
              <a:rPr lang="ru-RU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детский лагерь труда и отдыха</a:t>
            </a:r>
            <a:r>
              <a:rPr lang="ru-RU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"Звездный десант" МБОУ СШ № </a:t>
            </a:r>
            <a:r>
              <a:rPr lang="ru-RU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75 имени </a:t>
            </a:r>
            <a:r>
              <a:rPr lang="ru-RU" i="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В.Ф.Маргелова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2.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Полное и сокращённое (если имеется)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наименования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732819"/>
            <a:ext cx="7933535" cy="469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  <a:endParaRPr lang="ru-RU" sz="1400" i="1" dirty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835696" y="2205566"/>
            <a:ext cx="5491726" cy="758401"/>
          </a:xfrm>
          <a:prstGeom prst="downArrow">
            <a:avLst>
              <a:gd name="adj1" fmla="val 38193"/>
              <a:gd name="adj2" fmla="val 69709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55576" y="3394364"/>
            <a:ext cx="7970918" cy="23420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организаций отдыха детей и их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оздоровления, созданных образовательной организацией: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Иванов Иван Иванович, директор МБОУ СШ №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75 имени </a:t>
            </a:r>
            <a:r>
              <a:rPr lang="ru-RU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В.Ф.Маргелова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Петрова Надежда Петровна, начальник детского лагеря труда и отдыха.</a:t>
            </a: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загородных организаций отдыха детей и их оздоровления:</a:t>
            </a: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Сидоров Иван Иванович, директор ООО санаторий «Чистое озеро»</a:t>
            </a:r>
            <a:endParaRPr lang="ru-RU" sz="1400" dirty="0">
              <a:solidFill>
                <a:sysClr val="windowText" lastClr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4.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Фамилия, имя, отчество (последнее – при наличии) руководителя организации отдыха детей и их оздоровления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548843"/>
            <a:ext cx="7933535" cy="11347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внесения сведений в графу в заявлении указываются полные (без сокращений) фамилия, имя, отчество, занимаемая должность руководителя юридического лица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(или) фамилия, имя, отчество, занимаемая должность руководителя организации отдыха детей и их оздоровления</a:t>
            </a:r>
            <a:endParaRPr lang="ru-RU" sz="1600" i="1" dirty="0">
              <a:ln w="0"/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904472" y="2688258"/>
            <a:ext cx="5491726" cy="702985"/>
          </a:xfrm>
          <a:prstGeom prst="downArrow">
            <a:avLst>
              <a:gd name="adj1" fmla="val 35469"/>
              <a:gd name="adj2" fmla="val 76259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683568" y="3104036"/>
            <a:ext cx="8006404" cy="30573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1.</a:t>
            </a:r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Юридический адрес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индекс, населенный пункт, улица, дом, …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фактический адрес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индекс, населенный пункт, улица, дом,…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Контактный телефон:             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Адрес электронной почты: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2.Если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юридический и фактический адреса совпадают, то делается запись следующего вида.</a:t>
            </a:r>
          </a:p>
          <a:p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юридический и фактический адрес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индекс, населенный пункт, улица, дом, ….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контактный телефон: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адрес электронной почты: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3.При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отсутствии данных по одной или нескольким позициям этот факт фиксируется указанием в графе реестра: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 адрес электронной почты: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 имеется</a:t>
            </a:r>
            <a:endParaRPr lang="ru-RU" sz="1600" dirty="0">
              <a:solidFill>
                <a:sysClr val="windowText" lastClr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6.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Адрес (место нахождения) организации отдыха детей и их оздоровления, контактный телефон, адрес электронной почты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548843"/>
            <a:ext cx="7933535" cy="11347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Сведения в графе заполняются последовательно в соответствии с правилами написания адресов.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совпадении юридического и фактического адресов делается запись, указывающая на этот факт. 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отсутствии каких-либо данных в графе делается указание на этот факт.</a:t>
            </a:r>
            <a:endParaRPr lang="ru-RU" sz="1600" i="1" dirty="0">
              <a:ln w="0"/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904472" y="2688258"/>
            <a:ext cx="5491726" cy="439665"/>
          </a:xfrm>
          <a:prstGeom prst="downArrow">
            <a:avLst>
              <a:gd name="adj1" fmla="val 26992"/>
              <a:gd name="adj2" fmla="val 7461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Декабрь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717701" y="3732560"/>
            <a:ext cx="7972271" cy="14093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https://lagerdeeva.ru/</a:t>
            </a:r>
          </a:p>
          <a:p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отсутствии сайта: не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имеется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7.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Официальный сайт организации отдыха детей и их оздоровления в информационно-телекоммуникационной сети "Интернет"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3568" y="1775313"/>
            <a:ext cx="7972271" cy="8631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Указывается ссылка на сайт (при наличии). Ссылка на сайт должна быть активной.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отсутствии сайта у организации отдыха детей и их оздоровления в графе делается запись, указывающая на этот факт.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879516" y="2641565"/>
            <a:ext cx="5491726" cy="1024414"/>
          </a:xfrm>
          <a:prstGeom prst="downArrow">
            <a:avLst>
              <a:gd name="adj1" fmla="val 29313"/>
              <a:gd name="adj2" fmla="val 6053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7567</TotalTime>
  <Words>2242</Words>
  <Application>Microsoft Office PowerPoint</Application>
  <PresentationFormat>Экран (4:3)</PresentationFormat>
  <Paragraphs>243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Monotype Corsiva</vt:lpstr>
      <vt:lpstr>PT Astra Serif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1245</cp:revision>
  <cp:lastPrinted>2022-10-14T10:25:37Z</cp:lastPrinted>
  <dcterms:created xsi:type="dcterms:W3CDTF">2019-10-16T15:33:10Z</dcterms:created>
  <dcterms:modified xsi:type="dcterms:W3CDTF">2022-12-23T13:43:32Z</dcterms:modified>
</cp:coreProperties>
</file>