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376" r:id="rId3"/>
    <p:sldId id="391" r:id="rId4"/>
    <p:sldId id="387" r:id="rId5"/>
    <p:sldId id="402" r:id="rId6"/>
    <p:sldId id="401" r:id="rId7"/>
    <p:sldId id="380" r:id="rId8"/>
    <p:sldId id="392" r:id="rId9"/>
    <p:sldId id="386" r:id="rId10"/>
    <p:sldId id="398" r:id="rId11"/>
    <p:sldId id="390" r:id="rId12"/>
    <p:sldId id="399" r:id="rId13"/>
    <p:sldId id="404" r:id="rId14"/>
    <p:sldId id="405" r:id="rId15"/>
    <p:sldId id="406" r:id="rId16"/>
    <p:sldId id="408" r:id="rId17"/>
    <p:sldId id="407" r:id="rId18"/>
    <p:sldId id="409" r:id="rId19"/>
    <p:sldId id="400" r:id="rId20"/>
    <p:sldId id="410" r:id="rId21"/>
    <p:sldId id="351" r:id="rId2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35B9081-BCC8-4CC0-86AE-AC1BC51FE80F}">
          <p14:sldIdLst>
            <p14:sldId id="257"/>
            <p14:sldId id="376"/>
            <p14:sldId id="391"/>
            <p14:sldId id="387"/>
            <p14:sldId id="402"/>
            <p14:sldId id="401"/>
            <p14:sldId id="380"/>
            <p14:sldId id="392"/>
            <p14:sldId id="386"/>
            <p14:sldId id="398"/>
            <p14:sldId id="390"/>
            <p14:sldId id="399"/>
            <p14:sldId id="404"/>
            <p14:sldId id="405"/>
            <p14:sldId id="406"/>
            <p14:sldId id="408"/>
            <p14:sldId id="407"/>
            <p14:sldId id="409"/>
            <p14:sldId id="400"/>
            <p14:sldId id="410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9933"/>
    <a:srgbClr val="99FFCC"/>
    <a:srgbClr val="000099"/>
    <a:srgbClr val="CCFFCC"/>
    <a:srgbClr val="F8F7BB"/>
    <a:srgbClr val="E82718"/>
    <a:srgbClr val="FFCCFF"/>
    <a:srgbClr val="F0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4" autoAdjust="0"/>
    <p:restoredTop sz="94660" autoAdjust="0"/>
  </p:normalViewPr>
  <p:slideViewPr>
    <p:cSldViewPr>
      <p:cViewPr varScale="1">
        <p:scale>
          <a:sx n="69" d="100"/>
          <a:sy n="69" d="100"/>
        </p:scale>
        <p:origin x="60" y="9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5E399-E83D-4D1D-95D6-CBA0373F3084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412E4-0B7A-4243-AF3C-702875996C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5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to73.ru/kidscamp/?page_id=2217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0228" y="1157741"/>
            <a:ext cx="7983319" cy="45550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/>
            <a:r>
              <a:rPr lang="ru-RU" sz="2900" b="1" dirty="0" smtClean="0">
                <a:solidFill>
                  <a:srgbClr val="0000CC"/>
                </a:solidFill>
              </a:rPr>
              <a:t>Анализ результатов наблюдения за соблюдением обязательных требований (мониторингов безопасности) в рамках регионального государственного контроля (надзора) </a:t>
            </a:r>
          </a:p>
          <a:p>
            <a:pPr algn="ctr" fontAlgn="base"/>
            <a:r>
              <a:rPr lang="ru-RU" sz="2900" b="1" dirty="0" smtClean="0">
                <a:solidFill>
                  <a:srgbClr val="0000CC"/>
                </a:solidFill>
              </a:rPr>
              <a:t>за </a:t>
            </a:r>
            <a:r>
              <a:rPr lang="ru-RU" sz="2900" b="1" dirty="0">
                <a:solidFill>
                  <a:srgbClr val="0000CC"/>
                </a:solidFill>
              </a:rPr>
              <a:t>достоверностью, актуальностью </a:t>
            </a:r>
            <a:endParaRPr lang="ru-RU" sz="2900" b="1" dirty="0" smtClean="0">
              <a:solidFill>
                <a:srgbClr val="0000CC"/>
              </a:solidFill>
            </a:endParaRPr>
          </a:p>
          <a:p>
            <a:pPr algn="ctr" fontAlgn="base"/>
            <a:r>
              <a:rPr lang="ru-RU" sz="2900" b="1" dirty="0" smtClean="0">
                <a:solidFill>
                  <a:srgbClr val="0000CC"/>
                </a:solidFill>
              </a:rPr>
              <a:t>и </a:t>
            </a:r>
            <a:r>
              <a:rPr lang="ru-RU" sz="2900" b="1" dirty="0">
                <a:solidFill>
                  <a:srgbClr val="0000CC"/>
                </a:solidFill>
              </a:rPr>
              <a:t>полнотой </a:t>
            </a:r>
            <a:r>
              <a:rPr lang="ru-RU" sz="2900" b="1" dirty="0" smtClean="0">
                <a:solidFill>
                  <a:srgbClr val="0000CC"/>
                </a:solidFill>
              </a:rPr>
              <a:t>сведений </a:t>
            </a:r>
            <a:r>
              <a:rPr lang="ru-RU" sz="2900" b="1" dirty="0">
                <a:solidFill>
                  <a:srgbClr val="0000CC"/>
                </a:solidFill>
              </a:rPr>
              <a:t>об организациях отдыха детей и их оздоровления, </a:t>
            </a:r>
            <a:r>
              <a:rPr lang="ru-RU" sz="2900" b="1" dirty="0" smtClean="0">
                <a:solidFill>
                  <a:srgbClr val="0000CC"/>
                </a:solidFill>
              </a:rPr>
              <a:t>содержащихся </a:t>
            </a:r>
            <a:r>
              <a:rPr lang="ru-RU" sz="2900" b="1" dirty="0">
                <a:solidFill>
                  <a:srgbClr val="0000CC"/>
                </a:solidFill>
              </a:rPr>
              <a:t>в </a:t>
            </a:r>
            <a:r>
              <a:rPr lang="ru-RU" sz="2900" b="1" dirty="0" smtClean="0">
                <a:solidFill>
                  <a:srgbClr val="0000CC"/>
                </a:solidFill>
              </a:rPr>
              <a:t>реестре </a:t>
            </a:r>
            <a:r>
              <a:rPr lang="ru-RU" sz="2900" b="1" dirty="0">
                <a:solidFill>
                  <a:srgbClr val="0000CC"/>
                </a:solidFill>
              </a:rPr>
              <a:t>организаций отдыха детей и их </a:t>
            </a:r>
            <a:r>
              <a:rPr lang="ru-RU" sz="2900" b="1" dirty="0" smtClean="0">
                <a:solidFill>
                  <a:srgbClr val="0000CC"/>
                </a:solidFill>
              </a:rPr>
              <a:t>оздоровления</a:t>
            </a:r>
            <a:r>
              <a:rPr lang="ru-RU" sz="2900" b="1" dirty="0">
                <a:solidFill>
                  <a:srgbClr val="0000CC"/>
                </a:solidFill>
              </a:rPr>
              <a:t>.</a:t>
            </a:r>
            <a:endParaRPr lang="ru-RU" sz="2900" b="1" dirty="0" smtClean="0">
              <a:solidFill>
                <a:srgbClr val="0000CC"/>
              </a:solidFill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34901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 2022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4" y="5351435"/>
            <a:ext cx="1164319" cy="1164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4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7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1" name="Скругленный прямоугольник 40"/>
          <p:cNvSpPr/>
          <p:nvPr/>
        </p:nvSpPr>
        <p:spPr>
          <a:xfrm>
            <a:off x="285720" y="2143116"/>
            <a:ext cx="3571900" cy="2643205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Нарушение требований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 заполнению графы 12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приложения № 2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к приказу Министерства просвещения Российской Федерации от 21.10.2019 № </a:t>
            </a:r>
            <a:r>
              <a:rPr lang="ru-RU" sz="11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570  </a:t>
            </a:r>
            <a:r>
              <a:rPr lang="ru-RU" sz="11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«Об </a:t>
            </a:r>
            <a:r>
              <a:rPr lang="ru-RU" sz="11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утверждении общих принципов формирования и ведения реестров организаций отдыха детей и их оздоровления, </a:t>
            </a:r>
            <a:endParaRPr lang="ru-RU" sz="11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 </a:t>
            </a:r>
            <a:r>
              <a:rPr lang="ru-RU" sz="11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также типового реестра организаций отдыха детей и их </a:t>
            </a:r>
            <a:r>
              <a:rPr lang="ru-RU" sz="11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оздоровления» (возрастная категория детей принимаемых в организацию отдыха детей)</a:t>
            </a:r>
            <a:endParaRPr lang="ru-RU" sz="11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786314" y="2285992"/>
            <a:ext cx="3929090" cy="22860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По итогам двух мониторингов семью организациями отдыха детей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 их оздоровления, в реестре  указан возраст детей, не соответствующий требованиям , установленным для детских оздоровительных лагерей, созданных при образовательных организациях , а также для лагерей труда и отдыха муниципального и регионального уровня.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3857620" y="3214686"/>
            <a:ext cx="928694" cy="500066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1473" y="928670"/>
            <a:ext cx="7929618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  <a:cs typeface="Arial" pitchFamily="34" charset="0"/>
              </a:rPr>
              <a:t>Признаки нарушения обязательных требований, установленных в п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.2 приложений №№ 2 и 3  к приказу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Минобрнауки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Российской Федерации от 13.07.2017 № 656 «Об утверждении примерных положений об организациях отдыха детей и их оздоровления» 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000100" y="4929198"/>
            <a:ext cx="7643866" cy="7858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 графе 12 реестра в детских лагерях труда и отдыха указан возраст детей, не достигших 14 лет, а в лагерях, организованных образовательными организациями,  осуществляющими организацию отдыха детей и их оздоровления,  младше 6 лет 6 месяцев.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5" name="Управляющая кнопка: справка 34">
            <a:hlinkClick r:id="" action="ppaction://noaction" highlightClick="1"/>
          </p:cNvPr>
          <p:cNvSpPr/>
          <p:nvPr/>
        </p:nvSpPr>
        <p:spPr>
          <a:xfrm>
            <a:off x="214282" y="5000636"/>
            <a:ext cx="828102" cy="685226"/>
          </a:xfrm>
          <a:prstGeom prst="actionButtonHelp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00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1000108"/>
            <a:ext cx="7964939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Признаки нарушения обязательных требований, установленных в пункте 6 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статьи 12.2 </a:t>
            </a:r>
            <a:r>
              <a:rPr lang="ru-RU" sz="2000" i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Федерального </a:t>
            </a:r>
            <a:r>
              <a:rPr lang="ru-RU" sz="2000" i="1" dirty="0">
                <a:solidFill>
                  <a:schemeClr val="tx1"/>
                </a:solidFill>
                <a:latin typeface="Monotype Corsiva" panose="03010101010201010101" pitchFamily="66" charset="0"/>
              </a:rPr>
              <a:t>закона от 24.07.1998 №124-ФЗ </a:t>
            </a:r>
          </a:p>
          <a:p>
            <a:pPr algn="ctr"/>
            <a:r>
              <a:rPr lang="ru-RU" sz="2000" i="1" dirty="0">
                <a:solidFill>
                  <a:schemeClr val="tx1"/>
                </a:solidFill>
                <a:latin typeface="Monotype Corsiva" panose="03010101010201010101" pitchFamily="66" charset="0"/>
              </a:rPr>
              <a:t>«Об основных гарантиях прав ребёнка в Российской Федерации»</a:t>
            </a:r>
            <a:endParaRPr lang="ru-RU" sz="2000" i="1" dirty="0">
              <a:ln w="0"/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786314" y="2285992"/>
            <a:ext cx="3857652" cy="22860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реестре организаций отдыха детей и их оздоровления  не произведены изменения сведений по отдельным графам реестра о санитарно-эпидемиологическом заключении по истечении 10 </a:t>
            </a:r>
            <a:r>
              <a:rPr lang="ru-RU" sz="1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дней со дня возникновения таких изменений. </a:t>
            </a:r>
            <a:endParaRPr lang="ru-RU" sz="15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071538" y="4857760"/>
            <a:ext cx="7572428" cy="8572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Санитарно-эпидемиологическое заключение выдано 21.04.2022, мониторинг проведен 01.06.2022, а сведения , указанные в реестре, датируются 07.05.2021 года.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00034" y="2214554"/>
            <a:ext cx="3500462" cy="2428892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Графа 16 приложения № 2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к приказу Министерства просвещения Российской Федерации от 21.10.2019 № </a:t>
            </a:r>
            <a:r>
              <a:rPr lang="ru-RU" sz="11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570  </a:t>
            </a:r>
            <a:r>
              <a:rPr lang="ru-RU" sz="11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«Об </a:t>
            </a:r>
            <a:r>
              <a:rPr lang="ru-RU" sz="11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утверждении общих принципов формирования и ведения реестров организаций отдыха детей и их оздоровления, </a:t>
            </a:r>
            <a:endParaRPr lang="ru-RU" sz="11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 </a:t>
            </a:r>
            <a:r>
              <a:rPr lang="ru-RU" sz="11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также типового реестра организаций отдыха детей и их </a:t>
            </a:r>
            <a:r>
              <a:rPr lang="ru-RU" sz="11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оздоровления» (возрастная категория детей принимаемых в организацию отдыха детей)</a:t>
            </a:r>
            <a:endParaRPr lang="ru-RU" sz="11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5" name="Двойная стрелка влево/вправо 34"/>
          <p:cNvSpPr/>
          <p:nvPr/>
        </p:nvSpPr>
        <p:spPr>
          <a:xfrm>
            <a:off x="4000496" y="3000372"/>
            <a:ext cx="785818" cy="571504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7" name="Управляющая кнопка: справка 36">
            <a:hlinkClick r:id="" action="ppaction://noaction" highlightClick="1"/>
          </p:cNvPr>
          <p:cNvSpPr/>
          <p:nvPr/>
        </p:nvSpPr>
        <p:spPr>
          <a:xfrm>
            <a:off x="214282" y="4857760"/>
            <a:ext cx="857256" cy="857256"/>
          </a:xfrm>
          <a:prstGeom prst="actionButtonHelp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9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4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7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1" name="Скругленный прямоугольник 40"/>
          <p:cNvSpPr/>
          <p:nvPr/>
        </p:nvSpPr>
        <p:spPr>
          <a:xfrm>
            <a:off x="642910" y="2143116"/>
            <a:ext cx="2928958" cy="2143140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PT Astra Serif" panose="020A0603040505020204" pitchFamily="18" charset="-52"/>
                <a:cs typeface="Arial" pitchFamily="34" charset="0"/>
              </a:rPr>
              <a:t>В графе 17 реестра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отражены сведения о </a:t>
            </a:r>
            <a:r>
              <a:rPr lang="ru-RU" sz="1200" dirty="0" smtClean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результатах проведения органами, осуществляющими государственный контроль (надзор),</a:t>
            </a:r>
          </a:p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плановых и внеплановых проверок в текущем (при наличии) и предыдущем году </a:t>
            </a:r>
            <a:endParaRPr lang="ru-RU" sz="12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996233" y="4526155"/>
            <a:ext cx="7643866" cy="107156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Семь организаций отдыха детей и их оздоровления не отразили сведения о результатах проведения проверок, проведенных органами, осуществляющими государственный контроль (надзор), в текущем и предыдущем году согласно сведениям, имеющимся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во ФГИС «Единый реестр проверок» на сайте </a:t>
            </a:r>
            <a:r>
              <a:rPr lang="en-US" sz="1400" dirty="0" smtClean="0">
                <a:solidFill>
                  <a:schemeClr val="tx1"/>
                </a:solidFill>
              </a:rPr>
              <a:t>proverki.gov.ru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3571868" y="2928934"/>
            <a:ext cx="1030134" cy="785818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2910" y="1000108"/>
            <a:ext cx="7964939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Признаки нарушения обязательных требований, установленных в пункте 2 статьи 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12.2 </a:t>
            </a:r>
            <a:r>
              <a:rPr lang="ru-RU" sz="2000" i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Федерального </a:t>
            </a:r>
            <a:r>
              <a:rPr lang="ru-RU" sz="2000" i="1" dirty="0">
                <a:solidFill>
                  <a:schemeClr val="tx1"/>
                </a:solidFill>
                <a:latin typeface="Monotype Corsiva" panose="03010101010201010101" pitchFamily="66" charset="0"/>
              </a:rPr>
              <a:t>закона от 24.07.1998 №124-ФЗ </a:t>
            </a:r>
          </a:p>
          <a:p>
            <a:pPr algn="ctr"/>
            <a:r>
              <a:rPr lang="ru-RU" sz="2000" i="1" dirty="0">
                <a:solidFill>
                  <a:schemeClr val="tx1"/>
                </a:solidFill>
                <a:latin typeface="Monotype Corsiva" panose="03010101010201010101" pitchFamily="66" charset="0"/>
              </a:rPr>
              <a:t>«Об основных гарантиях прав ребёнка в Российской Федерации»</a:t>
            </a:r>
            <a:endParaRPr lang="ru-RU" sz="2000" i="1" dirty="0">
              <a:ln w="0"/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643438" y="2143116"/>
            <a:ext cx="3857652" cy="21431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В реестре организаций отдыха детей и их оздоровления не отражены сведения </a:t>
            </a:r>
          </a:p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о </a:t>
            </a:r>
            <a:r>
              <a:rPr lang="ru-RU" sz="1600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результатах проведения органами, осуществляющими государственный контроль (надзор), плановых и внеплановых проверок </a:t>
            </a:r>
          </a:p>
          <a:p>
            <a:pPr algn="ctr"/>
            <a:r>
              <a:rPr lang="ru-RU" sz="1600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в текущем (при наличии) и предыдущем году </a:t>
            </a:r>
            <a:endParaRPr lang="ru-RU" sz="1600" i="1" dirty="0">
              <a:ln w="0"/>
              <a:solidFill>
                <a:schemeClr val="tx1"/>
              </a:solidFill>
              <a:latin typeface="Monotype Corsiva" pitchFamily="66" charset="0"/>
              <a:cs typeface="Times New Roman" panose="02020603050405020304" pitchFamily="18" charset="0"/>
            </a:endParaRPr>
          </a:p>
        </p:txBody>
      </p:sp>
      <p:sp>
        <p:nvSpPr>
          <p:cNvPr id="35" name="Управляющая кнопка: справка 34">
            <a:hlinkClick r:id="" action="ppaction://noaction" highlightClick="1"/>
          </p:cNvPr>
          <p:cNvSpPr/>
          <p:nvPr/>
        </p:nvSpPr>
        <p:spPr>
          <a:xfrm>
            <a:off x="214282" y="4572008"/>
            <a:ext cx="785818" cy="1000132"/>
          </a:xfrm>
          <a:prstGeom prst="actionButtonHelp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00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4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7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1" name="Скругленный прямоугольник 40"/>
          <p:cNvSpPr/>
          <p:nvPr/>
        </p:nvSpPr>
        <p:spPr>
          <a:xfrm>
            <a:off x="623376" y="2143116"/>
            <a:ext cx="2928958" cy="2143140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PT Astra Serif" panose="020A0603040505020204" pitchFamily="18" charset="-52"/>
                <a:cs typeface="Arial" pitchFamily="34" charset="0"/>
              </a:rPr>
              <a:t>В графе 19 реестра информация о реквизитах лицензии на осуществление образовательной деятельности не соответствуют сведениям в реестре лицензий </a:t>
            </a:r>
            <a:r>
              <a:rPr lang="ru-RU" sz="1200" dirty="0" err="1" smtClean="0">
                <a:solidFill>
                  <a:schemeClr val="tx1"/>
                </a:solidFill>
                <a:latin typeface="Arial" pitchFamily="34" charset="0"/>
                <a:ea typeface="PT Astra Serif" panose="020A0603040505020204" pitchFamily="18" charset="-52"/>
                <a:cs typeface="Arial" pitchFamily="34" charset="0"/>
              </a:rPr>
              <a:t>Рособрнадзора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PT Astra Serif" panose="020A0603040505020204" pitchFamily="18" charset="-52"/>
                <a:cs typeface="Arial" pitchFamily="34" charset="0"/>
              </a:rPr>
              <a:t> </a:t>
            </a:r>
            <a:endParaRPr lang="ru-RU" sz="12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963983" y="4500571"/>
            <a:ext cx="7643866" cy="107156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Сто тридцать шесть организаций отдыха детей и их оздоровления отразили неактуальную информацию о реквизитах лицензии на осуществление образовательной деятельности, одна организация указала реквизиты лицензии, принадлежащей другому юридическому лицу.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3571868" y="2928934"/>
            <a:ext cx="1030134" cy="785818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2910" y="1000108"/>
            <a:ext cx="7964939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Признаки нарушения обязательных требований, установленных в пункте 2 статьи 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12.2 </a:t>
            </a:r>
            <a:r>
              <a:rPr lang="ru-RU" sz="2000" i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Федерального </a:t>
            </a:r>
            <a:r>
              <a:rPr lang="ru-RU" sz="2000" i="1" dirty="0">
                <a:solidFill>
                  <a:schemeClr val="tx1"/>
                </a:solidFill>
                <a:latin typeface="Monotype Corsiva" panose="03010101010201010101" pitchFamily="66" charset="0"/>
              </a:rPr>
              <a:t>закона от 24.07.1998 №124-ФЗ </a:t>
            </a:r>
          </a:p>
          <a:p>
            <a:pPr algn="ctr"/>
            <a:r>
              <a:rPr lang="ru-RU" sz="2000" i="1" dirty="0">
                <a:solidFill>
                  <a:schemeClr val="tx1"/>
                </a:solidFill>
                <a:latin typeface="Monotype Corsiva" panose="03010101010201010101" pitchFamily="66" charset="0"/>
              </a:rPr>
              <a:t>«Об основных гарантиях прав ребёнка в Российской Федерации»</a:t>
            </a:r>
            <a:endParaRPr lang="ru-RU" sz="2000" i="1" dirty="0">
              <a:ln w="0"/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643438" y="2143116"/>
            <a:ext cx="3857652" cy="21431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В реестре организаций отдыха детей и их оздоровления не содержится неактуальная информация о реквизитах лицензии на осуществление образовательной деятельности</a:t>
            </a:r>
            <a:endParaRPr lang="ru-RU" sz="1600" i="1" dirty="0">
              <a:ln w="0"/>
              <a:solidFill>
                <a:schemeClr val="tx1"/>
              </a:solidFill>
              <a:latin typeface="Monotype Corsiva" pitchFamily="66" charset="0"/>
              <a:cs typeface="Times New Roman" panose="02020603050405020304" pitchFamily="18" charset="0"/>
            </a:endParaRPr>
          </a:p>
        </p:txBody>
      </p:sp>
      <p:sp>
        <p:nvSpPr>
          <p:cNvPr id="35" name="Управляющая кнопка: справка 34">
            <a:hlinkClick r:id="" action="ppaction://noaction" highlightClick="1"/>
          </p:cNvPr>
          <p:cNvSpPr/>
          <p:nvPr/>
        </p:nvSpPr>
        <p:spPr>
          <a:xfrm>
            <a:off x="214282" y="4572008"/>
            <a:ext cx="785818" cy="1000132"/>
          </a:xfrm>
          <a:prstGeom prst="actionButtonHelp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6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4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7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42910" y="1000108"/>
            <a:ext cx="7964939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Федеральный закон от 24.07.1998 №124-ФЗ 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«Об основных гарантиях прав ребёнка в Российской Федерации»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95537" y="1933094"/>
            <a:ext cx="8294436" cy="32130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 Пункт 6 статьи 12.2: Организация отдыха детей и их оздоровления обязана уведомить уполномоченный орган исполнительной власти субъекта Российской Федерации в сфере организации отдыха и оздоровления детей об изменении сведений о данной организации, внесенных в реестр организаций отдыха детей и их оздоровления, в течение </a:t>
            </a:r>
            <a:r>
              <a:rPr lang="ru-RU" sz="1600" i="1" dirty="0">
                <a:ln w="0"/>
                <a:solidFill>
                  <a:srgbClr val="FF0000"/>
                </a:solidFill>
                <a:latin typeface="Monotype Corsiva" pitchFamily="66" charset="0"/>
                <a:cs typeface="Times New Roman" panose="02020603050405020304" pitchFamily="18" charset="0"/>
              </a:rPr>
              <a:t>10 рабочих дней со дня возникновения таких изменений.</a:t>
            </a:r>
            <a:r>
              <a:rPr lang="ru-RU" sz="1600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 Документы, подтверждающие достоверность таких изменений, могут быть представлены в форме электронных документов. Уполномоченный орган исполнительной власти субъекта Российской Федерации в сфере организации отдыха и оздоровления детей в течение 10 рабочих дней со дня поступления уведомления об изменении сведений и документов, подтверждающих достоверность таких изменений, вносит изменения в сведения об организации отдыха детей и их оздоровления, содержащиеся в указанном </a:t>
            </a:r>
            <a:r>
              <a:rPr lang="ru-RU" sz="1600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реестре.</a:t>
            </a:r>
            <a:endParaRPr lang="ru-RU" sz="1600" i="1" dirty="0">
              <a:ln w="0"/>
              <a:solidFill>
                <a:schemeClr val="tx1"/>
              </a:solidFill>
              <a:latin typeface="Monotype Corsiva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45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4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7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79512" y="1033961"/>
            <a:ext cx="8588724" cy="3046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Постановление Правительства Российской Федерации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от 10.02.2017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№ 166 </a:t>
            </a:r>
            <a:endParaRPr lang="ru-RU" sz="2400" dirty="0"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«Об утверждении Правил составления и направления предостережения о </a:t>
            </a:r>
            <a:r>
              <a:rPr lang="ru-RU" sz="24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недопустимости нарушения </a:t>
            </a:r>
            <a:r>
              <a:rPr lang="ru-RU" sz="24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обязательных требований и требований, установленных </a:t>
            </a:r>
            <a:r>
              <a:rPr lang="ru-RU" sz="24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муниципальными правовыми актами, подачи возражений </a:t>
            </a:r>
            <a:r>
              <a:rPr lang="ru-RU" sz="24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на такое предостережение и их рассмотрения, уведомления об исполнении такого предостережения»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9512" y="4154654"/>
            <a:ext cx="8640960" cy="13201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4. В предостережении указывается срок </a:t>
            </a:r>
            <a:r>
              <a:rPr lang="ru-RU" sz="1600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(</a:t>
            </a:r>
            <a:r>
              <a:rPr lang="ru-RU" sz="1600" i="1" dirty="0">
                <a:ln w="0"/>
                <a:solidFill>
                  <a:srgbClr val="FF0000"/>
                </a:solidFill>
                <a:latin typeface="Monotype Corsiva" pitchFamily="66" charset="0"/>
                <a:cs typeface="Times New Roman" panose="02020603050405020304" pitchFamily="18" charset="0"/>
              </a:rPr>
              <a:t>не менее 60 дней со дня направления предостережения</a:t>
            </a:r>
            <a:r>
              <a:rPr lang="ru-RU" sz="1600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) для направления юридическим лицом, индивидуальным предпринимателем уведомления об исполнении </a:t>
            </a:r>
            <a:r>
              <a:rPr lang="ru-RU" sz="1600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предостережения.</a:t>
            </a:r>
          </a:p>
        </p:txBody>
      </p:sp>
    </p:spTree>
    <p:extLst>
      <p:ext uri="{BB962C8B-B14F-4D97-AF65-F5344CB8AC3E}">
        <p14:creationId xmlns:p14="http://schemas.microsoft.com/office/powerpoint/2010/main" val="247231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4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7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79512" y="1033963"/>
            <a:ext cx="8640960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Постановление Правительства Российской Федерации от 10.02.2017 № 166 </a:t>
            </a:r>
            <a:endParaRPr lang="ru-RU" sz="1600" dirty="0"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«Об утверждении Правил составления и направления предостережения о </a:t>
            </a:r>
            <a:r>
              <a:rPr lang="ru-RU" sz="16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недопустимости нарушения </a:t>
            </a:r>
            <a:r>
              <a:rPr lang="ru-RU" sz="16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обязательных требований и требований, установленных </a:t>
            </a:r>
            <a:r>
              <a:rPr lang="ru-RU" sz="16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муниципальными правовыми актами, подачи возражений </a:t>
            </a:r>
            <a:r>
              <a:rPr lang="ru-RU" sz="16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на такое предостережение и их рассмотрения, уведомления об исполнении такого предостережения»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23529" y="2582502"/>
            <a:ext cx="8444707" cy="31948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11. При </a:t>
            </a:r>
            <a:r>
              <a:rPr lang="ru-RU" sz="1600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отсутствии возражений юридическое лицо, индивидуальный предприниматель в указанный в предостережении срок направляет в орган государственного контроля (надзора), орган муниципального контроля уведомление об исполнении предостережения</a:t>
            </a:r>
            <a:r>
              <a:rPr lang="ru-RU" sz="1600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latin typeface="Monotype Corsiva" panose="03010101010201010101" pitchFamily="66" charset="0"/>
              </a:rPr>
              <a:t>12. В уведомлении об исполнении предостережения указываются</a:t>
            </a:r>
            <a:r>
              <a:rPr lang="ru-RU" sz="1600" dirty="0" smtClean="0">
                <a:latin typeface="Monotype Corsiva" panose="03010101010201010101" pitchFamily="66" charset="0"/>
              </a:rPr>
              <a:t>:</a:t>
            </a:r>
          </a:p>
          <a:p>
            <a:pPr algn="just"/>
            <a:r>
              <a:rPr lang="ru-RU" sz="1600" dirty="0">
                <a:latin typeface="Monotype Corsiva" panose="03010101010201010101" pitchFamily="66" charset="0"/>
              </a:rPr>
              <a:t>а) наименование юридического лица, фамилия, имя, отчество (при наличии) индивидуального предпринимателя;</a:t>
            </a:r>
          </a:p>
          <a:p>
            <a:pPr algn="just"/>
            <a:r>
              <a:rPr lang="ru-RU" sz="1600" dirty="0">
                <a:latin typeface="Monotype Corsiva" panose="03010101010201010101" pitchFamily="66" charset="0"/>
              </a:rPr>
              <a:t>б) идентификационный номер налогоплательщика - юридического лица, индивидуального предпринимателя;</a:t>
            </a:r>
          </a:p>
          <a:p>
            <a:pPr algn="just"/>
            <a:r>
              <a:rPr lang="ru-RU" sz="1600" dirty="0">
                <a:latin typeface="Monotype Corsiva" panose="03010101010201010101" pitchFamily="66" charset="0"/>
              </a:rPr>
              <a:t>в) дата и номер предостережения, направленного в адрес юридического лица, индивидуального предпринимателя;</a:t>
            </a:r>
          </a:p>
          <a:p>
            <a:pPr algn="just"/>
            <a:r>
              <a:rPr lang="ru-RU" sz="1600" dirty="0">
                <a:latin typeface="Monotype Corsiva" panose="03010101010201010101" pitchFamily="66" charset="0"/>
              </a:rPr>
              <a:t>г) сведения о принятых по результатам рассмотрения предостережения мерах по обеспечению соблюдения обязательных требований, требований, установленных муниципальными правовыми актами</a:t>
            </a:r>
            <a:r>
              <a:rPr lang="ru-RU" sz="1600" dirty="0" smtClean="0">
                <a:latin typeface="Monotype Corsiva" panose="03010101010201010101" pitchFamily="66" charset="0"/>
              </a:rPr>
              <a:t>.</a:t>
            </a:r>
            <a:endParaRPr lang="ru-RU" sz="1600" i="1" dirty="0" smtClean="0">
              <a:ln w="0"/>
              <a:solidFill>
                <a:schemeClr val="tx1"/>
              </a:solidFill>
              <a:latin typeface="Monotype Corsiva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23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4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7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79512" y="1033963"/>
            <a:ext cx="8640960" cy="1384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Постановление Правительства Российской Федерации от 10.02.2017 № 166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«Об утверждении Правил составления и направления предостережения о недопустимости нарушения обязательных требований и требований, установленных муниципальными правовыми актами, подачи возражений на такое предостережение и их рассмотрения, уведомления об исполнении такого предостережения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43301" y="2694841"/>
            <a:ext cx="8477171" cy="300907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П. 13</a:t>
            </a:r>
            <a:r>
              <a:rPr lang="ru-RU" sz="1600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. Уведомление направляется юридическим лицом, индивидуальным предпринимателем в бумажном виде почтовым отправлением в орган государственного контроля (надзора), орган муниципального контроля, либо в виде электронного </a:t>
            </a:r>
            <a:r>
              <a:rPr lang="ru-RU" sz="1600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документа, </a:t>
            </a:r>
            <a:r>
              <a:rPr lang="ru-RU" sz="1600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подписанного усиленной квалифицированной электронной подписью индивидуального предпринимателя, лица, уполномоченного действовать от имени юридического лица, на указанный в предостережении адрес электронной почты органа государственного контроля (надзора), муниципального контроля, либо иными указанными в предостережении способами.</a:t>
            </a:r>
          </a:p>
        </p:txBody>
      </p:sp>
    </p:spTree>
    <p:extLst>
      <p:ext uri="{BB962C8B-B14F-4D97-AF65-F5344CB8AC3E}">
        <p14:creationId xmlns:p14="http://schemas.microsoft.com/office/powerpoint/2010/main" val="265445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7499" y="1073371"/>
            <a:ext cx="7964939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n w="0"/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Если Вашей организации объявлено </a:t>
            </a:r>
            <a:r>
              <a:rPr lang="ru-RU" sz="2000" i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предостережение</a:t>
            </a:r>
            <a:endParaRPr lang="ru-RU" sz="2000" i="1" dirty="0">
              <a:ln w="0"/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user\Desktop\Презентация Microsoft PowerPoin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5" y="2376831"/>
            <a:ext cx="6135077" cy="342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Скругленный прямоугольник 44"/>
          <p:cNvSpPr/>
          <p:nvPr/>
        </p:nvSpPr>
        <p:spPr>
          <a:xfrm>
            <a:off x="567499" y="1628801"/>
            <a:ext cx="7964938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Выйти по ссылке на сайт: </a:t>
            </a:r>
            <a:r>
              <a:rPr lang="en-US" sz="1600" i="1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6"/>
              </a:rPr>
              <a:t>https://leto73.ru/kidscamp/?</a:t>
            </a:r>
            <a:r>
              <a:rPr lang="en-US" sz="1600" i="1" dirty="0" smtClean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6"/>
              </a:rPr>
              <a:t>page_id=2217</a:t>
            </a:r>
            <a:endParaRPr lang="ru-RU" sz="1600" i="1" dirty="0" smtClean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i="1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93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7499" y="1073371"/>
            <a:ext cx="7964939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n w="0"/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Если Вашей организации объявлено </a:t>
            </a:r>
            <a:r>
              <a:rPr lang="ru-RU" sz="2000" i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предостережение</a:t>
            </a:r>
            <a:endParaRPr lang="ru-RU" sz="2000" i="1" dirty="0">
              <a:ln w="0"/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67499" y="1537493"/>
            <a:ext cx="1844261" cy="39761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ru-RU" sz="1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Проверить по графам реестра  соответствие информации, предоставленной Вашей организацией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При несоответствии информации связаться со специалистами центра «Лето», далее отрабатывать со специалистами информацию</a:t>
            </a:r>
            <a:endParaRPr lang="ru-RU" sz="1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022" y="2069686"/>
            <a:ext cx="5861604" cy="301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44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7499" y="1073371"/>
            <a:ext cx="8122473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n w="0"/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 </a:t>
            </a:r>
            <a:r>
              <a:rPr lang="ru-RU" sz="2000" i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2022 усилено проведение профилактических мероприятий                                               с контролируемыми лицами</a:t>
            </a:r>
            <a:endParaRPr lang="ru-RU" sz="2000" i="1" dirty="0">
              <a:ln w="0"/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91411" y="1871289"/>
            <a:ext cx="2165370" cy="38777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Проведено </a:t>
            </a:r>
          </a:p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наблюдения</a:t>
            </a:r>
          </a:p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за соблюдением обязательных требований </a:t>
            </a:r>
          </a:p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 взаимодействия  с контролируемыми лицами</a:t>
            </a:r>
            <a:endParaRPr lang="ru-RU" sz="2000" i="1" dirty="0" smtClean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832636" y="1944727"/>
            <a:ext cx="5857335" cy="91147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 отношении </a:t>
            </a:r>
            <a:r>
              <a:rPr lang="ru-RU" dirty="0" smtClean="0"/>
              <a:t>130 организаций </a:t>
            </a:r>
            <a:r>
              <a:rPr lang="ru-RU" dirty="0"/>
              <a:t>отдыха детей и их оздоровления – детских лагерей труда и отдыха </a:t>
            </a:r>
            <a:endParaRPr lang="ru-RU" sz="2000" dirty="0">
              <a:solidFill>
                <a:sysClr val="windowText" lastClr="0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832637" y="2951240"/>
            <a:ext cx="5857334" cy="149983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 отношении </a:t>
            </a:r>
            <a:r>
              <a:rPr lang="ru-RU" dirty="0" smtClean="0"/>
              <a:t>14 организаций </a:t>
            </a:r>
            <a:r>
              <a:rPr lang="ru-RU" dirty="0"/>
              <a:t>отдыха детей и их </a:t>
            </a:r>
            <a:r>
              <a:rPr lang="ru-RU" dirty="0" smtClean="0"/>
              <a:t>оздоровления, внесенных в реестр организаций отдыха детей и их оздоровления на основании распоряжения Министерства просвещения и воспитания Ульяновской области от 17.05.2022 № 1090-р</a:t>
            </a:r>
            <a:endParaRPr lang="ru-RU" sz="2000" dirty="0">
              <a:solidFill>
                <a:sysClr val="windowText" lastClr="0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832636" y="4541104"/>
            <a:ext cx="5771812" cy="103868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 отношении </a:t>
            </a:r>
            <a:r>
              <a:rPr lang="ru-RU" dirty="0" smtClean="0"/>
              <a:t>533 организаций </a:t>
            </a:r>
            <a:r>
              <a:rPr lang="ru-RU" dirty="0"/>
              <a:t>отдыха детей и их </a:t>
            </a:r>
            <a:r>
              <a:rPr lang="ru-RU" dirty="0" smtClean="0"/>
              <a:t>оздоровления, внесенных в реестр организаций отдыха детей и их оздоровления</a:t>
            </a:r>
            <a:endParaRPr lang="ru-RU" sz="2000" dirty="0">
              <a:solidFill>
                <a:sysClr val="windowText" lastClr="00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8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7499" y="1073371"/>
            <a:ext cx="7964939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n w="0"/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Если Вашей организации объявлено </a:t>
            </a:r>
            <a:r>
              <a:rPr lang="ru-RU" sz="2000" i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предостережение</a:t>
            </a:r>
            <a:endParaRPr lang="ru-RU" sz="2000" i="1" dirty="0">
              <a:ln w="0"/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67499" y="2482966"/>
            <a:ext cx="7964938" cy="4419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1. Подготовить уведомление об исполнении предостережения о недопустимости нарушения обязательных требований</a:t>
            </a:r>
            <a:endParaRPr lang="ru-RU" sz="1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67499" y="1628801"/>
            <a:ext cx="7964938" cy="51770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ysClr val="windowText" lastClr="000000"/>
                </a:solidFill>
                <a:latin typeface="Monotype Corsiva" panose="03010101010201010101" pitchFamily="66" charset="0"/>
                <a:cs typeface="Arial" pitchFamily="34" charset="0"/>
              </a:rPr>
              <a:t>После </a:t>
            </a:r>
            <a:r>
              <a:rPr lang="ru-RU" sz="1600" dirty="0" smtClean="0">
                <a:solidFill>
                  <a:sysClr val="windowText" lastClr="000000"/>
                </a:solidFill>
                <a:latin typeface="Monotype Corsiva" panose="03010101010201010101" pitchFamily="66" charset="0"/>
                <a:cs typeface="Arial" pitchFamily="34" charset="0"/>
              </a:rPr>
              <a:t>проработки </a:t>
            </a:r>
            <a:r>
              <a:rPr lang="ru-RU" sz="1600" dirty="0">
                <a:solidFill>
                  <a:sysClr val="windowText" lastClr="000000"/>
                </a:solidFill>
                <a:latin typeface="Monotype Corsiva" panose="03010101010201010101" pitchFamily="66" charset="0"/>
                <a:cs typeface="Arial" pitchFamily="34" charset="0"/>
              </a:rPr>
              <a:t>возможных признаков нарушений обязательных требований</a:t>
            </a:r>
            <a:endParaRPr lang="ru-RU" sz="1600" i="1" dirty="0">
              <a:ln w="0"/>
              <a:solidFill>
                <a:schemeClr val="tx1"/>
              </a:solidFill>
              <a:latin typeface="Monotype Corsiva" panose="03010101010201010101" pitchFamily="66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89531" y="3085030"/>
            <a:ext cx="7964938" cy="4419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2. Связаться по указанному в предостережении телефону со специалистом департамента по надзору и контролю в сфере образования </a:t>
            </a:r>
            <a:endParaRPr lang="ru-RU" sz="1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89531" y="3687094"/>
            <a:ext cx="7964937" cy="7784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3. В установленный в предостережении для уведомления департамента срок направить уведомление </a:t>
            </a:r>
            <a:r>
              <a:rPr lang="ru-RU" sz="1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об исполнении предостережения о недопустимости нарушения обязательных </a:t>
            </a:r>
            <a:r>
              <a:rPr lang="ru-RU" sz="1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требований почтовым отправлением «Почта России» в адрес департамента</a:t>
            </a:r>
            <a:endParaRPr lang="ru-RU" sz="1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184" y="4725144"/>
            <a:ext cx="810838" cy="1024217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</p:pic>
      <p:sp>
        <p:nvSpPr>
          <p:cNvPr id="35" name="Скругленный прямоугольник 34"/>
          <p:cNvSpPr/>
          <p:nvPr/>
        </p:nvSpPr>
        <p:spPr>
          <a:xfrm>
            <a:off x="1448393" y="4758477"/>
            <a:ext cx="7084043" cy="98668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Непредставление уведомления </a:t>
            </a:r>
            <a:r>
              <a:rPr lang="ru-RU" sz="1400" dirty="0" smtClean="0">
                <a:solidFill>
                  <a:sysClr val="windowText" lastClr="000000"/>
                </a:solidFill>
                <a:latin typeface="Monotype Corsiva" panose="03010101010201010101" pitchFamily="66" charset="0"/>
                <a:cs typeface="Arial" pitchFamily="34" charset="0"/>
              </a:rPr>
              <a:t>об </a:t>
            </a:r>
            <a:r>
              <a:rPr lang="ru-RU" sz="1400" dirty="0">
                <a:solidFill>
                  <a:sysClr val="windowText" lastClr="000000"/>
                </a:solidFill>
                <a:latin typeface="Monotype Corsiva" panose="03010101010201010101" pitchFamily="66" charset="0"/>
                <a:cs typeface="Arial" pitchFamily="34" charset="0"/>
              </a:rPr>
              <a:t>исполнении предостережения о недопустимости нарушения обязательных </a:t>
            </a:r>
            <a:r>
              <a:rPr lang="ru-RU" sz="1400" dirty="0" smtClean="0">
                <a:solidFill>
                  <a:sysClr val="windowText" lastClr="000000"/>
                </a:solidFill>
                <a:latin typeface="Monotype Corsiva" panose="03010101010201010101" pitchFamily="66" charset="0"/>
                <a:cs typeface="Arial" pitchFamily="34" charset="0"/>
              </a:rPr>
              <a:t>требований является индикатором риска нарушения обязательных требований.</a:t>
            </a:r>
            <a:endParaRPr lang="ru-RU" sz="14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1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1" name="Прямоугольник 10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Прямоугольный треугольник 11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9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7" name="Прямоугольный треугольник 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5" name="Группа 17"/>
          <p:cNvGrpSpPr/>
          <p:nvPr/>
        </p:nvGrpSpPr>
        <p:grpSpPr>
          <a:xfrm>
            <a:off x="-36512" y="0"/>
            <a:ext cx="9001156" cy="1017375"/>
            <a:chOff x="0" y="0"/>
            <a:chExt cx="12002530" cy="1017375"/>
          </a:xfrm>
        </p:grpSpPr>
        <p:grpSp>
          <p:nvGrpSpPr>
            <p:cNvPr id="16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3" name="Прямоугольник 22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4" name="Прямоугольный треугольник 23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1" name="Прямоугольный треугольник 20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9" name="Прямоугольник 1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0" name="Прямоугольный треугольник 1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47" name="Текст 2"/>
          <p:cNvSpPr txBox="1">
            <a:spLocks/>
          </p:cNvSpPr>
          <p:nvPr/>
        </p:nvSpPr>
        <p:spPr>
          <a:xfrm>
            <a:off x="611560" y="0"/>
            <a:ext cx="6984776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5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714380" cy="675089"/>
          </a:xfrm>
          <a:prstGeom prst="rect">
            <a:avLst/>
          </a:prstGeom>
          <a:noFill/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0" y="5958573"/>
            <a:ext cx="942063" cy="942063"/>
          </a:xfrm>
          <a:prstGeom prst="rect">
            <a:avLst/>
          </a:prstGeom>
        </p:spPr>
      </p:pic>
      <p:sp>
        <p:nvSpPr>
          <p:cNvPr id="2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Текст 2"/>
          <p:cNvSpPr txBox="1">
            <a:spLocks/>
          </p:cNvSpPr>
          <p:nvPr/>
        </p:nvSpPr>
        <p:spPr>
          <a:xfrm>
            <a:off x="3500430" y="6503642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39552" y="2492896"/>
            <a:ext cx="792246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/>
            <a:r>
              <a:rPr lang="ru-RU" sz="32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СПАСИБО ЗА ВНИМАНИЕ!</a:t>
            </a:r>
            <a:endParaRPr lang="ru-RU" sz="3200" b="1" i="1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03847" y="4635134"/>
            <a:ext cx="54006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base"/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Отдел государственного контроля и региональных полномочий департамента  по надзору и контролю </a:t>
            </a:r>
          </a:p>
          <a:p>
            <a:pPr fontAlgn="base"/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в сфере образования Министерства просвещения </a:t>
            </a:r>
          </a:p>
          <a:p>
            <a:pPr fontAlgn="base"/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и воспитания Ульяновской области, тел. 62-48-55</a:t>
            </a:r>
            <a:endParaRPr lang="ru-RU" sz="2000" b="1" i="1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3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2674364" y="3366605"/>
            <a:ext cx="5826726" cy="234841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организаций отдыха детей и их оздоровления разработано руководство по заполнению сведений </a:t>
            </a:r>
          </a:p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включению организаций отдыха детей </a:t>
            </a:r>
          </a:p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их оздоровления в реестр организаций отдыха детей и их оздоровления, </a:t>
            </a:r>
          </a:p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осуществляющих деятельность </a:t>
            </a:r>
          </a:p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территории Ульяновской области (размещено на сайте Министерства просвещения и воспитания Ульяновской области)</a:t>
            </a:r>
            <a:endParaRPr lang="ru-RU" sz="16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928662" y="3857628"/>
            <a:ext cx="1785950" cy="142876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923654" y="1924336"/>
            <a:ext cx="1714512" cy="128588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7544" y="1122377"/>
            <a:ext cx="8222427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n w="0"/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Основные результаты проведения профилактических мероприятий</a:t>
            </a:r>
            <a:endParaRPr lang="ru-RU" sz="2000" i="1" dirty="0">
              <a:ln w="0"/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674364" y="2069909"/>
            <a:ext cx="5786478" cy="10001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результатам мониторингов безопасности </a:t>
            </a:r>
          </a:p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объявлено 108 предостережений организациям отдыха детей и их оздоровления</a:t>
            </a:r>
            <a:endParaRPr lang="ru-RU" sz="1600" i="1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8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7499" y="1073371"/>
            <a:ext cx="7964939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n w="0"/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География объявления </a:t>
            </a:r>
            <a:r>
              <a:rPr lang="ru-RU" sz="2000" i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предостережений</a:t>
            </a:r>
            <a:endParaRPr lang="ru-RU" sz="2000" i="1" dirty="0">
              <a:ln w="0"/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73371" y="4200078"/>
            <a:ext cx="2664036" cy="505852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chemeClr val="tx1"/>
                </a:solidFill>
              </a:rPr>
              <a:t>Карсунский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район –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16</a:t>
            </a:r>
            <a:r>
              <a:rPr lang="ru-RU" sz="1600" dirty="0" smtClean="0">
                <a:solidFill>
                  <a:schemeClr val="tx1"/>
                </a:solidFill>
              </a:rPr>
              <a:t> 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72194" y="4775197"/>
            <a:ext cx="2659341" cy="443786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Майнский</a:t>
            </a:r>
            <a:r>
              <a:rPr lang="ru-RU" sz="1600" dirty="0" smtClean="0">
                <a:solidFill>
                  <a:schemeClr val="tx1"/>
                </a:solidFill>
              </a:rPr>
              <a:t> район – </a:t>
            </a:r>
            <a:r>
              <a:rPr lang="ru-RU" sz="1600" dirty="0" smtClean="0">
                <a:solidFill>
                  <a:srgbClr val="FF0000"/>
                </a:solidFill>
              </a:rPr>
              <a:t>9</a:t>
            </a:r>
            <a:r>
              <a:rPr lang="ru-RU" sz="1600" dirty="0" smtClean="0">
                <a:solidFill>
                  <a:schemeClr val="tx1"/>
                </a:solidFill>
              </a:rPr>
              <a:t> ОО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318557" y="2217636"/>
            <a:ext cx="2989591" cy="504723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Мелекесский</a:t>
            </a:r>
            <a:r>
              <a:rPr lang="ru-RU" sz="1600" dirty="0" smtClean="0">
                <a:solidFill>
                  <a:schemeClr val="tx1"/>
                </a:solidFill>
              </a:rPr>
              <a:t> район –  </a:t>
            </a:r>
            <a:r>
              <a:rPr lang="ru-RU" sz="1600" dirty="0" smtClean="0">
                <a:solidFill>
                  <a:srgbClr val="FF0000"/>
                </a:solidFill>
              </a:rPr>
              <a:t>2</a:t>
            </a:r>
            <a:r>
              <a:rPr lang="ru-RU" sz="1600" dirty="0" smtClean="0">
                <a:solidFill>
                  <a:schemeClr val="tx1"/>
                </a:solidFill>
              </a:rPr>
              <a:t> 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488220" y="4052395"/>
            <a:ext cx="2280015" cy="499784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Тереньгульский</a:t>
            </a:r>
            <a:r>
              <a:rPr lang="ru-RU" sz="1600" dirty="0" smtClean="0">
                <a:solidFill>
                  <a:schemeClr val="tx1"/>
                </a:solidFill>
              </a:rPr>
              <a:t> район – </a:t>
            </a:r>
            <a:r>
              <a:rPr lang="ru-RU" sz="1600" dirty="0" smtClean="0">
                <a:solidFill>
                  <a:srgbClr val="FF0000"/>
                </a:solidFill>
              </a:rPr>
              <a:t>2</a:t>
            </a:r>
            <a:r>
              <a:rPr lang="ru-RU" sz="1600" dirty="0" smtClean="0">
                <a:solidFill>
                  <a:schemeClr val="tx1"/>
                </a:solidFill>
              </a:rPr>
              <a:t> 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302426" y="1620148"/>
            <a:ext cx="3005722" cy="481323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Город Ульяновск – </a:t>
            </a:r>
            <a:r>
              <a:rPr lang="ru-RU" sz="1600" dirty="0" smtClean="0">
                <a:solidFill>
                  <a:srgbClr val="FF0000"/>
                </a:solidFill>
              </a:rPr>
              <a:t> 9 </a:t>
            </a:r>
            <a:r>
              <a:rPr lang="ru-RU" sz="1600" dirty="0" smtClean="0">
                <a:solidFill>
                  <a:schemeClr val="tx1"/>
                </a:solidFill>
              </a:rPr>
              <a:t>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356995" y="2811617"/>
            <a:ext cx="2951153" cy="485997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Николаевский район – </a:t>
            </a:r>
            <a:r>
              <a:rPr lang="ru-RU" sz="1600" dirty="0" smtClean="0">
                <a:solidFill>
                  <a:srgbClr val="FF0000"/>
                </a:solidFill>
              </a:rPr>
              <a:t> 1 </a:t>
            </a:r>
            <a:r>
              <a:rPr lang="ru-RU" sz="1600" dirty="0" smtClean="0">
                <a:solidFill>
                  <a:schemeClr val="tx1"/>
                </a:solidFill>
              </a:rPr>
              <a:t>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89769" y="1594535"/>
            <a:ext cx="2632991" cy="609801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Базарносызганский</a:t>
            </a:r>
            <a:r>
              <a:rPr lang="ru-RU" sz="1600" dirty="0" smtClean="0">
                <a:solidFill>
                  <a:schemeClr val="tx1"/>
                </a:solidFill>
              </a:rPr>
              <a:t> район – </a:t>
            </a:r>
            <a:r>
              <a:rPr lang="ru-RU" sz="1600" dirty="0" smtClean="0">
                <a:solidFill>
                  <a:srgbClr val="FF0000"/>
                </a:solidFill>
              </a:rPr>
              <a:t>6 </a:t>
            </a:r>
            <a:r>
              <a:rPr lang="ru-RU" sz="1600" dirty="0" smtClean="0">
                <a:solidFill>
                  <a:schemeClr val="tx1"/>
                </a:solidFill>
              </a:rPr>
              <a:t>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67499" y="2304632"/>
            <a:ext cx="2655262" cy="469789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Барышский</a:t>
            </a:r>
            <a:r>
              <a:rPr lang="ru-RU" sz="1600" dirty="0" smtClean="0">
                <a:solidFill>
                  <a:schemeClr val="tx1"/>
                </a:solidFill>
              </a:rPr>
              <a:t> район – </a:t>
            </a:r>
            <a:r>
              <a:rPr lang="ru-RU" sz="1600" dirty="0" smtClean="0">
                <a:solidFill>
                  <a:srgbClr val="FF0000"/>
                </a:solidFill>
              </a:rPr>
              <a:t>3 </a:t>
            </a:r>
            <a:r>
              <a:rPr lang="ru-RU" sz="1600" dirty="0" smtClean="0">
                <a:solidFill>
                  <a:schemeClr val="tx1"/>
                </a:solidFill>
              </a:rPr>
              <a:t>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67499" y="2873097"/>
            <a:ext cx="2667445" cy="529955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Вешкаймский</a:t>
            </a:r>
            <a:r>
              <a:rPr lang="ru-RU" sz="1600" dirty="0" smtClean="0">
                <a:solidFill>
                  <a:schemeClr val="tx1"/>
                </a:solidFill>
              </a:rPr>
              <a:t> район – </a:t>
            </a:r>
            <a:r>
              <a:rPr lang="ru-RU" sz="1600" dirty="0" smtClean="0">
                <a:solidFill>
                  <a:srgbClr val="FF0000"/>
                </a:solidFill>
              </a:rPr>
              <a:t>1</a:t>
            </a:r>
            <a:r>
              <a:rPr lang="ru-RU" sz="1600" dirty="0" smtClean="0">
                <a:solidFill>
                  <a:schemeClr val="tx1"/>
                </a:solidFill>
              </a:rPr>
              <a:t> 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67499" y="3549990"/>
            <a:ext cx="2655262" cy="549792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Инзенский</a:t>
            </a:r>
            <a:r>
              <a:rPr lang="ru-RU" sz="1600" dirty="0" smtClean="0">
                <a:solidFill>
                  <a:schemeClr val="tx1"/>
                </a:solidFill>
              </a:rPr>
              <a:t> район – </a:t>
            </a:r>
            <a:r>
              <a:rPr lang="ru-RU" sz="1600" dirty="0">
                <a:solidFill>
                  <a:srgbClr val="FF0000"/>
                </a:solidFill>
              </a:rPr>
              <a:t>3</a:t>
            </a:r>
            <a:r>
              <a:rPr lang="ru-RU" sz="1600" dirty="0" smtClean="0">
                <a:solidFill>
                  <a:schemeClr val="tx1"/>
                </a:solidFill>
              </a:rPr>
              <a:t> 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345185" y="5331283"/>
            <a:ext cx="2999757" cy="377555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ИП, СМП– </a:t>
            </a:r>
            <a:r>
              <a:rPr lang="ru-RU" sz="1600" dirty="0" smtClean="0">
                <a:solidFill>
                  <a:srgbClr val="FF0000"/>
                </a:solidFill>
              </a:rPr>
              <a:t>2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357351" y="3403052"/>
            <a:ext cx="2953828" cy="536369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Новомалыклинский</a:t>
            </a:r>
            <a:r>
              <a:rPr lang="ru-RU" sz="1600" dirty="0" smtClean="0">
                <a:solidFill>
                  <a:schemeClr val="tx1"/>
                </a:solidFill>
              </a:rPr>
              <a:t> район – </a:t>
            </a:r>
            <a:r>
              <a:rPr lang="ru-RU" sz="1600" dirty="0" smtClean="0">
                <a:solidFill>
                  <a:srgbClr val="FF0000"/>
                </a:solidFill>
              </a:rPr>
              <a:t>11</a:t>
            </a:r>
            <a:r>
              <a:rPr lang="ru-RU" sz="1600" dirty="0" smtClean="0">
                <a:solidFill>
                  <a:schemeClr val="tx1"/>
                </a:solidFill>
              </a:rPr>
              <a:t> 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318557" y="4093416"/>
            <a:ext cx="2989591" cy="499093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Новоспасский район – </a:t>
            </a:r>
            <a:r>
              <a:rPr lang="ru-RU" sz="1600" dirty="0" smtClean="0">
                <a:solidFill>
                  <a:srgbClr val="FF0000"/>
                </a:solidFill>
              </a:rPr>
              <a:t>1</a:t>
            </a:r>
            <a:r>
              <a:rPr lang="ru-RU" sz="1600" dirty="0" smtClean="0">
                <a:solidFill>
                  <a:schemeClr val="tx1"/>
                </a:solidFill>
              </a:rPr>
              <a:t> 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356995" y="4703293"/>
            <a:ext cx="2989591" cy="499093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Новоульяновск</a:t>
            </a:r>
            <a:r>
              <a:rPr lang="ru-RU" sz="1600" dirty="0" smtClean="0">
                <a:solidFill>
                  <a:schemeClr val="tx1"/>
                </a:solidFill>
              </a:rPr>
              <a:t> – </a:t>
            </a:r>
            <a:r>
              <a:rPr lang="ru-RU" sz="1600" dirty="0" smtClean="0">
                <a:solidFill>
                  <a:srgbClr val="FF0000"/>
                </a:solidFill>
              </a:rPr>
              <a:t>4</a:t>
            </a:r>
            <a:r>
              <a:rPr lang="ru-RU" sz="1600" dirty="0" smtClean="0">
                <a:solidFill>
                  <a:schemeClr val="tx1"/>
                </a:solidFill>
              </a:rPr>
              <a:t> 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391404" y="1655203"/>
            <a:ext cx="2376832" cy="446267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Областные организации – </a:t>
            </a:r>
            <a:r>
              <a:rPr lang="ru-RU" sz="1600" dirty="0" smtClean="0">
                <a:solidFill>
                  <a:srgbClr val="FF0000"/>
                </a:solidFill>
              </a:rPr>
              <a:t>14</a:t>
            </a:r>
            <a:r>
              <a:rPr lang="ru-RU" sz="1600" dirty="0" smtClean="0">
                <a:solidFill>
                  <a:schemeClr val="tx1"/>
                </a:solidFill>
              </a:rPr>
              <a:t> 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424757" y="2228457"/>
            <a:ext cx="2343479" cy="493902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Сенгилеевский</a:t>
            </a:r>
            <a:r>
              <a:rPr lang="ru-RU" sz="1600" dirty="0" smtClean="0">
                <a:solidFill>
                  <a:schemeClr val="tx1"/>
                </a:solidFill>
              </a:rPr>
              <a:t> район – </a:t>
            </a:r>
            <a:r>
              <a:rPr lang="ru-RU" sz="1600" dirty="0" smtClean="0">
                <a:solidFill>
                  <a:srgbClr val="FF0000"/>
                </a:solidFill>
              </a:rPr>
              <a:t>5</a:t>
            </a:r>
            <a:r>
              <a:rPr lang="ru-RU" sz="1600" dirty="0" smtClean="0">
                <a:solidFill>
                  <a:schemeClr val="tx1"/>
                </a:solidFill>
              </a:rPr>
              <a:t> 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475578" y="2811617"/>
            <a:ext cx="2292658" cy="485997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Старокулаткинский</a:t>
            </a:r>
            <a:r>
              <a:rPr lang="ru-RU" sz="1600" dirty="0" smtClean="0">
                <a:solidFill>
                  <a:schemeClr val="tx1"/>
                </a:solidFill>
              </a:rPr>
              <a:t> район – </a:t>
            </a:r>
            <a:r>
              <a:rPr lang="ru-RU" sz="1600" dirty="0" smtClean="0">
                <a:solidFill>
                  <a:srgbClr val="FF0000"/>
                </a:solidFill>
              </a:rPr>
              <a:t>7</a:t>
            </a:r>
            <a:r>
              <a:rPr lang="ru-RU" sz="1600" dirty="0" smtClean="0">
                <a:solidFill>
                  <a:schemeClr val="tx1"/>
                </a:solidFill>
              </a:rPr>
              <a:t> 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478065" y="3438834"/>
            <a:ext cx="2292658" cy="459119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Сурский</a:t>
            </a:r>
            <a:r>
              <a:rPr lang="ru-RU" sz="1600" dirty="0" smtClean="0">
                <a:solidFill>
                  <a:schemeClr val="tx1"/>
                </a:solidFill>
              </a:rPr>
              <a:t> район – </a:t>
            </a:r>
            <a:r>
              <a:rPr lang="ru-RU" sz="1600" dirty="0" smtClean="0">
                <a:solidFill>
                  <a:srgbClr val="FF0000"/>
                </a:solidFill>
              </a:rPr>
              <a:t>2</a:t>
            </a:r>
            <a:r>
              <a:rPr lang="ru-RU" sz="1600" dirty="0" smtClean="0">
                <a:solidFill>
                  <a:schemeClr val="tx1"/>
                </a:solidFill>
              </a:rPr>
              <a:t> 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533907" y="4705930"/>
            <a:ext cx="2234330" cy="496456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Чердаклинский</a:t>
            </a:r>
            <a:r>
              <a:rPr lang="ru-RU" sz="1600" dirty="0" smtClean="0">
                <a:solidFill>
                  <a:schemeClr val="tx1"/>
                </a:solidFill>
              </a:rPr>
              <a:t> район – </a:t>
            </a:r>
            <a:r>
              <a:rPr lang="ru-RU" sz="1600" dirty="0" smtClean="0">
                <a:solidFill>
                  <a:srgbClr val="FF0000"/>
                </a:solidFill>
              </a:rPr>
              <a:t>10</a:t>
            </a:r>
            <a:r>
              <a:rPr lang="ru-RU" sz="1600" dirty="0" smtClean="0">
                <a:solidFill>
                  <a:schemeClr val="tx1"/>
                </a:solidFill>
              </a:rPr>
              <a:t> ОО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11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1054644"/>
            <a:ext cx="7920878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n w="0"/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Количество организаций с повторно объявленными </a:t>
            </a:r>
            <a:r>
              <a:rPr lang="ru-RU" sz="2000" i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предостережениями</a:t>
            </a:r>
            <a:endParaRPr lang="ru-RU" sz="2000" i="1" dirty="0">
              <a:ln w="0"/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239982" y="1648724"/>
            <a:ext cx="2664036" cy="505852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chemeClr val="tx1"/>
                </a:solidFill>
              </a:rPr>
              <a:t>Карсунский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район –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1</a:t>
            </a:r>
            <a:r>
              <a:rPr lang="ru-RU" sz="1600" dirty="0" smtClean="0">
                <a:solidFill>
                  <a:schemeClr val="tx1"/>
                </a:solidFill>
              </a:rPr>
              <a:t> 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54847" y="1679757"/>
            <a:ext cx="2659341" cy="443786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Майнский</a:t>
            </a:r>
            <a:r>
              <a:rPr lang="ru-RU" sz="1600" dirty="0" smtClean="0">
                <a:solidFill>
                  <a:schemeClr val="tx1"/>
                </a:solidFill>
              </a:rPr>
              <a:t> район – </a:t>
            </a:r>
            <a:r>
              <a:rPr lang="ru-RU" sz="1600" dirty="0" smtClean="0">
                <a:solidFill>
                  <a:srgbClr val="FF0000"/>
                </a:solidFill>
              </a:rPr>
              <a:t>3</a:t>
            </a:r>
            <a:r>
              <a:rPr lang="ru-RU" sz="1600" dirty="0" smtClean="0">
                <a:solidFill>
                  <a:schemeClr val="tx1"/>
                </a:solidFill>
              </a:rPr>
              <a:t> ОО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262921" y="2360474"/>
            <a:ext cx="2693838" cy="307366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Новоульяновск</a:t>
            </a:r>
            <a:r>
              <a:rPr lang="ru-RU" sz="1600" dirty="0" smtClean="0">
                <a:solidFill>
                  <a:schemeClr val="tx1"/>
                </a:solidFill>
              </a:rPr>
              <a:t> – </a:t>
            </a:r>
            <a:r>
              <a:rPr lang="ru-RU" sz="1600" dirty="0" smtClean="0">
                <a:solidFill>
                  <a:schemeClr val="tx1"/>
                </a:solidFill>
              </a:rPr>
              <a:t>1 </a:t>
            </a:r>
            <a:r>
              <a:rPr lang="ru-RU" sz="1600" dirty="0" smtClean="0">
                <a:solidFill>
                  <a:schemeClr val="tx1"/>
                </a:solidFill>
              </a:rPr>
              <a:t>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155606" y="1692290"/>
            <a:ext cx="2376832" cy="446267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Областные организации – </a:t>
            </a:r>
            <a:r>
              <a:rPr lang="ru-RU" sz="1600" dirty="0" smtClean="0">
                <a:solidFill>
                  <a:srgbClr val="FF0000"/>
                </a:solidFill>
              </a:rPr>
              <a:t>1</a:t>
            </a:r>
            <a:r>
              <a:rPr lang="ru-RU" sz="1600" dirty="0" smtClean="0">
                <a:solidFill>
                  <a:schemeClr val="tx1"/>
                </a:solidFill>
              </a:rPr>
              <a:t> 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16255" y="2970364"/>
            <a:ext cx="7941157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n w="0"/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Количество организаций, </a:t>
            </a:r>
            <a:r>
              <a:rPr lang="ru-RU" sz="2000" i="1" dirty="0">
                <a:solidFill>
                  <a:schemeClr val="tx1"/>
                </a:solidFill>
                <a:latin typeface="Monotype Corsiva" panose="03010101010201010101" pitchFamily="66" charset="0"/>
              </a:rPr>
              <a:t>в отношении которых проведен профилактический </a:t>
            </a:r>
            <a:r>
              <a:rPr lang="ru-RU" sz="2000" i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визит, и </a:t>
            </a:r>
            <a:r>
              <a:rPr lang="ru-RU" sz="2000" i="1" dirty="0" smtClean="0">
                <a:ln w="0"/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имевших </a:t>
            </a:r>
            <a:r>
              <a:rPr lang="ru-RU" sz="2000" i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предостережение по итогам мониторинга безопасности</a:t>
            </a:r>
            <a:endParaRPr lang="ru-RU" sz="2000" i="1" dirty="0">
              <a:ln w="0"/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91281" y="3965052"/>
            <a:ext cx="2659341" cy="443786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Майнский</a:t>
            </a:r>
            <a:r>
              <a:rPr lang="ru-RU" sz="1600" dirty="0" smtClean="0">
                <a:solidFill>
                  <a:schemeClr val="tx1"/>
                </a:solidFill>
              </a:rPr>
              <a:t> район – </a:t>
            </a:r>
            <a:r>
              <a:rPr lang="ru-RU" sz="1600" dirty="0" smtClean="0">
                <a:solidFill>
                  <a:srgbClr val="FF0000"/>
                </a:solidFill>
              </a:rPr>
              <a:t>2</a:t>
            </a:r>
            <a:r>
              <a:rPr lang="ru-RU" sz="1600" dirty="0" smtClean="0">
                <a:solidFill>
                  <a:schemeClr val="tx1"/>
                </a:solidFill>
              </a:rPr>
              <a:t> ОО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467773" y="4599822"/>
            <a:ext cx="2693838" cy="307366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г. Ульяновск – </a:t>
            </a:r>
            <a:r>
              <a:rPr lang="ru-RU" sz="1600" dirty="0" smtClean="0">
                <a:solidFill>
                  <a:srgbClr val="FF0000"/>
                </a:solidFill>
              </a:rPr>
              <a:t>1</a:t>
            </a:r>
            <a:r>
              <a:rPr lang="ru-RU" sz="1600" dirty="0" smtClean="0">
                <a:solidFill>
                  <a:schemeClr val="tx1"/>
                </a:solidFill>
              </a:rPr>
              <a:t> ОО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508104" y="3965052"/>
            <a:ext cx="3024334" cy="385789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Областные организации – </a:t>
            </a:r>
            <a:r>
              <a:rPr lang="ru-RU" sz="1600" dirty="0" smtClean="0">
                <a:solidFill>
                  <a:srgbClr val="FF0000"/>
                </a:solidFill>
              </a:rPr>
              <a:t>3</a:t>
            </a:r>
            <a:r>
              <a:rPr lang="ru-RU" sz="1600" dirty="0" smtClean="0">
                <a:solidFill>
                  <a:schemeClr val="tx1"/>
                </a:solidFill>
              </a:rPr>
              <a:t> ОО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8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2022</a:t>
            </a:r>
            <a:endParaRPr lang="ru-RU" sz="16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7499" y="1073371"/>
            <a:ext cx="7964939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n w="0"/>
                <a:solidFill>
                  <a:schemeClr val="accent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 </a:t>
            </a:r>
            <a:r>
              <a:rPr lang="ru-RU" sz="2000" i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Основания проведения наблюдения за соблюдением обязательных требований</a:t>
            </a:r>
            <a:endParaRPr lang="ru-RU" sz="2000" i="1" dirty="0">
              <a:ln w="0"/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27675" y="1803109"/>
            <a:ext cx="2898673" cy="3450811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Федеральный закон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от </a:t>
            </a:r>
            <a:r>
              <a:rPr lang="ru-RU" dirty="0">
                <a:solidFill>
                  <a:schemeClr val="tx1"/>
                </a:solidFill>
              </a:rPr>
              <a:t>31.07.2020 №248-ФЗ «О государственном контроле (надзоре), муниципальном контроле в Российской Федерации»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779912" y="1823453"/>
            <a:ext cx="4608512" cy="33936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Постановление </a:t>
            </a:r>
            <a:r>
              <a:rPr lang="ru-RU" sz="1600" dirty="0">
                <a:solidFill>
                  <a:schemeClr val="tx1"/>
                </a:solidFill>
              </a:rPr>
              <a:t>Правительства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Ульяновской </a:t>
            </a:r>
            <a:r>
              <a:rPr lang="ru-RU" sz="1600" dirty="0">
                <a:solidFill>
                  <a:schemeClr val="tx1"/>
                </a:solidFill>
              </a:rPr>
              <a:t>области от 15.09.2021 № 425-П «Об утверждении Положения о региональном государственном контроле (надзоре) за достоверностью, актуальностью и полнотой сведений об организациях отдыха детей и их оздоровления, содержащихся в реестре организаций отдыха детей и их оздоровления, на территории Ульяновской области»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31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72" y="1214422"/>
            <a:ext cx="7964939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Выявленные признаки нарушения обязательных требований, </a:t>
            </a:r>
          </a:p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предъявляемых к деятельности организаций отдыха </a:t>
            </a:r>
            <a:r>
              <a:rPr lang="ru-RU" sz="2000" dirty="0">
                <a:ln w="0"/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детей и их оздоровления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40126" y="2057885"/>
            <a:ext cx="8032402" cy="7083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Пункты 2 и 6 статьи 12.2 Федерального </a:t>
            </a:r>
            <a:r>
              <a:rPr lang="ru-RU" sz="1400" dirty="0">
                <a:solidFill>
                  <a:schemeClr val="tx1"/>
                </a:solidFill>
              </a:rPr>
              <a:t>закона от 24.07.1998 №124-ФЗ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«Об основных гарантиях прав ребёнка в Российской Федерации»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71472" y="2932258"/>
            <a:ext cx="8032404" cy="12144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Пункты 6 и 13 приложения № 1 , приложение № 2 к приказу Министерства </a:t>
            </a:r>
            <a:r>
              <a:rPr lang="ru-RU" sz="1400" dirty="0">
                <a:solidFill>
                  <a:schemeClr val="tx1"/>
                </a:solidFill>
              </a:rPr>
              <a:t>просвещения Российской Федерации от </a:t>
            </a:r>
            <a:r>
              <a:rPr lang="ru-RU" sz="1400" dirty="0" smtClean="0">
                <a:solidFill>
                  <a:schemeClr val="tx1"/>
                </a:solidFill>
              </a:rPr>
              <a:t>21.10.2019  № 570 «</a:t>
            </a:r>
            <a:r>
              <a:rPr lang="ru-RU" sz="1400" dirty="0">
                <a:solidFill>
                  <a:schemeClr val="tx1"/>
                </a:solidFill>
              </a:rPr>
              <a:t>Об утверждении общих принципов формирования и ведения реестров организаций отдыха детей </a:t>
            </a:r>
            <a:r>
              <a:rPr lang="ru-RU" sz="1400" dirty="0" smtClean="0">
                <a:solidFill>
                  <a:schemeClr val="tx1"/>
                </a:solidFill>
              </a:rPr>
              <a:t>и </a:t>
            </a:r>
            <a:r>
              <a:rPr lang="ru-RU" sz="1400" dirty="0">
                <a:solidFill>
                  <a:schemeClr val="tx1"/>
                </a:solidFill>
              </a:rPr>
              <a:t>их оздоровления, а также типового реестра организаций отдыха детей и их оздоровления» 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71472" y="4286256"/>
            <a:ext cx="8001056" cy="7858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П. 2 приложений №№ 2 и 3  к приказу </a:t>
            </a:r>
            <a:r>
              <a:rPr lang="ru-RU" sz="1400" dirty="0" err="1" smtClean="0">
                <a:solidFill>
                  <a:schemeClr val="tx1"/>
                </a:solidFill>
              </a:rPr>
              <a:t>Минобрнауки</a:t>
            </a:r>
            <a:r>
              <a:rPr lang="ru-RU" sz="1400" dirty="0" smtClean="0">
                <a:solidFill>
                  <a:schemeClr val="tx1"/>
                </a:solidFill>
              </a:rPr>
              <a:t> Российской </a:t>
            </a:r>
            <a:r>
              <a:rPr lang="ru-RU" sz="1400" dirty="0">
                <a:solidFill>
                  <a:schemeClr val="tx1"/>
                </a:solidFill>
              </a:rPr>
              <a:t>Федерации от </a:t>
            </a:r>
            <a:r>
              <a:rPr lang="ru-RU" sz="1400" dirty="0" smtClean="0">
                <a:solidFill>
                  <a:schemeClr val="tx1"/>
                </a:solidFill>
              </a:rPr>
              <a:t>13.07.2017 </a:t>
            </a:r>
            <a:r>
              <a:rPr lang="ru-RU" sz="1400" dirty="0">
                <a:solidFill>
                  <a:schemeClr val="tx1"/>
                </a:solidFill>
              </a:rPr>
              <a:t>№ </a:t>
            </a:r>
            <a:r>
              <a:rPr lang="ru-RU" sz="1400" dirty="0" smtClean="0">
                <a:solidFill>
                  <a:schemeClr val="tx1"/>
                </a:solidFill>
              </a:rPr>
              <a:t>656      «</a:t>
            </a:r>
            <a:r>
              <a:rPr lang="ru-RU" sz="1400" dirty="0">
                <a:solidFill>
                  <a:schemeClr val="tx1"/>
                </a:solidFill>
              </a:rPr>
              <a:t>Об утверждении </a:t>
            </a:r>
            <a:r>
              <a:rPr lang="ru-RU" sz="1400" dirty="0" smtClean="0">
                <a:solidFill>
                  <a:schemeClr val="tx1"/>
                </a:solidFill>
              </a:rPr>
              <a:t>примерных положений об организациях </a:t>
            </a:r>
            <a:r>
              <a:rPr lang="ru-RU" sz="1400" dirty="0">
                <a:solidFill>
                  <a:schemeClr val="tx1"/>
                </a:solidFill>
              </a:rPr>
              <a:t>отдыха детей </a:t>
            </a:r>
            <a:r>
              <a:rPr lang="ru-RU" sz="1400" dirty="0" smtClean="0">
                <a:solidFill>
                  <a:schemeClr val="tx1"/>
                </a:solidFill>
              </a:rPr>
              <a:t>и </a:t>
            </a:r>
            <a:r>
              <a:rPr lang="ru-RU" sz="1400" dirty="0">
                <a:solidFill>
                  <a:schemeClr val="tx1"/>
                </a:solidFill>
              </a:rPr>
              <a:t>их </a:t>
            </a:r>
            <a:r>
              <a:rPr lang="ru-RU" sz="1400" dirty="0" smtClean="0">
                <a:solidFill>
                  <a:schemeClr val="tx1"/>
                </a:solidFill>
              </a:rPr>
              <a:t>оздоровления» 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4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7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1" name="Скругленный прямоугольник 40"/>
          <p:cNvSpPr/>
          <p:nvPr/>
        </p:nvSpPr>
        <p:spPr>
          <a:xfrm>
            <a:off x="642910" y="1928802"/>
            <a:ext cx="3214710" cy="2500330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Нарушение требований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 заполнению граф 6 и 7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приложения № 2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к приказу Министерства просвещения Российской Федерации от 21.10.2019      № 570 «Об утверждении общих принципов формирования и ведения реестров организаций отдыха детей и их оздоровления,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 также типового реестра организаций отдыха детей и их оздоровления» </a:t>
            </a:r>
            <a:endParaRPr lang="ru-RU" sz="12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000100" y="4500571"/>
            <a:ext cx="7643866" cy="107156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Ссылки  на официальные сайты организаций отдыха детей и их оздоровления не активны , юридические и фактические адреса указаны  некорректно.  В связи с переходом на другие платформы, необходимо ссылку на официальный сайт организации  привести в соответствие и в реестре! Проверить юридический и фактический адреса организаций.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3857620" y="2928934"/>
            <a:ext cx="1071570" cy="714380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1472" y="857232"/>
            <a:ext cx="7964939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Признаки нарушения обязательных требований, установленных в пункте 2 статьи 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12.2 </a:t>
            </a:r>
            <a:r>
              <a:rPr lang="ru-RU" sz="2000" i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Федерального </a:t>
            </a:r>
            <a:r>
              <a:rPr lang="ru-RU" sz="2000" i="1" dirty="0">
                <a:solidFill>
                  <a:schemeClr val="tx1"/>
                </a:solidFill>
                <a:latin typeface="Monotype Corsiva" panose="03010101010201010101" pitchFamily="66" charset="0"/>
              </a:rPr>
              <a:t>закона от 24.07.1998 №124-ФЗ </a:t>
            </a:r>
          </a:p>
          <a:p>
            <a:pPr algn="ctr"/>
            <a:r>
              <a:rPr lang="ru-RU" sz="2000" i="1" dirty="0">
                <a:solidFill>
                  <a:schemeClr val="tx1"/>
                </a:solidFill>
                <a:latin typeface="Monotype Corsiva" panose="03010101010201010101" pitchFamily="66" charset="0"/>
              </a:rPr>
              <a:t>«Об основных гарантиях прав ребёнка в Российской Федерации»</a:t>
            </a:r>
            <a:endParaRPr lang="ru-RU" sz="2000" i="1" dirty="0">
              <a:ln w="0"/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929190" y="1928802"/>
            <a:ext cx="3571900" cy="250033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В реестре организаций отдыха детей </a:t>
            </a:r>
          </a:p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и их оздоровления у восьми организаций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не в полной мере соответствуют  информация об адресах организаций отдыха детей и их оздоровления, контактных телефонах, адресе электронной почты, также об официальном сайте организации в сети «Интернет»</a:t>
            </a:r>
            <a:endParaRPr lang="ru-RU" sz="1600" i="1" dirty="0">
              <a:ln w="0"/>
              <a:solidFill>
                <a:schemeClr val="tx1"/>
              </a:solidFill>
              <a:latin typeface="Monotype Corsiva" pitchFamily="66" charset="0"/>
              <a:cs typeface="Times New Roman" panose="02020603050405020304" pitchFamily="18" charset="0"/>
            </a:endParaRPr>
          </a:p>
        </p:txBody>
      </p:sp>
      <p:sp>
        <p:nvSpPr>
          <p:cNvPr id="35" name="Управляющая кнопка: справка 34">
            <a:hlinkClick r:id="" action="ppaction://noaction" highlightClick="1"/>
          </p:cNvPr>
          <p:cNvSpPr/>
          <p:nvPr/>
        </p:nvSpPr>
        <p:spPr>
          <a:xfrm>
            <a:off x="214282" y="4572008"/>
            <a:ext cx="785818" cy="1000132"/>
          </a:xfrm>
          <a:prstGeom prst="actionButtonHelp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00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Октябрь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1" name="Скругленный прямоугольник 40"/>
          <p:cNvSpPr/>
          <p:nvPr/>
        </p:nvSpPr>
        <p:spPr>
          <a:xfrm>
            <a:off x="285720" y="2143116"/>
            <a:ext cx="3571900" cy="2643205"/>
          </a:xfrm>
          <a:prstGeom prst="roundRect">
            <a:avLst>
              <a:gd name="adj" fmla="val 22609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Нарушение требований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 заполнению графы 11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приложения № 2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к приказу Министерства просвещения Российской Федерации от 21.10.2019 № </a:t>
            </a:r>
            <a:r>
              <a:rPr lang="ru-RU" sz="11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570  </a:t>
            </a:r>
            <a:r>
              <a:rPr lang="ru-RU" sz="11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«Об </a:t>
            </a:r>
            <a:r>
              <a:rPr lang="ru-RU" sz="11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утверждении общих принципов формирования и ведения реестров организаций отдыха детей и их оздоровления, </a:t>
            </a:r>
            <a:endParaRPr lang="ru-RU" sz="11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 </a:t>
            </a:r>
            <a:r>
              <a:rPr lang="ru-RU" sz="11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также типового реестра организаций отдыха детей и их </a:t>
            </a:r>
            <a:r>
              <a:rPr lang="ru-RU" sz="11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оздоровления» (средняя стоимость одного дня пребывания в организации отдыха детей и их оздоровления)</a:t>
            </a:r>
            <a:endParaRPr lang="ru-RU" sz="11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786314" y="2285992"/>
            <a:ext cx="3929090" cy="22860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Средняя стоимость одного дня пребывания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 организации отдыха детей и их оздоровления, указанная пятью организациями отдыха детей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 их оздоровления, в реестре, не соответствует средней стоимости одного дня пребывания ребенка в организации отдыха детей и их оздоровления, установленной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 нормативно-правовых актах муниципального и регионального уровня.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3857620" y="3214686"/>
            <a:ext cx="928694" cy="500066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1472" y="928670"/>
            <a:ext cx="7964939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  <a:cs typeface="Arial" pitchFamily="34" charset="0"/>
              </a:rPr>
              <a:t>Признаки нарушения обязательных требований, установленных в приложении № 2 к приказу Министерства просвещения Российской Федерации от 21.10.2019  № 570 «Об утверждении общих принципов формирования и ведения реестров организаций отдыха детей и их оздоровления, а также типового реестра организаций отдыха детей и их оздоровления» </a:t>
            </a:r>
            <a:endParaRPr lang="ru-RU" sz="1600" dirty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000100" y="4929198"/>
            <a:ext cx="7715304" cy="9286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 графе 11 реестра указана стоимость 161 р. 28 коп.,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а в постановлении администрации  муниципалитета 177 р. 25 коп. Наличие данного факта вводит в заблуждение родителей детей, соответственно вызывает вопросы с их стороны ,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 а зачастую и жалобы со стороны законных представителей детей.  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5" name="Управляющая кнопка: справка 34">
            <a:hlinkClick r:id="" action="ppaction://noaction" highlightClick="1"/>
          </p:cNvPr>
          <p:cNvSpPr/>
          <p:nvPr/>
        </p:nvSpPr>
        <p:spPr>
          <a:xfrm>
            <a:off x="214282" y="4929198"/>
            <a:ext cx="828102" cy="928694"/>
          </a:xfrm>
          <a:prstGeom prst="actionButtonHelp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00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6806</TotalTime>
  <Words>1903</Words>
  <Application>Microsoft Office PowerPoint</Application>
  <PresentationFormat>Экран (4:3)</PresentationFormat>
  <Paragraphs>213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Monotype Corsiva</vt:lpstr>
      <vt:lpstr>PT Astra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Михеева</dc:creator>
  <cp:lastModifiedBy>USer</cp:lastModifiedBy>
  <cp:revision>1080</cp:revision>
  <cp:lastPrinted>2022-10-14T10:25:37Z</cp:lastPrinted>
  <dcterms:created xsi:type="dcterms:W3CDTF">2019-10-16T15:33:10Z</dcterms:created>
  <dcterms:modified xsi:type="dcterms:W3CDTF">2022-10-17T05:51:58Z</dcterms:modified>
</cp:coreProperties>
</file>