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78" r:id="rId3"/>
    <p:sldId id="376" r:id="rId4"/>
    <p:sldId id="379" r:id="rId5"/>
    <p:sldId id="380" r:id="rId6"/>
    <p:sldId id="382" r:id="rId7"/>
    <p:sldId id="384" r:id="rId8"/>
    <p:sldId id="383" r:id="rId9"/>
    <p:sldId id="381" r:id="rId10"/>
    <p:sldId id="386" r:id="rId11"/>
    <p:sldId id="377" r:id="rId12"/>
    <p:sldId id="385" r:id="rId13"/>
    <p:sldId id="351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5B9081-BCC8-4CC0-86AE-AC1BC51FE80F}">
          <p14:sldIdLst>
            <p14:sldId id="257"/>
            <p14:sldId id="378"/>
            <p14:sldId id="376"/>
            <p14:sldId id="379"/>
            <p14:sldId id="380"/>
            <p14:sldId id="382"/>
            <p14:sldId id="384"/>
            <p14:sldId id="383"/>
            <p14:sldId id="381"/>
            <p14:sldId id="386"/>
            <p14:sldId id="377"/>
            <p14:sldId id="385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9933"/>
    <a:srgbClr val="99FFCC"/>
    <a:srgbClr val="000099"/>
    <a:srgbClr val="CCFFCC"/>
    <a:srgbClr val="F8F7BB"/>
    <a:srgbClr val="E82718"/>
    <a:srgbClr val="FFCCFF"/>
    <a:srgbClr val="F0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5E399-E83D-4D1D-95D6-CBA0373F3084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12E4-0B7A-4243-AF3C-702875996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628800"/>
            <a:ext cx="7983319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100" b="1" dirty="0" smtClean="0">
                <a:solidFill>
                  <a:srgbClr val="000099"/>
                </a:solidFill>
              </a:rPr>
              <a:t>О результатах регионального государственного контроля (надзора) </a:t>
            </a:r>
          </a:p>
          <a:p>
            <a:pPr algn="ctr" fontAlgn="base"/>
            <a:r>
              <a:rPr lang="ru-RU" sz="3100" b="1" dirty="0" smtClean="0">
                <a:solidFill>
                  <a:srgbClr val="000099"/>
                </a:solidFill>
              </a:rPr>
              <a:t>за </a:t>
            </a:r>
            <a:r>
              <a:rPr lang="ru-RU" sz="3100" b="1" dirty="0">
                <a:solidFill>
                  <a:srgbClr val="000099"/>
                </a:solidFill>
              </a:rPr>
              <a:t>достоверностью, актуальностью </a:t>
            </a:r>
            <a:endParaRPr lang="ru-RU" sz="3100" b="1" dirty="0" smtClean="0">
              <a:solidFill>
                <a:srgbClr val="000099"/>
              </a:solidFill>
            </a:endParaRPr>
          </a:p>
          <a:p>
            <a:pPr algn="ctr" fontAlgn="base"/>
            <a:r>
              <a:rPr lang="ru-RU" sz="3100" b="1" dirty="0" smtClean="0">
                <a:solidFill>
                  <a:srgbClr val="000099"/>
                </a:solidFill>
              </a:rPr>
              <a:t>и </a:t>
            </a:r>
            <a:r>
              <a:rPr lang="ru-RU" sz="3100" b="1" dirty="0">
                <a:solidFill>
                  <a:srgbClr val="000099"/>
                </a:solidFill>
              </a:rPr>
              <a:t>полнотой </a:t>
            </a:r>
            <a:r>
              <a:rPr lang="ru-RU" sz="3100" b="1" dirty="0" smtClean="0">
                <a:solidFill>
                  <a:srgbClr val="000099"/>
                </a:solidFill>
              </a:rPr>
              <a:t>сведений </a:t>
            </a:r>
            <a:r>
              <a:rPr lang="ru-RU" sz="3100" b="1" dirty="0">
                <a:solidFill>
                  <a:srgbClr val="000099"/>
                </a:solidFill>
              </a:rPr>
              <a:t>об организациях отдыха детей и их оздоровления, </a:t>
            </a:r>
            <a:r>
              <a:rPr lang="ru-RU" sz="3100" b="1" dirty="0" smtClean="0">
                <a:solidFill>
                  <a:srgbClr val="000099"/>
                </a:solidFill>
              </a:rPr>
              <a:t>содержащихся </a:t>
            </a:r>
            <a:r>
              <a:rPr lang="ru-RU" sz="3100" b="1" dirty="0">
                <a:solidFill>
                  <a:srgbClr val="000099"/>
                </a:solidFill>
              </a:rPr>
              <a:t>в </a:t>
            </a:r>
            <a:r>
              <a:rPr lang="ru-RU" sz="3100" b="1" dirty="0" smtClean="0">
                <a:solidFill>
                  <a:srgbClr val="000099"/>
                </a:solidFill>
              </a:rPr>
              <a:t>реестре </a:t>
            </a:r>
            <a:r>
              <a:rPr lang="ru-RU" sz="3100" b="1" dirty="0">
                <a:solidFill>
                  <a:srgbClr val="000099"/>
                </a:solidFill>
              </a:rPr>
              <a:t>организаций отдыха детей и их </a:t>
            </a:r>
            <a:r>
              <a:rPr lang="ru-RU" sz="3100" b="1" dirty="0" smtClean="0">
                <a:solidFill>
                  <a:srgbClr val="000099"/>
                </a:solidFill>
              </a:rPr>
              <a:t>оздоровления, </a:t>
            </a:r>
          </a:p>
          <a:p>
            <a:pPr algn="ctr" fontAlgn="base"/>
            <a:r>
              <a:rPr lang="ru-RU" sz="3100" b="1" dirty="0" smtClean="0">
                <a:solidFill>
                  <a:srgbClr val="000099"/>
                </a:solidFill>
              </a:rPr>
              <a:t>за 1 квартал 2022 года.</a:t>
            </a:r>
            <a:endParaRPr lang="ru-RU" sz="3100" b="1" dirty="0">
              <a:solidFill>
                <a:srgbClr val="000099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34901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8 </a:t>
            </a:r>
            <a:r>
              <a:rPr lang="ru-RU" sz="16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</a:t>
            </a: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2022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7964939" cy="1323439"/>
          </a:xfrm>
          <a:prstGeom prst="rect">
            <a:avLst/>
          </a:prstGeom>
          <a:solidFill>
            <a:srgbClr val="FF9933"/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Несоответствие нормативно-правовым документам </a:t>
            </a:r>
          </a:p>
          <a:p>
            <a:pPr algn="ctr"/>
            <a:r>
              <a:rPr lang="ru-RU" sz="2000" i="1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и распорядительным документам юридических лиц, </a:t>
            </a:r>
          </a:p>
          <a:p>
            <a:pPr algn="ctr"/>
            <a:r>
              <a:rPr lang="ru-RU" sz="2000" i="1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организовавших организацию отдыха детей и их оздоровления, сведениям в реестре организаций отдыха детей и их оздоровления </a:t>
            </a:r>
            <a:endParaRPr lang="ru-RU" sz="2000" i="1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82424" y="2522288"/>
            <a:ext cx="3153472" cy="3080629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Графа 12 приложения № 2 </a:t>
            </a:r>
          </a:p>
          <a:p>
            <a:pPr algn="ctr"/>
            <a:r>
              <a:rPr lang="ru-RU" sz="1400" dirty="0" smtClean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к приказу Министерства просвещения Российской Федерации от 21.10.2019 № </a:t>
            </a:r>
            <a:r>
              <a:rPr lang="ru-RU" sz="1400" dirty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570  </a:t>
            </a:r>
            <a:r>
              <a:rPr lang="ru-RU" sz="1400" dirty="0" smtClean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«Об </a:t>
            </a:r>
            <a:r>
              <a:rPr lang="ru-RU" sz="1400" dirty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утверждении общих принципов формирования и ведения реестров организаций отдыха детей и их оздоровления, </a:t>
            </a:r>
            <a:endParaRPr lang="ru-RU" sz="1400" dirty="0" smtClean="0">
              <a:solidFill>
                <a:srgbClr val="0000CC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400" dirty="0" smtClean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 </a:t>
            </a:r>
            <a:r>
              <a:rPr lang="ru-RU" sz="1400" dirty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также типового реестра организаций отдыха детей и их </a:t>
            </a:r>
            <a:r>
              <a:rPr lang="ru-RU" sz="1400" dirty="0" smtClean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оздоровления» (</a:t>
            </a:r>
            <a:r>
              <a:rPr lang="ru-RU" sz="14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возрастная категория детей принимаемых в организацию отдыха детей)</a:t>
            </a:r>
            <a:endParaRPr lang="ru-RU" sz="1200" dirty="0">
              <a:solidFill>
                <a:srgbClr val="0000CC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951782" y="2545963"/>
            <a:ext cx="3513023" cy="3024091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CC"/>
                </a:solidFill>
              </a:rPr>
              <a:t>В реестре –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от 6 до 14 лет,</a:t>
            </a:r>
          </a:p>
          <a:p>
            <a:pPr algn="ctr"/>
            <a:r>
              <a:rPr lang="ru-RU" sz="1400" dirty="0" smtClean="0">
                <a:solidFill>
                  <a:srgbClr val="0000CC"/>
                </a:solidFill>
              </a:rPr>
              <a:t>в положении о лагере, разработанном образовательной организацией –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от 7 до 15 лет,</a:t>
            </a:r>
          </a:p>
          <a:p>
            <a:pPr algn="ctr"/>
            <a:r>
              <a:rPr lang="ru-RU" sz="1400" dirty="0" smtClean="0">
                <a:solidFill>
                  <a:srgbClr val="0000CC"/>
                </a:solidFill>
              </a:rPr>
              <a:t>в приказе об открытии лагеря –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от 6,5 лет до 15 лет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3635896" y="3772260"/>
            <a:ext cx="1315886" cy="520836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0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7964939" cy="400110"/>
          </a:xfrm>
          <a:prstGeom prst="rect">
            <a:avLst/>
          </a:prstGeom>
          <a:solidFill>
            <a:srgbClr val="FF9933"/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accent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</a:t>
            </a:r>
            <a:r>
              <a:rPr lang="ru-RU" sz="2000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География проведенных в 1 квартале обязательных профилактических визитов</a:t>
            </a:r>
            <a:endParaRPr lang="ru-RU" sz="2000" i="1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900923" y="1618242"/>
            <a:ext cx="4640913" cy="535490"/>
          </a:xfrm>
          <a:prstGeom prst="roundRect">
            <a:avLst>
              <a:gd name="adj" fmla="val 35208"/>
            </a:avLst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МОУ Николаевская СШ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916489" y="2261264"/>
            <a:ext cx="4640913" cy="497881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МОУ </a:t>
            </a:r>
            <a:r>
              <a:rPr lang="ru-RU" sz="1600" dirty="0" err="1" smtClean="0">
                <a:solidFill>
                  <a:srgbClr val="0000CC"/>
                </a:solidFill>
              </a:rPr>
              <a:t>Чеботаевская</a:t>
            </a:r>
            <a:r>
              <a:rPr lang="ru-RU" sz="1600" dirty="0" smtClean="0">
                <a:solidFill>
                  <a:srgbClr val="0000CC"/>
                </a:solidFill>
              </a:rPr>
              <a:t> СШ 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33242" y="1636939"/>
            <a:ext cx="2932930" cy="516793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Николаевский район – 1 ОО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44485" y="2351355"/>
            <a:ext cx="2932930" cy="495751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00CC"/>
                </a:solidFill>
              </a:rPr>
              <a:t>Сурский</a:t>
            </a:r>
            <a:r>
              <a:rPr lang="ru-RU" sz="1600" dirty="0" smtClean="0">
                <a:solidFill>
                  <a:srgbClr val="0000CC"/>
                </a:solidFill>
              </a:rPr>
              <a:t> район – 1 ОО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00974" y="3008121"/>
            <a:ext cx="2999456" cy="481159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00CC"/>
                </a:solidFill>
              </a:rPr>
              <a:t>Тереньгульский</a:t>
            </a:r>
            <a:r>
              <a:rPr lang="ru-RU" sz="1600" dirty="0" smtClean="0">
                <a:solidFill>
                  <a:srgbClr val="0000CC"/>
                </a:solidFill>
              </a:rPr>
              <a:t> район – 1 ОО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916489" y="2922702"/>
            <a:ext cx="4656292" cy="566578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МОУ </a:t>
            </a:r>
            <a:r>
              <a:rPr lang="ru-RU" sz="1600" dirty="0" err="1" smtClean="0">
                <a:solidFill>
                  <a:srgbClr val="0000CC"/>
                </a:solidFill>
              </a:rPr>
              <a:t>Солдатскоташлинская</a:t>
            </a:r>
            <a:r>
              <a:rPr lang="ru-RU" sz="1600" dirty="0" smtClean="0">
                <a:solidFill>
                  <a:srgbClr val="0000CC"/>
                </a:solidFill>
              </a:rPr>
              <a:t> СОШ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916676" y="3638103"/>
            <a:ext cx="4640538" cy="138273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dirty="0" smtClean="0">
                <a:solidFill>
                  <a:srgbClr val="0000CC"/>
                </a:solidFill>
              </a:rPr>
              <a:t>МОУ СШ № 37 </a:t>
            </a:r>
          </a:p>
          <a:p>
            <a:pPr algn="ctr"/>
            <a:r>
              <a:rPr lang="ru-RU" sz="1500" dirty="0" smtClean="0">
                <a:solidFill>
                  <a:srgbClr val="0000CC"/>
                </a:solidFill>
              </a:rPr>
              <a:t>МОУ СШ № 47</a:t>
            </a:r>
          </a:p>
          <a:p>
            <a:pPr algn="r"/>
            <a:r>
              <a:rPr lang="ru-RU" sz="1500" dirty="0" smtClean="0">
                <a:solidFill>
                  <a:srgbClr val="0000CC"/>
                </a:solidFill>
              </a:rPr>
              <a:t>МБОУ СШ № 50</a:t>
            </a:r>
          </a:p>
          <a:p>
            <a:r>
              <a:rPr lang="ru-RU" sz="1500" dirty="0" smtClean="0">
                <a:solidFill>
                  <a:srgbClr val="0000CC"/>
                </a:solidFill>
              </a:rPr>
              <a:t>МБОУ СШ № 56</a:t>
            </a:r>
          </a:p>
          <a:p>
            <a:pPr algn="ctr"/>
            <a:r>
              <a:rPr lang="ru-RU" sz="1500" dirty="0" smtClean="0">
                <a:solidFill>
                  <a:srgbClr val="0000CC"/>
                </a:solidFill>
              </a:rPr>
              <a:t>МБОУ СШ № 57</a:t>
            </a:r>
          </a:p>
          <a:p>
            <a:pPr algn="r"/>
            <a:r>
              <a:rPr lang="ru-RU" sz="1500" dirty="0" smtClean="0">
                <a:solidFill>
                  <a:srgbClr val="0000CC"/>
                </a:solidFill>
              </a:rPr>
              <a:t>МБУ ДО ЦДТ № 6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975" y="3960790"/>
            <a:ext cx="3009622" cy="418845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Город Ульяновск – 6 ОО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11141" y="5277010"/>
            <a:ext cx="2999456" cy="473357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rgbClr val="0000CC"/>
                </a:solidFill>
              </a:rPr>
              <a:t>Областные организации – 1 ОО</a:t>
            </a:r>
            <a:endParaRPr lang="ru-RU" sz="1500" dirty="0">
              <a:solidFill>
                <a:srgbClr val="0000CC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900923" y="5251587"/>
            <a:ext cx="4656292" cy="566578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ОГКОУ «Школа-интернат для детей с ОВЗ № 91»</a:t>
            </a:r>
          </a:p>
        </p:txBody>
      </p:sp>
    </p:spTree>
    <p:extLst>
      <p:ext uri="{BB962C8B-B14F-4D97-AF65-F5344CB8AC3E}">
        <p14:creationId xmlns:p14="http://schemas.microsoft.com/office/powerpoint/2010/main" val="23954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6412" y="978686"/>
            <a:ext cx="7964939" cy="830997"/>
          </a:xfrm>
          <a:prstGeom prst="rect">
            <a:avLst/>
          </a:prstGeom>
          <a:solidFill>
            <a:srgbClr val="FF9933"/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 ходе обязательных профилактических визитов проведено контролируемые лица проинформированы</a:t>
            </a:r>
            <a:endParaRPr lang="ru-RU" sz="2400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36412" y="1911567"/>
            <a:ext cx="7964937" cy="57025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об </a:t>
            </a:r>
            <a:r>
              <a:rPr lang="ru-RU" dirty="0">
                <a:solidFill>
                  <a:srgbClr val="0000CC"/>
                </a:solidFill>
              </a:rPr>
              <a:t>обязательных требованиях, предъявляемых к их деятельности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54216" y="2580898"/>
            <a:ext cx="7978219" cy="1643568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CC"/>
                </a:solidFill>
              </a:rPr>
              <a:t>основаниях и о рекомендуемых способах снижения категории риска, а также о видах, содержании и об интенсивности контрольных (надзорных) мероприятий, проводимых в отношении объекта контроля, исходя из отнесения контролируемых лиц к определенной категории риска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4216" y="4372334"/>
            <a:ext cx="7964937" cy="1284239"/>
          </a:xfrm>
          <a:prstGeom prst="roundRect">
            <a:avLst>
              <a:gd name="adj" fmla="val 14791"/>
            </a:avLst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о </a:t>
            </a:r>
            <a:r>
              <a:rPr lang="ru-RU" sz="1600" dirty="0">
                <a:solidFill>
                  <a:srgbClr val="0000CC"/>
                </a:solidFill>
              </a:rPr>
              <a:t>соответствии деятельности критериям риска, об основаниях и о рекомендуемых способах снижения категории риска, а также о видах, содержании и об интенсивности контрольных (надзорных) мероприятий, проводимых в отношении объекта регионального контроля (надзора), исходя из его отнесения к соответствующей категории риска</a:t>
            </a:r>
          </a:p>
        </p:txBody>
      </p:sp>
    </p:spTree>
    <p:extLst>
      <p:ext uri="{BB962C8B-B14F-4D97-AF65-F5344CB8AC3E}">
        <p14:creationId xmlns:p14="http://schemas.microsoft.com/office/powerpoint/2010/main" val="37798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0" y="5958573"/>
            <a:ext cx="942063" cy="942063"/>
          </a:xfrm>
          <a:prstGeom prst="rect">
            <a:avLst/>
          </a:prstGeom>
        </p:spPr>
      </p:pic>
      <p:sp>
        <p:nvSpPr>
          <p:cNvPr id="2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3500430" y="6503642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78699" y="2570754"/>
            <a:ext cx="79833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2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32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03847" y="4635134"/>
            <a:ext cx="54006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Отдел государственного контроля и региональных полномочий департамента  по надзору и контролю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в сфере образования Министерства просвещения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и воспитания Ульяновской области, тел. 62-48-55</a:t>
            </a:r>
            <a:endParaRPr lang="ru-RU" sz="20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7964939" cy="400110"/>
          </a:xfrm>
          <a:prstGeom prst="rect">
            <a:avLst/>
          </a:prstGeom>
          <a:solidFill>
            <a:srgbClr val="FF9933"/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accent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</a:t>
            </a:r>
            <a:r>
              <a:rPr lang="ru-RU" sz="2000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Основания проведения контрольных надзорных мероприятий</a:t>
            </a:r>
            <a:endParaRPr lang="ru-RU" sz="2000" i="1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75683" y="1766314"/>
            <a:ext cx="2898673" cy="3450811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Федеральный закон 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 </a:t>
            </a:r>
            <a:r>
              <a:rPr lang="ru-RU" dirty="0">
                <a:solidFill>
                  <a:srgbClr val="0000CC"/>
                </a:solidFill>
              </a:rPr>
              <a:t>31.07.2020 №248-ФЗ «О государственном контроле (надзоре), муниципальном контроле в Российской Федерации»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779912" y="1823453"/>
            <a:ext cx="4608512" cy="3393671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Постановление </a:t>
            </a:r>
            <a:r>
              <a:rPr lang="ru-RU" sz="1600" dirty="0">
                <a:solidFill>
                  <a:srgbClr val="0000CC"/>
                </a:solidFill>
              </a:rPr>
              <a:t>Правительства </a:t>
            </a:r>
            <a:endParaRPr lang="ru-RU" sz="1600" dirty="0" smtClean="0">
              <a:solidFill>
                <a:srgbClr val="0000CC"/>
              </a:solidFill>
            </a:endParaRPr>
          </a:p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Ульяновской </a:t>
            </a:r>
            <a:r>
              <a:rPr lang="ru-RU" sz="1600" dirty="0">
                <a:solidFill>
                  <a:srgbClr val="0000CC"/>
                </a:solidFill>
              </a:rPr>
              <a:t>области от 15.09.2021 № 425-П «Об утверждении Положения о региональном государственном контроле (надзоре) за достоверностью, актуальностью и полнотой сведений об организациях отдыха детей и их оздоровления, содержащихся в реестре организаций отдыха детей и их оздоровления, на территории Ульяновской области»</a:t>
            </a:r>
            <a:endParaRPr lang="ru-RU" sz="1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7964939" cy="400110"/>
          </a:xfrm>
          <a:prstGeom prst="rect">
            <a:avLst/>
          </a:prstGeom>
          <a:solidFill>
            <a:srgbClr val="FF9933"/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accent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</a:t>
            </a:r>
            <a:r>
              <a:rPr lang="ru-RU" sz="2000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География проведенных в 1 квартале контрольных надзорных мероприятий</a:t>
            </a:r>
            <a:endParaRPr lang="ru-RU" sz="2000" i="1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891526" y="1698030"/>
            <a:ext cx="4640913" cy="535490"/>
          </a:xfrm>
          <a:prstGeom prst="roundRect">
            <a:avLst>
              <a:gd name="adj" fmla="val 35208"/>
            </a:avLst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00CC"/>
                </a:solidFill>
              </a:rPr>
              <a:t>МКОУ </a:t>
            </a:r>
            <a:r>
              <a:rPr lang="ru-RU" sz="1600" dirty="0" err="1" smtClean="0">
                <a:solidFill>
                  <a:srgbClr val="0000CC"/>
                </a:solidFill>
              </a:rPr>
              <a:t>Краснополковская</a:t>
            </a:r>
            <a:r>
              <a:rPr lang="ru-RU" sz="1600" dirty="0" smtClean="0">
                <a:solidFill>
                  <a:srgbClr val="0000CC"/>
                </a:solidFill>
              </a:rPr>
              <a:t> ОШ</a:t>
            </a:r>
          </a:p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		МКОУ </a:t>
            </a:r>
            <a:r>
              <a:rPr lang="ru-RU" sz="1600" dirty="0" err="1" smtClean="0">
                <a:solidFill>
                  <a:srgbClr val="0000CC"/>
                </a:solidFill>
              </a:rPr>
              <a:t>Белозёрская</a:t>
            </a:r>
            <a:r>
              <a:rPr lang="ru-RU" sz="1600" dirty="0" smtClean="0">
                <a:solidFill>
                  <a:srgbClr val="0000CC"/>
                </a:solidFill>
              </a:rPr>
              <a:t> СШ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891526" y="2542581"/>
            <a:ext cx="4640913" cy="512413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00CC"/>
                </a:solidFill>
              </a:rPr>
              <a:t>МОУ Дмитриевская ОШ</a:t>
            </a:r>
          </a:p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		МБОУ Радищевская СШ № 2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891525" y="3360250"/>
            <a:ext cx="4640914" cy="744017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00CC"/>
                </a:solidFill>
              </a:rPr>
              <a:t>МОУ СШ с. </a:t>
            </a:r>
            <a:r>
              <a:rPr lang="ru-RU" sz="1600" dirty="0" err="1" smtClean="0">
                <a:solidFill>
                  <a:srgbClr val="0000CC"/>
                </a:solidFill>
              </a:rPr>
              <a:t>Кирзять</a:t>
            </a:r>
            <a:endParaRPr lang="ru-RU" sz="1600" dirty="0" smtClean="0">
              <a:solidFill>
                <a:srgbClr val="0000CC"/>
              </a:solidFill>
            </a:endParaRPr>
          </a:p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МОУ СШ с. Астрадамовка</a:t>
            </a:r>
          </a:p>
          <a:p>
            <a:pPr algn="r"/>
            <a:r>
              <a:rPr lang="ru-RU" sz="1600" dirty="0" smtClean="0">
                <a:solidFill>
                  <a:srgbClr val="0000CC"/>
                </a:solidFill>
              </a:rPr>
              <a:t>МОУ </a:t>
            </a:r>
            <a:r>
              <a:rPr lang="ru-RU" sz="1600" dirty="0" err="1" smtClean="0">
                <a:solidFill>
                  <a:srgbClr val="0000CC"/>
                </a:solidFill>
              </a:rPr>
              <a:t>Чеботаевская</a:t>
            </a:r>
            <a:r>
              <a:rPr lang="ru-RU" sz="1600" dirty="0" smtClean="0">
                <a:solidFill>
                  <a:srgbClr val="0000CC"/>
                </a:solidFill>
              </a:rPr>
              <a:t> СШ 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67500" y="1698215"/>
            <a:ext cx="2932930" cy="516793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rgbClr val="0000CC"/>
                </a:solidFill>
              </a:rPr>
              <a:t>Карсунский</a:t>
            </a:r>
            <a:r>
              <a:rPr lang="ru-RU" sz="1600" dirty="0">
                <a:solidFill>
                  <a:srgbClr val="0000CC"/>
                </a:solidFill>
              </a:rPr>
              <a:t> </a:t>
            </a:r>
            <a:r>
              <a:rPr lang="ru-RU" sz="1600" dirty="0" smtClean="0">
                <a:solidFill>
                  <a:srgbClr val="0000CC"/>
                </a:solidFill>
              </a:rPr>
              <a:t>район – 2 ОО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67500" y="2541682"/>
            <a:ext cx="2932930" cy="509915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Радищевский район – 2 ОО 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7499" y="3374689"/>
            <a:ext cx="2932930" cy="495751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00CC"/>
                </a:solidFill>
              </a:rPr>
              <a:t>Сурский</a:t>
            </a:r>
            <a:r>
              <a:rPr lang="ru-RU" sz="1600" dirty="0" smtClean="0">
                <a:solidFill>
                  <a:srgbClr val="0000CC"/>
                </a:solidFill>
              </a:rPr>
              <a:t> район – 3 ОО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4485" y="4200291"/>
            <a:ext cx="2932930" cy="492402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00CC"/>
                </a:solidFill>
              </a:rPr>
              <a:t>Тереньгульский</a:t>
            </a:r>
            <a:r>
              <a:rPr lang="ru-RU" sz="1600" dirty="0" smtClean="0">
                <a:solidFill>
                  <a:srgbClr val="0000CC"/>
                </a:solidFill>
              </a:rPr>
              <a:t> район – 2 ОО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876147" y="4329062"/>
            <a:ext cx="4656292" cy="566578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00CC"/>
                </a:solidFill>
              </a:rPr>
              <a:t>МОУ </a:t>
            </a:r>
            <a:r>
              <a:rPr lang="ru-RU" sz="1600" dirty="0" err="1" smtClean="0">
                <a:solidFill>
                  <a:srgbClr val="0000CC"/>
                </a:solidFill>
              </a:rPr>
              <a:t>Солдатскоташлинская</a:t>
            </a:r>
            <a:r>
              <a:rPr lang="ru-RU" sz="1600" dirty="0" smtClean="0">
                <a:solidFill>
                  <a:srgbClr val="0000CC"/>
                </a:solidFill>
              </a:rPr>
              <a:t> СОШ</a:t>
            </a:r>
          </a:p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		МОУ </a:t>
            </a:r>
            <a:r>
              <a:rPr lang="ru-RU" sz="1600" dirty="0" err="1" smtClean="0">
                <a:solidFill>
                  <a:srgbClr val="0000CC"/>
                </a:solidFill>
              </a:rPr>
              <a:t>Красноборская</a:t>
            </a:r>
            <a:r>
              <a:rPr lang="ru-RU" sz="1600" dirty="0" smtClean="0">
                <a:solidFill>
                  <a:srgbClr val="0000CC"/>
                </a:solidFill>
              </a:rPr>
              <a:t> СОШ 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91525" y="5120435"/>
            <a:ext cx="4604531" cy="457340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МОУ </a:t>
            </a:r>
            <a:r>
              <a:rPr lang="ru-RU" sz="1600" dirty="0" err="1" smtClean="0">
                <a:solidFill>
                  <a:srgbClr val="0000CC"/>
                </a:solidFill>
              </a:rPr>
              <a:t>Меловская</a:t>
            </a:r>
            <a:r>
              <a:rPr lang="ru-RU" sz="1600" dirty="0" smtClean="0">
                <a:solidFill>
                  <a:srgbClr val="0000CC"/>
                </a:solidFill>
              </a:rPr>
              <a:t> ОШ 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44484" y="4986879"/>
            <a:ext cx="2932931" cy="487908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Город </a:t>
            </a:r>
            <a:r>
              <a:rPr lang="ru-RU" sz="1600" dirty="0" err="1" smtClean="0">
                <a:solidFill>
                  <a:srgbClr val="0000CC"/>
                </a:solidFill>
              </a:rPr>
              <a:t>Новоульяновск</a:t>
            </a:r>
            <a:r>
              <a:rPr lang="ru-RU" sz="1600" dirty="0" smtClean="0">
                <a:solidFill>
                  <a:srgbClr val="0000CC"/>
                </a:solidFill>
              </a:rPr>
              <a:t> – 1 ОО</a:t>
            </a:r>
            <a:endParaRPr lang="ru-RU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8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7964939" cy="707886"/>
          </a:xfrm>
          <a:prstGeom prst="rect">
            <a:avLst/>
          </a:prstGeom>
          <a:solidFill>
            <a:srgbClr val="FF9933"/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Обязательные требования, </a:t>
            </a:r>
            <a:endParaRPr lang="ru-RU" sz="2000" dirty="0" smtClean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предъявляемые </a:t>
            </a:r>
            <a:r>
              <a:rPr lang="ru-RU" sz="2000" dirty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к деятельности организации отдыха детей и их оздоровления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67499" y="1850633"/>
            <a:ext cx="7964937" cy="57025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>
                <a:solidFill>
                  <a:srgbClr val="0000CC"/>
                </a:solidFill>
              </a:rPr>
              <a:t>Статьи 12, 12.2, 12.3, 12.6 Федерального закона от 24.07.1998 №124-ФЗ </a:t>
            </a:r>
          </a:p>
          <a:p>
            <a:pPr algn="ctr"/>
            <a:r>
              <a:rPr lang="ru-RU" sz="1400">
                <a:solidFill>
                  <a:srgbClr val="0000CC"/>
                </a:solidFill>
              </a:rPr>
              <a:t>«Об основных гарантиях прав ребёнка в Российской Федерации»</a:t>
            </a:r>
            <a:endParaRPr lang="ru-RU" sz="1400" dirty="0">
              <a:solidFill>
                <a:srgbClr val="0000CC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67498" y="2580898"/>
            <a:ext cx="7964937" cy="57025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CC"/>
                </a:solidFill>
              </a:rPr>
              <a:t>Пункт 5 статьи 28 Федерального закона Российской Федерации от 29.12.2012 № 273-ФЗ </a:t>
            </a:r>
          </a:p>
          <a:p>
            <a:pPr algn="ctr"/>
            <a:r>
              <a:rPr lang="ru-RU" sz="1400" dirty="0">
                <a:solidFill>
                  <a:srgbClr val="0000CC"/>
                </a:solidFill>
              </a:rPr>
              <a:t>«Об образовании в Российской Федерации»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54216" y="3302923"/>
            <a:ext cx="7964937" cy="57025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CC"/>
                </a:solidFill>
              </a:rPr>
              <a:t>Приказ Министерства образования и науки Российской Федерации от 13.07.2017 № 656 </a:t>
            </a:r>
          </a:p>
          <a:p>
            <a:pPr algn="ctr"/>
            <a:r>
              <a:rPr lang="ru-RU" sz="1400" dirty="0">
                <a:solidFill>
                  <a:srgbClr val="0000CC"/>
                </a:solidFill>
              </a:rPr>
              <a:t>«Об утверждении примерных положений об организациях отдыха детей и их оздоровления» 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54216" y="4038507"/>
            <a:ext cx="7964937" cy="716706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CC"/>
                </a:solidFill>
              </a:rPr>
              <a:t>Приказ Министерства просвещения Российской Федерации от 21.10.2019 № 570 </a:t>
            </a:r>
          </a:p>
          <a:p>
            <a:pPr algn="ctr"/>
            <a:r>
              <a:rPr lang="ru-RU" sz="1400" dirty="0">
                <a:solidFill>
                  <a:srgbClr val="0000CC"/>
                </a:solidFill>
              </a:rPr>
              <a:t>«Об утверждении общих принципов формирования и ведения реестров организаций отдыха детей </a:t>
            </a:r>
          </a:p>
          <a:p>
            <a:pPr algn="ctr"/>
            <a:r>
              <a:rPr lang="ru-RU" sz="1400" dirty="0">
                <a:solidFill>
                  <a:srgbClr val="0000CC"/>
                </a:solidFill>
              </a:rPr>
              <a:t>и их оздоровления, а также типового реестра организаций отдыха детей и их оздоровления» 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4216" y="4939867"/>
            <a:ext cx="7964937" cy="716706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CC"/>
                </a:solidFill>
              </a:rPr>
              <a:t>Пункты 2.4, 2.9 Приказа Министерства образования и науки Ульяновской области от 17.04.2020 № 9 </a:t>
            </a:r>
          </a:p>
          <a:p>
            <a:pPr algn="ctr"/>
            <a:r>
              <a:rPr lang="ru-RU" sz="1400" dirty="0">
                <a:solidFill>
                  <a:srgbClr val="0000CC"/>
                </a:solidFill>
              </a:rPr>
              <a:t>«Об утверждении положения о порядке формирования и ведения реестра организаций отдыха детей </a:t>
            </a:r>
            <a:r>
              <a:rPr lang="ru-RU" sz="1400" dirty="0" smtClean="0">
                <a:solidFill>
                  <a:srgbClr val="0000CC"/>
                </a:solidFill>
              </a:rPr>
              <a:t> и </a:t>
            </a:r>
            <a:r>
              <a:rPr lang="ru-RU" sz="1400" dirty="0">
                <a:solidFill>
                  <a:srgbClr val="0000CC"/>
                </a:solidFill>
              </a:rPr>
              <a:t>их оздоровления на территории Ульяновской области» </a:t>
            </a:r>
          </a:p>
        </p:txBody>
      </p:sp>
    </p:spTree>
    <p:extLst>
      <p:ext uri="{BB962C8B-B14F-4D97-AF65-F5344CB8AC3E}">
        <p14:creationId xmlns:p14="http://schemas.microsoft.com/office/powerpoint/2010/main" val="36200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7" y="1030033"/>
            <a:ext cx="7964939" cy="707886"/>
          </a:xfrm>
          <a:prstGeom prst="rect">
            <a:avLst/>
          </a:prstGeom>
          <a:solidFill>
            <a:srgbClr val="FF9933"/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Выявленные нарушения обязательных требований, предъявляемых                       к деятельности </a:t>
            </a:r>
            <a:r>
              <a:rPr lang="ru-RU" sz="2000" dirty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организации отдыха детей и их оздоровления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83568" y="1863392"/>
            <a:ext cx="7848868" cy="655668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CC"/>
                </a:solidFill>
              </a:rPr>
              <a:t>Пункты 2 и 6 статьи 12.2 Федерального </a:t>
            </a:r>
            <a:r>
              <a:rPr lang="ru-RU" sz="1400" dirty="0">
                <a:solidFill>
                  <a:srgbClr val="0000CC"/>
                </a:solidFill>
              </a:rPr>
              <a:t>закона от 24.07.1998 №124-ФЗ </a:t>
            </a:r>
          </a:p>
          <a:p>
            <a:pPr algn="ctr"/>
            <a:r>
              <a:rPr lang="ru-RU" sz="1400" dirty="0">
                <a:solidFill>
                  <a:srgbClr val="0000CC"/>
                </a:solidFill>
              </a:rPr>
              <a:t>«Об основных гарантиях прав ребёнка в Российской Федерации»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83568" y="2619356"/>
            <a:ext cx="7848870" cy="1140524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CC"/>
                </a:solidFill>
              </a:rPr>
              <a:t>П. 6 приложения № 1 к приказу Министерства </a:t>
            </a:r>
            <a:r>
              <a:rPr lang="ru-RU" sz="1400" dirty="0">
                <a:solidFill>
                  <a:srgbClr val="0000CC"/>
                </a:solidFill>
              </a:rPr>
              <a:t>просвещения Российской Федерации от 21.10.2019 № 570 </a:t>
            </a:r>
            <a:r>
              <a:rPr lang="ru-RU" sz="1400" dirty="0" smtClean="0">
                <a:solidFill>
                  <a:srgbClr val="0000CC"/>
                </a:solidFill>
              </a:rPr>
              <a:t>«</a:t>
            </a:r>
            <a:r>
              <a:rPr lang="ru-RU" sz="1400" dirty="0">
                <a:solidFill>
                  <a:srgbClr val="0000CC"/>
                </a:solidFill>
              </a:rPr>
              <a:t>Об утверждении общих принципов формирования и ведения реестров организаций отдыха детей </a:t>
            </a:r>
            <a:r>
              <a:rPr lang="ru-RU" sz="1400" dirty="0" smtClean="0">
                <a:solidFill>
                  <a:srgbClr val="0000CC"/>
                </a:solidFill>
              </a:rPr>
              <a:t>и </a:t>
            </a:r>
            <a:r>
              <a:rPr lang="ru-RU" sz="1400" dirty="0">
                <a:solidFill>
                  <a:srgbClr val="0000CC"/>
                </a:solidFill>
              </a:rPr>
              <a:t>их оздоровления, а также типового реестра организаций отдыха детей и их оздоровления» 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83568" y="3879274"/>
            <a:ext cx="7848868" cy="1511734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CC"/>
                </a:solidFill>
              </a:rPr>
              <a:t>Пункт 2.2 раздела 2 Положения о порядке формирования </a:t>
            </a:r>
            <a:r>
              <a:rPr lang="ru-RU" sz="1400" dirty="0">
                <a:solidFill>
                  <a:srgbClr val="0000CC"/>
                </a:solidFill>
              </a:rPr>
              <a:t>и ведения реестра организаций отдыха детей  и их оздоровления на территории Ульяновской </a:t>
            </a:r>
            <a:r>
              <a:rPr lang="ru-RU" sz="1400" dirty="0" smtClean="0">
                <a:solidFill>
                  <a:srgbClr val="0000CC"/>
                </a:solidFill>
              </a:rPr>
              <a:t>области, утвержденного приказом </a:t>
            </a:r>
            <a:r>
              <a:rPr lang="ru-RU" sz="1400" dirty="0">
                <a:solidFill>
                  <a:srgbClr val="0000CC"/>
                </a:solidFill>
              </a:rPr>
              <a:t>Министерства образования и науки Ульяновской области от 17.04.2020 № 9 </a:t>
            </a:r>
          </a:p>
          <a:p>
            <a:pPr algn="ctr"/>
            <a:r>
              <a:rPr lang="ru-RU" sz="1400" dirty="0">
                <a:solidFill>
                  <a:srgbClr val="0000CC"/>
                </a:solidFill>
              </a:rPr>
              <a:t>«Об утверждении положения о порядке формирования и ведения реестра организаций отдыха детей </a:t>
            </a:r>
            <a:r>
              <a:rPr lang="ru-RU" sz="1400" dirty="0" smtClean="0">
                <a:solidFill>
                  <a:srgbClr val="0000CC"/>
                </a:solidFill>
              </a:rPr>
              <a:t> и </a:t>
            </a:r>
            <a:r>
              <a:rPr lang="ru-RU" sz="1400" dirty="0">
                <a:solidFill>
                  <a:srgbClr val="0000CC"/>
                </a:solidFill>
              </a:rPr>
              <a:t>их оздоровления на территории Ульяновской области» </a:t>
            </a:r>
          </a:p>
        </p:txBody>
      </p:sp>
    </p:spTree>
    <p:extLst>
      <p:ext uri="{BB962C8B-B14F-4D97-AF65-F5344CB8AC3E}">
        <p14:creationId xmlns:p14="http://schemas.microsoft.com/office/powerpoint/2010/main" val="3345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5" y="936752"/>
            <a:ext cx="7964939" cy="646331"/>
          </a:xfrm>
          <a:prstGeom prst="rect">
            <a:avLst/>
          </a:prstGeom>
          <a:solidFill>
            <a:srgbClr val="FF9933"/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Пункт 2 статьи </a:t>
            </a:r>
            <a:r>
              <a:rPr lang="ru-RU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12.2</a:t>
            </a:r>
            <a:r>
              <a:rPr lang="ru-RU" i="1" dirty="0" smtClean="0">
                <a:ln w="0"/>
                <a:solidFill>
                  <a:schemeClr val="accent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Федерального закона </a:t>
            </a:r>
            <a:r>
              <a:rPr lang="ru-RU" i="1" dirty="0">
                <a:solidFill>
                  <a:srgbClr val="0000CC"/>
                </a:solidFill>
                <a:latin typeface="Monotype Corsiva" panose="03010101010201010101" pitchFamily="66" charset="0"/>
              </a:rPr>
              <a:t>от 24.07.1998 № 124-ФЗ </a:t>
            </a:r>
          </a:p>
          <a:p>
            <a:pPr algn="ctr"/>
            <a:r>
              <a:rPr lang="ru-RU" i="1" dirty="0">
                <a:solidFill>
                  <a:srgbClr val="0000CC"/>
                </a:solidFill>
                <a:latin typeface="Monotype Corsiva" panose="03010101010201010101" pitchFamily="66" charset="0"/>
              </a:rPr>
              <a:t>«Об основных гарантиях прав ребёнка в Российской Федерации»</a:t>
            </a:r>
            <a:endParaRPr lang="ru-RU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9512" y="1700200"/>
            <a:ext cx="8640960" cy="4108249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sz="1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для включения в реестр организаций отдыха детей и их оздоровления представляют в уполномоченный орган исполнительной власти субъекта Российской Федерации в сфере организации отдыха и оздоровления детей следующие сведения:</a:t>
            </a:r>
            <a:br>
              <a:rPr lang="ru-RU" sz="1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Фамилия, имя, </a:t>
            </a:r>
            <a:r>
              <a:rPr lang="ru-RU" sz="9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отчество </a:t>
            </a: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наличии) руководителя организации отдыха детей и их оздоровления либо индивидуального предпринимателя;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Копии учредительных документов организации отдыха детей и их оздоровления, заверенные в установленном порядке;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Полное и сокращенное (если имеется) наименования организации отдыха детей и их оздоровления, а в случае, если в учредительных документах организации отдыха детей и их оздоровления наименование указано на одном из языков народов Российской Федерации и (или) на иностранном языке, также наименование организации отдыха детей и их оздоровления на этом языке (для юридических лиц);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Адрес (место нахождения) организации отдыха детей и их оздоровления, в том числе фактический адрес, контактный телефон, адреса электронной почты и официального сайта в сети "Интернет" (при наличии);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Организационно-правовая форма и тип организации отдыха детей и их оздоровления;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Идентификационный номер налогоплательщика;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Оказываемые организацией отдыха детей и их оздоровления услуги по организации отдыха и оздоровления детей, в том числе по размещению, проживанию, питанию детей;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Дата ввода в эксплуатацию объектов (зданий, строений, сооружений), используемых организацией отдыха детей и их оздоровления (для организаций отдыха детей и их оздоровления стационарного типа);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Сведения о наличии санитарно-эпидемиологического заключения о соответствии деятельности в сфере организации отдыха и оздоровления детей, осуществляемой организацией отдыха детей и их оздоровления, санитарно-эпидемиологическим требованиям, а также дата выдачи указанного заключения;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Информация о результатах проведения органами, осуществляющими государственный контроль (надзор), плановых и внеплановых проверок в текущем году (при наличии) и в предыдущем году;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Сведения о наличии лицензии на медицинскую деятельность либо договора об оказании медицинской помощи, заключаемого между организацией отдыха детей и их оздоровления и медицинской организацией;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Сведения о наличии лицензии на осуществление образовательной деятельности (в случае осуществления организацией образовательной деятельности по основным и дополнительным общеобразовательным программам, основным программам профессионального обучения);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Сведения об обеспечении в организации отдыха детей и их оздоровления доступности услуг для детей-инвалидов и детей с ограниченными возможностями здоровья, в том числе условий для хранения лекарственных препаратов для медицинского применения и специализированных продуктов лечебного питания, передаваемых в указанную организацию родителями или иными законными представителями ребенка, нуждающегося в соблюдении предписанного лечащим врачом режима лечения (в случае приема данных категорий детей в организацию отдыха детей и их оздоровления).</a:t>
            </a:r>
            <a:br>
              <a:rPr lang="ru-RU" sz="9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/>
              <a:t> </a:t>
            </a:r>
            <a:endParaRPr lang="ru-RU" sz="9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5" y="936752"/>
            <a:ext cx="7964939" cy="830997"/>
          </a:xfrm>
          <a:prstGeom prst="rect">
            <a:avLst/>
          </a:prstGeom>
          <a:solidFill>
            <a:srgbClr val="FF9933"/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Пункт 6 приложения 1 </a:t>
            </a:r>
            <a:r>
              <a:rPr lang="ru-RU" sz="1600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к п</a:t>
            </a:r>
            <a:r>
              <a:rPr lang="ru-RU" sz="1600" i="1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риказу </a:t>
            </a:r>
            <a:r>
              <a:rPr lang="ru-RU" sz="1600" i="1" dirty="0"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Министерства просвещения Российской Федерации от 21.10.2019 № 570 «Об утверждении общих принципов формирования и ведения реестров организаций отдыха детей и их оздоровления, </a:t>
            </a:r>
            <a:r>
              <a:rPr lang="ru-RU" sz="1600" i="1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а </a:t>
            </a:r>
            <a:r>
              <a:rPr lang="ru-RU" sz="1600" i="1" dirty="0"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также типового реестра организаций отдыха детей и их оздоровления» </a:t>
            </a:r>
            <a:endParaRPr lang="ru-RU" sz="1600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23528" y="1916833"/>
            <a:ext cx="8444708" cy="3884743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85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снованием </a:t>
            </a: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включения организации отдыха детей и их оздоровления в Реестр является осуществление или намерение осуществлять деятельность в сфере отдыха и оздоровления детей в соответствии с законодательством Российской Федерации при наличии условий для осуществления такой деятельности, что подтверждается представлением в уполномоченный орган сведений: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Фамилия, имя, отчество (при наличии) руководителя организации отдыха детей и их оздоровления либо индивидуального предпринимателя;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Копии учредительных документов организации отдыха детей и их оздоровления, заверенные в установленном порядке;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Полное и сокращенное (если имеется) наименования организации отдыха детей и их оздоровления, а в случае, если в учредительных документах организации отдыха детей и их оздоровления наименование указано на одном из языков народов Российской Федерации и (или) на иностранном языке, также наименование организации отдыха детей и их оздоровления на этом языке (для юридических лиц);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Адрес (место нахождения) организации отдыха детей и их оздоровления, в том числе фактический адрес, контактный телефон, адреса электронной почты и официального сайта в сети "Интернет" (при наличии);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Организационно-правовая форма и тип организации отдыха детей и их оздоровления;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Идентификационный номер налогоплательщика;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Оказываемые организацией отдыха детей и их оздоровления услуги по организации отдыха и оздоровления детей, в том числе по размещению, проживанию, питанию детей;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Дата ввода в эксплуатацию объектов (зданий, строений, сооружений), используемых организацией отдыха детей и их оздоровления (для организаций отдыха детей и их оздоровления стационарного типа);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Сведения о наличии санитарно-эпидемиологического заключения о соответствии деятельности в сфере организации отдыха и оздоровления детей, осуществляемой организацией отдыха детей и их оздоровления, санитарно-эпидемиологическим требованиям, а также дата выдачи указанного заключения;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Информация о результатах проведения органами, осуществляющими государственный контроль (надзор), плановых и внеплановых проверок в текущем году (при наличии) и в предыдущем году;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Сведения о наличии лицензии на медицинскую деятельность либо договора об оказании медицинской помощи, заключаемого между организацией отдыха детей и их оздоровления и медицинской организацией;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Сведения о наличии лицензии на осуществление образовательной деятельности (в случае осуществления организацией образовательной деятельности по основным и дополнительным общеобразовательным программам, основным программам профессионального обучения);</a:t>
            </a:r>
            <a:b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Сведения об обеспечении в организации отдыха детей и их оздоровления доступности услуг для детей-инвалидов и детей с ограниченными возможностями здоровья, в том числе условий для хранения лекарственных препаратов для медицинского применения и специализированных продуктов лечебного питания, передаваемых в указанную организацию родителями или иными законными представителями ребенка, нуждающегося в соблюдении предписанного лечащим врачом режима лечения (в случае приема данных категорий детей в организацию отдыха детей и их оздоровления</a:t>
            </a:r>
            <a:r>
              <a:rPr lang="ru-RU" sz="85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4305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7" y="1030033"/>
            <a:ext cx="7964939" cy="707886"/>
          </a:xfrm>
          <a:prstGeom prst="rect">
            <a:avLst/>
          </a:prstGeom>
          <a:solidFill>
            <a:srgbClr val="FF9933"/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 Пункт 6 статьи 12.2 </a:t>
            </a:r>
            <a:r>
              <a:rPr lang="ru-RU" sz="2000" i="1" dirty="0">
                <a:solidFill>
                  <a:srgbClr val="0000CC"/>
                </a:solidFill>
                <a:latin typeface="Monotype Corsiva" panose="03010101010201010101" pitchFamily="66" charset="0"/>
              </a:rPr>
              <a:t>Федерального закона от 24.07.1998 №124-ФЗ </a:t>
            </a:r>
          </a:p>
          <a:p>
            <a:pPr algn="ctr"/>
            <a:r>
              <a:rPr lang="ru-RU" sz="2000" i="1" dirty="0">
                <a:solidFill>
                  <a:srgbClr val="0000CC"/>
                </a:solidFill>
                <a:latin typeface="Monotype Corsiva" panose="03010101010201010101" pitchFamily="66" charset="0"/>
              </a:rPr>
              <a:t>«Об основных гарантиях прав ребёнка в Российской Федерации»</a:t>
            </a:r>
            <a:endParaRPr lang="ru-RU" sz="2000" i="1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67496" y="2075972"/>
            <a:ext cx="7892935" cy="3303906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5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детей и их оздоровления обязана уведомить уполномоченный орган исполнительной власти субъекта Российской Федерации в сфере организации отдыха и оздоровления детей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изменении сведений о данной организации</a:t>
            </a:r>
            <a:r>
              <a:rPr lang="ru-RU" sz="15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внесенных в реестр организаций отдыха детей и их оздоровления, в течение 10 рабочих дней со дня возникновения таких изменений. Документы, подтверждающие достоверность таких изменений, могут быть представлены в форме электронных документов. Уполномоченный орган исполнительной власти субъекта Российской Федерации в сфере организации отдыха и оздоровления детей в течение 10 рабочих дней со дня поступления уведомления об изменении сведений и документов, подтверждающих достоверность таких изменений, вносит изменения в сведения об организации отдыха детей и их оздоровления, содержащиеся в указанном реестре.</a:t>
            </a:r>
            <a:endParaRPr lang="ru-RU" sz="15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1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7964939" cy="400110"/>
          </a:xfrm>
          <a:prstGeom prst="rect">
            <a:avLst/>
          </a:prstGeom>
          <a:solidFill>
            <a:srgbClr val="FF9933"/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rgbClr val="0000CC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Правовые </a:t>
            </a:r>
            <a:r>
              <a:rPr lang="ru-RU" sz="2000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основания для проведения обязательного профилактического визита</a:t>
            </a:r>
            <a:endParaRPr lang="ru-RU" sz="2000" i="1" dirty="0">
              <a:ln w="0"/>
              <a:solidFill>
                <a:srgbClr val="0000CC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95536" y="1698581"/>
            <a:ext cx="3528392" cy="3450811"/>
          </a:xfrm>
          <a:prstGeom prst="roundRect">
            <a:avLst>
              <a:gd name="adj" fmla="val 22609"/>
            </a:avLst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CC"/>
                </a:solidFill>
              </a:rPr>
              <a:t>Часть 4 статьи 21 и статья 52 </a:t>
            </a:r>
            <a:endParaRPr lang="ru-RU" dirty="0" smtClean="0">
              <a:solidFill>
                <a:srgbClr val="0000CC"/>
              </a:solidFill>
            </a:endParaRP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Федерального закона </a:t>
            </a:r>
          </a:p>
          <a:p>
            <a:pPr algn="ctr"/>
            <a:r>
              <a:rPr lang="ru-RU" dirty="0" smtClean="0">
                <a:solidFill>
                  <a:srgbClr val="0000CC"/>
                </a:solidFill>
              </a:rPr>
              <a:t>от </a:t>
            </a:r>
            <a:r>
              <a:rPr lang="ru-RU" dirty="0">
                <a:solidFill>
                  <a:srgbClr val="0000CC"/>
                </a:solidFill>
              </a:rPr>
              <a:t>31.07.2020 №248-ФЗ «О государственном контроле (надзоре), муниципальном контроле в Российской Федерации»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11960" y="1823454"/>
            <a:ext cx="4377858" cy="3195227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Пункт 32 </a:t>
            </a:r>
            <a:r>
              <a:rPr lang="ru-RU" sz="1600" dirty="0" smtClean="0">
                <a:solidFill>
                  <a:srgbClr val="0000CC"/>
                </a:solidFill>
              </a:rPr>
              <a:t>постановления </a:t>
            </a:r>
            <a:r>
              <a:rPr lang="ru-RU" sz="1600" dirty="0">
                <a:solidFill>
                  <a:srgbClr val="0000CC"/>
                </a:solidFill>
              </a:rPr>
              <a:t>Правительства </a:t>
            </a:r>
            <a:endParaRPr lang="ru-RU" sz="1600" dirty="0" smtClean="0">
              <a:solidFill>
                <a:srgbClr val="0000CC"/>
              </a:solidFill>
            </a:endParaRPr>
          </a:p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Ульяновской </a:t>
            </a:r>
            <a:r>
              <a:rPr lang="ru-RU" sz="1600" dirty="0">
                <a:solidFill>
                  <a:srgbClr val="0000CC"/>
                </a:solidFill>
              </a:rPr>
              <a:t>области от 15.09.2021 № 425-П «Об утверждении Положения о региональном государственном контроле (надзоре) за достоверностью, актуальностью и полнотой сведений об организациях отдыха детей и их оздоровления, содержащихся в реестре организаций отдыха детей и их оздоровления, на территории Ульяновской области»</a:t>
            </a:r>
            <a:endParaRPr lang="ru-RU" sz="1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4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5583</TotalTime>
  <Words>1007</Words>
  <Application>Microsoft Office PowerPoint</Application>
  <PresentationFormat>Экран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Monotype Corsiva</vt:lpstr>
      <vt:lpstr>PT Astra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USer</cp:lastModifiedBy>
  <cp:revision>720</cp:revision>
  <cp:lastPrinted>2021-12-01T05:53:56Z</cp:lastPrinted>
  <dcterms:created xsi:type="dcterms:W3CDTF">2019-10-16T15:33:10Z</dcterms:created>
  <dcterms:modified xsi:type="dcterms:W3CDTF">2022-04-11T04:21:29Z</dcterms:modified>
</cp:coreProperties>
</file>