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9" r:id="rId2"/>
    <p:sldId id="283" r:id="rId3"/>
    <p:sldId id="284" r:id="rId4"/>
    <p:sldId id="285" r:id="rId5"/>
    <p:sldId id="286" r:id="rId6"/>
    <p:sldId id="287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CC"/>
    <a:srgbClr val="CC3300"/>
    <a:srgbClr val="CCFFCC"/>
    <a:srgbClr val="CCCCFF"/>
    <a:srgbClr val="0000FF"/>
    <a:srgbClr val="008000"/>
    <a:srgbClr val="FFFFCC"/>
    <a:srgbClr val="CC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6292" autoAdjust="0"/>
  </p:normalViewPr>
  <p:slideViewPr>
    <p:cSldViewPr snapToGrid="0">
      <p:cViewPr varScale="1">
        <p:scale>
          <a:sx n="101" d="100"/>
          <a:sy n="101" d="100"/>
        </p:scale>
        <p:origin x="144" y="3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87A0B-E27C-4086-A2C4-ABFB1CD058C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2704204-FF9C-4CB1-BEAF-546E5E1C2F05}">
      <dgm:prSet phldrT="[Текст]"/>
      <dgm:spPr/>
      <dgm:t>
        <a:bodyPr/>
        <a:lstStyle/>
        <a:p>
          <a:r>
            <a:rPr lang="ru-RU" dirty="0" smtClean="0"/>
            <a:t>ЗАЯВЛЕНИЕ об отчислении в порядке перевода в принимающую организацию</a:t>
          </a:r>
          <a:endParaRPr lang="ru-RU" dirty="0"/>
        </a:p>
      </dgm:t>
    </dgm:pt>
    <dgm:pt modelId="{812E3DA3-CA3F-4D00-81DE-5C5A73504AC5}" type="parTrans" cxnId="{2276EBB2-44B0-4AA1-89D5-CD80C7E1BDD7}">
      <dgm:prSet/>
      <dgm:spPr/>
      <dgm:t>
        <a:bodyPr/>
        <a:lstStyle/>
        <a:p>
          <a:endParaRPr lang="ru-RU"/>
        </a:p>
      </dgm:t>
    </dgm:pt>
    <dgm:pt modelId="{BBD022A1-9F0B-4779-BE09-C195FDF77DCB}" type="sibTrans" cxnId="{2276EBB2-44B0-4AA1-89D5-CD80C7E1BDD7}">
      <dgm:prSet/>
      <dgm:spPr/>
      <dgm:t>
        <a:bodyPr/>
        <a:lstStyle/>
        <a:p>
          <a:endParaRPr lang="ru-RU"/>
        </a:p>
      </dgm:t>
    </dgm:pt>
    <dgm:pt modelId="{933DD292-A9B6-4F9E-A8CB-97BFB62B353C}">
      <dgm:prSet phldrT="[Текст]"/>
      <dgm:spPr/>
      <dgm:t>
        <a:bodyPr/>
        <a:lstStyle/>
        <a:p>
          <a:r>
            <a:rPr lang="ru-RU" dirty="0" smtClean="0"/>
            <a:t>ПРИКАЗ об отчислении обучающегося в связи с переводом в другую организацию</a:t>
          </a:r>
          <a:endParaRPr lang="ru-RU" dirty="0"/>
        </a:p>
      </dgm:t>
    </dgm:pt>
    <dgm:pt modelId="{65F30534-68C8-4D2A-812F-CC9179526151}" type="parTrans" cxnId="{B7196EEE-FC38-4678-8B40-203F30569A9B}">
      <dgm:prSet/>
      <dgm:spPr/>
      <dgm:t>
        <a:bodyPr/>
        <a:lstStyle/>
        <a:p>
          <a:endParaRPr lang="ru-RU"/>
        </a:p>
      </dgm:t>
    </dgm:pt>
    <dgm:pt modelId="{1F2DB94B-9E10-4327-A4D4-99DB34B1ABB1}" type="sibTrans" cxnId="{B7196EEE-FC38-4678-8B40-203F30569A9B}">
      <dgm:prSet/>
      <dgm:spPr/>
      <dgm:t>
        <a:bodyPr/>
        <a:lstStyle/>
        <a:p>
          <a:endParaRPr lang="ru-RU"/>
        </a:p>
      </dgm:t>
    </dgm:pt>
    <dgm:pt modelId="{6B5D283A-D72B-42A9-9F95-840FBB10D107}" type="pres">
      <dgm:prSet presAssocID="{BCA87A0B-E27C-4086-A2C4-ABFB1CD058C1}" presName="Name0" presStyleCnt="0">
        <dgm:presLayoutVars>
          <dgm:dir/>
          <dgm:animLvl val="lvl"/>
          <dgm:resizeHandles val="exact"/>
        </dgm:presLayoutVars>
      </dgm:prSet>
      <dgm:spPr/>
    </dgm:pt>
    <dgm:pt modelId="{9EEB608F-A049-4A0A-8D03-363744C899CC}" type="pres">
      <dgm:prSet presAssocID="{F2704204-FF9C-4CB1-BEAF-546E5E1C2F0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255A1-2508-42AD-9D65-DC7EC1CECC6F}" type="pres">
      <dgm:prSet presAssocID="{BBD022A1-9F0B-4779-BE09-C195FDF77DCB}" presName="parTxOnlySpace" presStyleCnt="0"/>
      <dgm:spPr/>
    </dgm:pt>
    <dgm:pt modelId="{9185A14C-EFE6-43E3-A310-F1D70984A4FF}" type="pres">
      <dgm:prSet presAssocID="{933DD292-A9B6-4F9E-A8CB-97BFB62B353C}" presName="parTxOnly" presStyleLbl="node1" presStyleIdx="1" presStyleCnt="2" custLinFactNeighborX="24535" custLinFactNeighborY="11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196EEE-FC38-4678-8B40-203F30569A9B}" srcId="{BCA87A0B-E27C-4086-A2C4-ABFB1CD058C1}" destId="{933DD292-A9B6-4F9E-A8CB-97BFB62B353C}" srcOrd="1" destOrd="0" parTransId="{65F30534-68C8-4D2A-812F-CC9179526151}" sibTransId="{1F2DB94B-9E10-4327-A4D4-99DB34B1ABB1}"/>
    <dgm:cxn modelId="{B9D160BE-3D7C-4D6D-BE9A-51DF4181C7B7}" type="presOf" srcId="{BCA87A0B-E27C-4086-A2C4-ABFB1CD058C1}" destId="{6B5D283A-D72B-42A9-9F95-840FBB10D107}" srcOrd="0" destOrd="0" presId="urn:microsoft.com/office/officeart/2005/8/layout/chevron1"/>
    <dgm:cxn modelId="{2276EBB2-44B0-4AA1-89D5-CD80C7E1BDD7}" srcId="{BCA87A0B-E27C-4086-A2C4-ABFB1CD058C1}" destId="{F2704204-FF9C-4CB1-BEAF-546E5E1C2F05}" srcOrd="0" destOrd="0" parTransId="{812E3DA3-CA3F-4D00-81DE-5C5A73504AC5}" sibTransId="{BBD022A1-9F0B-4779-BE09-C195FDF77DCB}"/>
    <dgm:cxn modelId="{85803AB4-C15F-4972-8B22-BDF13F646397}" type="presOf" srcId="{933DD292-A9B6-4F9E-A8CB-97BFB62B353C}" destId="{9185A14C-EFE6-43E3-A310-F1D70984A4FF}" srcOrd="0" destOrd="0" presId="urn:microsoft.com/office/officeart/2005/8/layout/chevron1"/>
    <dgm:cxn modelId="{F80854D1-DBBC-47DE-8699-2D170F572EF3}" type="presOf" srcId="{F2704204-FF9C-4CB1-BEAF-546E5E1C2F05}" destId="{9EEB608F-A049-4A0A-8D03-363744C899CC}" srcOrd="0" destOrd="0" presId="urn:microsoft.com/office/officeart/2005/8/layout/chevron1"/>
    <dgm:cxn modelId="{B0D86DEC-3D13-4E0F-AA13-5A96CC6D91EA}" type="presParOf" srcId="{6B5D283A-D72B-42A9-9F95-840FBB10D107}" destId="{9EEB608F-A049-4A0A-8D03-363744C899CC}" srcOrd="0" destOrd="0" presId="urn:microsoft.com/office/officeart/2005/8/layout/chevron1"/>
    <dgm:cxn modelId="{B164CE3D-AFED-4821-80AF-D1AE140DC106}" type="presParOf" srcId="{6B5D283A-D72B-42A9-9F95-840FBB10D107}" destId="{412255A1-2508-42AD-9D65-DC7EC1CECC6F}" srcOrd="1" destOrd="0" presId="urn:microsoft.com/office/officeart/2005/8/layout/chevron1"/>
    <dgm:cxn modelId="{E1A068AB-C96A-4A49-9D9B-0078863D3BF1}" type="presParOf" srcId="{6B5D283A-D72B-42A9-9F95-840FBB10D107}" destId="{9185A14C-EFE6-43E3-A310-F1D70984A4FF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B608F-A049-4A0A-8D03-363744C899CC}">
      <dsp:nvSpPr>
        <dsp:cNvPr id="0" name=""/>
        <dsp:cNvSpPr/>
      </dsp:nvSpPr>
      <dsp:spPr>
        <a:xfrm>
          <a:off x="7251" y="1966508"/>
          <a:ext cx="4334911" cy="17339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ЗАЯВЛЕНИЕ об отчислении в порядке перевода в принимающую организацию</a:t>
          </a:r>
          <a:endParaRPr lang="ru-RU" sz="2100" kern="1200" dirty="0"/>
        </a:p>
      </dsp:txBody>
      <dsp:txXfrm>
        <a:off x="874233" y="1966508"/>
        <a:ext cx="2600947" cy="1733964"/>
      </dsp:txXfrm>
    </dsp:sp>
    <dsp:sp modelId="{9185A14C-EFE6-43E3-A310-F1D70984A4FF}">
      <dsp:nvSpPr>
        <dsp:cNvPr id="0" name=""/>
        <dsp:cNvSpPr/>
      </dsp:nvSpPr>
      <dsp:spPr>
        <a:xfrm>
          <a:off x="3915923" y="1987073"/>
          <a:ext cx="4334911" cy="17339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ПРИКАЗ об отчислении обучающегося в связи с переводом в другую организацию</a:t>
          </a:r>
          <a:endParaRPr lang="ru-RU" sz="2100" kern="1200" dirty="0"/>
        </a:p>
      </dsp:txBody>
      <dsp:txXfrm>
        <a:off x="4782905" y="1987073"/>
        <a:ext cx="2600947" cy="1733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BE15C-1A16-4AFB-BDA7-EB96D21AD723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85AE3-14DD-4F2B-A367-0038EF358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3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80E66-4865-4801-94EA-3A744567D71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8E52B-8674-4E3A-953A-FECD0600C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93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43303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3510B0F-C8C6-41CF-BA2B-04184878FCB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05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46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38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57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13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07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18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93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35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52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54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510B0F-C8C6-41CF-BA2B-04184878FCB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6FC9BC-55A3-4363-87A4-606C60CF892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98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8.png"/><Relationship Id="rId10" Type="http://schemas.microsoft.com/office/2007/relationships/diagramDrawing" Target="../diagrams/drawing1.xml"/><Relationship Id="rId4" Type="http://schemas.openxmlformats.org/officeDocument/2006/relationships/image" Target="../media/image7.jpe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/>
          <p:cNvPicPr>
            <a:picLocks noChangeAspect="1" noChangeArrowheads="1"/>
          </p:cNvPicPr>
          <p:nvPr/>
        </p:nvPicPr>
        <p:blipFill rotWithShape="1">
          <a:blip r:embed="rId3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1703" y="3987431"/>
            <a:ext cx="693346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rgbClr val="0070C0"/>
                </a:solidFill>
              </a:rPr>
              <a:t>Витушкина Валерия Анатольевна,</a:t>
            </a:r>
          </a:p>
          <a:p>
            <a:r>
              <a:rPr lang="ru-RU" sz="2700" b="1" dirty="0" smtClean="0">
                <a:solidFill>
                  <a:srgbClr val="0070C0"/>
                </a:solidFill>
              </a:rPr>
              <a:t>консультант отдела государственного контроля (надзора) в сфере образования</a:t>
            </a:r>
            <a:endParaRPr lang="ru-RU" sz="27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39531" y="2217078"/>
            <a:ext cx="10125284" cy="73866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 порядке </a:t>
            </a:r>
            <a:r>
              <a:rPr lang="ru-RU" sz="4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перевода обучающихся</a:t>
            </a:r>
            <a:endParaRPr lang="ru-RU" sz="4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422A86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43473" y="5711617"/>
            <a:ext cx="3105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21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января 2022 </a:t>
            </a:r>
            <a:r>
              <a:rPr lang="ru-RU" sz="2800" b="1" dirty="0" smtClean="0">
                <a:solidFill>
                  <a:srgbClr val="002060"/>
                </a:solidFill>
              </a:rPr>
              <a:t>г.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3" name="Picture 3" descr="\\Srvr\документы на приемную\!!! ОТДЕЛ КОНТРОЛЯ КАЧЕСТВА ОБРАЗОВАНИЯ\01. МИХЕЕВА С.А\СЕМИНАРЫ\2019\совещание_июнь_2019\Материалы\Независимая оценка НОКОкопирование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371" y="2329297"/>
            <a:ext cx="1477354" cy="146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804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8"/>
          <p:cNvPicPr>
            <a:picLocks noChangeAspect="1" noChangeArrowheads="1"/>
          </p:cNvPicPr>
          <p:nvPr/>
        </p:nvPicPr>
        <p:blipFill rotWithShape="1">
          <a:blip r:embed="rId2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90441" y="6536256"/>
            <a:ext cx="9963705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500" i="1" dirty="0" smtClean="0">
                <a:solidFill>
                  <a:schemeClr val="bg1"/>
                </a:solidFill>
              </a:rPr>
              <a:t>Витушкина Валерия Анатольевна, консультант отдела государственного контроля (надзора) в сфере образования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64049" y="2346362"/>
            <a:ext cx="4561079" cy="25545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900"/>
            </a:lvl1pPr>
          </a:lstStyle>
          <a:p>
            <a:r>
              <a:rPr lang="ru-RU" sz="1600" dirty="0" smtClean="0"/>
              <a:t>МИНОБРНАУКИ РОССИИ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ПРИКАЗ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  <a:p>
            <a:r>
              <a:rPr lang="ru-RU" sz="1600" dirty="0"/>
              <a:t>от 10 февраля 2017 года N </a:t>
            </a:r>
            <a:r>
              <a:rPr lang="ru-RU" sz="1600" dirty="0" smtClean="0"/>
              <a:t>124</a:t>
            </a:r>
          </a:p>
          <a:p>
            <a:r>
              <a:rPr lang="ru-RU" sz="1600" dirty="0" smtClean="0"/>
              <a:t>«Об </a:t>
            </a:r>
            <a:r>
              <a:rPr lang="ru-RU" sz="1600" dirty="0"/>
              <a:t>утверждении Порядка перевода обучающихся в другую организацию, осуществляющую образовательную деятельность по образовательным программам среднего профессионального и (или) высшего </a:t>
            </a:r>
            <a:r>
              <a:rPr lang="ru-RU" sz="1600" dirty="0" smtClean="0"/>
              <a:t>образования»</a:t>
            </a:r>
            <a:endParaRPr lang="ru-RU" sz="1600" dirty="0"/>
          </a:p>
        </p:txBody>
      </p:sp>
      <p:pic>
        <p:nvPicPr>
          <p:cNvPr id="27" name="Picture 3" descr="\\Srvr\документы на приемную\!!! ОТДЕЛ КОНТРОЛЯ КАЧЕСТВА ОБРАЗОВАНИЯ\01. МИХЕЕВА С.А\СЕМИНАРЫ\2019\совещание_июнь_2019\Материалы\Независимая оценка НОКОкопирование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5232" y="1669552"/>
            <a:ext cx="837634" cy="828872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58181" y="1106870"/>
            <a:ext cx="5615796" cy="21082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900"/>
            </a:lvl1pPr>
          </a:lstStyle>
          <a:p>
            <a:r>
              <a:rPr lang="ru-RU" dirty="0"/>
              <a:t>   </a:t>
            </a:r>
            <a:r>
              <a:rPr lang="ru-RU" sz="1600" dirty="0"/>
              <a:t>  </a:t>
            </a:r>
            <a:r>
              <a:rPr lang="ru-RU" sz="1600" dirty="0" smtClean="0"/>
              <a:t>МИНПРОСВЕЩЕНИЯ РОССИИ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ПРИКАЗ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  <a:p>
            <a:r>
              <a:rPr lang="ru-RU" sz="1600" dirty="0"/>
              <a:t>от </a:t>
            </a:r>
            <a:r>
              <a:rPr lang="ru-RU" sz="1600" dirty="0" smtClean="0"/>
              <a:t>6 августа 2021 </a:t>
            </a:r>
            <a:r>
              <a:rPr lang="ru-RU" sz="1600" dirty="0"/>
              <a:t>года N </a:t>
            </a:r>
            <a:r>
              <a:rPr lang="ru-RU" sz="1600" dirty="0" smtClean="0"/>
              <a:t>533</a:t>
            </a:r>
          </a:p>
          <a:p>
            <a:r>
              <a:rPr lang="ru-RU" sz="1600" dirty="0" smtClean="0"/>
              <a:t>«Об </a:t>
            </a:r>
            <a:r>
              <a:rPr lang="ru-RU" sz="1600" dirty="0"/>
              <a:t>утверждении Порядка перевода обучающихся в другую </a:t>
            </a:r>
            <a:r>
              <a:rPr lang="ru-RU" sz="1600" dirty="0" smtClean="0"/>
              <a:t>образовательную организацию</a:t>
            </a:r>
            <a:r>
              <a:rPr lang="ru-RU" sz="1600" dirty="0"/>
              <a:t>, </a:t>
            </a:r>
            <a:r>
              <a:rPr lang="ru-RU" sz="1600" dirty="0" smtClean="0"/>
              <a:t>реализующую </a:t>
            </a:r>
            <a:r>
              <a:rPr lang="ru-RU" sz="1600" dirty="0"/>
              <a:t>образовательную </a:t>
            </a:r>
            <a:r>
              <a:rPr lang="ru-RU" sz="1600" dirty="0" smtClean="0"/>
              <a:t>программу </a:t>
            </a:r>
            <a:r>
              <a:rPr lang="ru-RU" sz="1600" dirty="0"/>
              <a:t>среднего профессионального </a:t>
            </a:r>
            <a:r>
              <a:rPr lang="ru-RU" sz="1600" dirty="0" smtClean="0"/>
              <a:t>образования»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9566" y="3207917"/>
            <a:ext cx="2073026" cy="29642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7795534" y="5232871"/>
            <a:ext cx="3293653" cy="485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5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марта 2022 г.</a:t>
            </a:r>
          </a:p>
        </p:txBody>
      </p:sp>
      <p:pic>
        <p:nvPicPr>
          <p:cNvPr id="1026" name="Picture 2" descr="https://pbs.twimg.com/media/B_LA8BqUwAE0OY1.png:lar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2435">
            <a:off x="5666828" y="3942267"/>
            <a:ext cx="2353142" cy="183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5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8"/>
          <p:cNvPicPr>
            <a:picLocks noChangeAspect="1" noChangeArrowheads="1"/>
          </p:cNvPicPr>
          <p:nvPr/>
        </p:nvPicPr>
        <p:blipFill rotWithShape="1">
          <a:blip r:embed="rId2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90441" y="6536256"/>
            <a:ext cx="9963705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500" i="1" dirty="0" smtClean="0">
                <a:solidFill>
                  <a:schemeClr val="bg1"/>
                </a:solidFill>
              </a:rPr>
              <a:t>Витушкина Валерия Анатольевна, консультант отдела государственного контроля (надзора) в сфере образования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410687" y="1164276"/>
            <a:ext cx="561579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900"/>
            </a:lvl1pPr>
          </a:lstStyle>
          <a:p>
            <a:r>
              <a:rPr lang="ru-RU" dirty="0"/>
              <a:t>   </a:t>
            </a:r>
            <a:r>
              <a:rPr lang="ru-RU" sz="1600" dirty="0"/>
              <a:t>  </a:t>
            </a:r>
            <a:r>
              <a:rPr lang="ru-RU" sz="2000" b="1" dirty="0" smtClean="0"/>
              <a:t>СПРАВКА О ПЕРИОДЕ ОБУЧЕНИЯ</a:t>
            </a:r>
            <a:endParaRPr lang="ru-RU" sz="2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1275" y="1576080"/>
            <a:ext cx="4611276" cy="2913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Уровень образования, на основании которого поступил обучающийся для освоения соответствующей образовательной программы.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Перечень и объем изученных учебных предметов, курсов, дисциплин (модулей), пройденных практик.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Оценки, выставленные при проведении промежуточной аттестации.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1406" y="1226480"/>
            <a:ext cx="561579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900"/>
            </a:lvl1pPr>
          </a:lstStyle>
          <a:p>
            <a:pPr algn="r"/>
            <a:r>
              <a:rPr lang="ru-RU" dirty="0"/>
              <a:t>   </a:t>
            </a:r>
            <a:r>
              <a:rPr lang="ru-RU" sz="1600" dirty="0"/>
              <a:t>  </a:t>
            </a:r>
            <a:r>
              <a:rPr lang="ru-RU" sz="2000" b="1" dirty="0" smtClean="0"/>
              <a:t>СПРАВКА О ПЕРЕВОДЕ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27275" y="1615999"/>
            <a:ext cx="6797615" cy="4239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программа – 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программа 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подготовки квалифицированных рабочих, служащих или программа подготовки специалистов среднего звена, код и наименование профессии, специальности, на которую обучающийся будет переведен.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Перечень изученных учебных предметов, курсов, дисциплин (модулей), пройденных практик, выполненных научных исследований, которые будут </a:t>
            </a:r>
            <a:r>
              <a:rPr lang="ru-RU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перезачтены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или переаттестованы обучающемуся при переводе.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Подпись руководителя принимающей организации или исполняющего его обязанности, или лица, наделенного на основании приказа соответствующими полномочиями руководителя, печать принимающей организации.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nosoldat.net/wp-content/uploads/7/5/8/758bb3890f5a06cf9c258d05fd94a7f7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145" y="4515267"/>
            <a:ext cx="1916442" cy="1788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expert-decora.ru/upload/medialibrary/490/pngeg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96583" y="4467207"/>
            <a:ext cx="800895" cy="31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https://expert-decora.ru/upload/medialibrary/490/pngeg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91551" y="5253221"/>
            <a:ext cx="800895" cy="31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4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8"/>
          <p:cNvPicPr>
            <a:picLocks noChangeAspect="1" noChangeArrowheads="1"/>
          </p:cNvPicPr>
          <p:nvPr/>
        </p:nvPicPr>
        <p:blipFill rotWithShape="1">
          <a:blip r:embed="rId2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90441" y="6536256"/>
            <a:ext cx="9963705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500" i="1" dirty="0" smtClean="0">
                <a:solidFill>
                  <a:schemeClr val="bg1"/>
                </a:solidFill>
              </a:rPr>
              <a:t>Витушкина Валерия Анатольевна, консультант отдела государственного контроля (надзора) в сфере образования</a:t>
            </a:r>
            <a:endParaRPr lang="ru-RU" sz="15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s://nosoldat.net/wp-content/uploads/7/5/8/758bb3890f5a06cf9c258d05fd94a7f7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186" y="3668752"/>
            <a:ext cx="1916442" cy="1788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https://expert-decora.ru/upload/medialibrary/490/pngeg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050210" y="4363893"/>
            <a:ext cx="1302849" cy="508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1667004"/>
              </p:ext>
            </p:extLst>
          </p:nvPr>
        </p:nvGraphicFramePr>
        <p:xfrm>
          <a:off x="531506" y="-466332"/>
          <a:ext cx="8250835" cy="5666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618812" y="3754273"/>
            <a:ext cx="6096000" cy="1728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Заверенная выписка из приказа об отчислении.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Оригинал документа об образовании или об образовании и о квалификации, на основании которого указанное лицо было зачислено (далее – документ о предшествующем образовании).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2" descr="https://expert-decora.ru/upload/medialibrary/490/pngeg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858377" y="2789647"/>
            <a:ext cx="1232803" cy="48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0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8"/>
          <p:cNvPicPr>
            <a:picLocks noChangeAspect="1" noChangeArrowheads="1"/>
          </p:cNvPicPr>
          <p:nvPr/>
        </p:nvPicPr>
        <p:blipFill rotWithShape="1">
          <a:blip r:embed="rId2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90441" y="6536256"/>
            <a:ext cx="9963705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500" i="1" dirty="0" smtClean="0">
                <a:solidFill>
                  <a:schemeClr val="bg1"/>
                </a:solidFill>
              </a:rPr>
              <a:t>Витушкина Валерия Анатольевна, консультант отдела государственного контроля (надзора) в сфере образования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52575" y="1576080"/>
            <a:ext cx="776287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900"/>
            </a:lvl1pPr>
          </a:lstStyle>
          <a:p>
            <a:r>
              <a:rPr lang="ru-RU" sz="3200" b="1" dirty="0" smtClean="0"/>
              <a:t>ЛИЧНОЕ ДЕЛО ОТЧИСЛЕННОГО ЛИЦА</a:t>
            </a:r>
            <a:endParaRPr lang="ru-RU" sz="3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474" y="2543222"/>
            <a:ext cx="962520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студенческий </a:t>
            </a:r>
            <a:r>
              <a:rPr lang="ru-RU" sz="2400" dirty="0" smtClean="0"/>
              <a:t>билет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зачетную </a:t>
            </a:r>
            <a:r>
              <a:rPr lang="ru-RU" sz="2400" dirty="0"/>
              <a:t>книжку </a:t>
            </a:r>
            <a:endParaRPr lang="ru-RU" sz="2400" dirty="0" smtClean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иные </a:t>
            </a:r>
            <a:r>
              <a:rPr lang="ru-RU" sz="2400" dirty="0"/>
              <a:t>предусмотренные законодательством или локальными нормативными актами документы, подтверждающие обучение в исходной </a:t>
            </a:r>
            <a:r>
              <a:rPr lang="ru-RU" sz="2400" dirty="0" smtClean="0"/>
              <a:t>организации</a:t>
            </a:r>
            <a:endParaRPr lang="ru-RU" sz="24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заверенная </a:t>
            </a:r>
            <a:r>
              <a:rPr lang="ru-RU" sz="2400" dirty="0"/>
              <a:t>выписка из приказа об отчислении в связи с переводом </a:t>
            </a:r>
            <a:endParaRPr lang="ru-RU" sz="2400" dirty="0" smtClean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копия </a:t>
            </a:r>
            <a:r>
              <a:rPr lang="ru-RU" sz="2400" dirty="0"/>
              <a:t>документа о предшествующем образования</a:t>
            </a:r>
            <a:endParaRPr lang="ru-RU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0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8"/>
          <p:cNvPicPr>
            <a:picLocks noChangeAspect="1" noChangeArrowheads="1"/>
          </p:cNvPicPr>
          <p:nvPr/>
        </p:nvPicPr>
        <p:blipFill rotWithShape="1">
          <a:blip r:embed="rId2"/>
          <a:srcRect t="5470" b="101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53910" y="208828"/>
            <a:ext cx="847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Министерство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3909" y="674174"/>
            <a:ext cx="8474525" cy="32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chemeClr val="bg1"/>
                </a:solidFill>
              </a:rPr>
              <a:t>Департамент по надзору и контролю в сфере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90441" y="6536256"/>
            <a:ext cx="9963705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500" i="1" dirty="0" smtClean="0">
                <a:solidFill>
                  <a:schemeClr val="bg1"/>
                </a:solidFill>
              </a:rPr>
              <a:t>Витушкина Валерия Анатольевна, консультант отдела государственного контроля (надзора) в сфере образования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44057" y="2631824"/>
            <a:ext cx="3523617" cy="2129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ПРИКАЗ</a:t>
            </a:r>
          </a:p>
          <a:p>
            <a:pPr algn="ctr"/>
            <a:r>
              <a:rPr lang="ru-RU" sz="2800" dirty="0" smtClean="0"/>
              <a:t>о зачислении </a:t>
            </a:r>
          </a:p>
          <a:p>
            <a:pPr algn="ctr"/>
            <a:r>
              <a:rPr lang="ru-RU" sz="2800" dirty="0" smtClean="0"/>
              <a:t>в порядке перевода</a:t>
            </a:r>
            <a:endParaRPr lang="ru-RU" sz="2800" dirty="0"/>
          </a:p>
        </p:txBody>
      </p:sp>
      <p:pic>
        <p:nvPicPr>
          <p:cNvPr id="3074" name="Picture 2" descr="https://riabir.ru/wp-content/uploads/2020/05/studencheskij-bile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366" y="1748361"/>
            <a:ext cx="2279650" cy="151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s://i.siteapi.org/hm-QxfcB6MWZNlgpD1QBrpvAgxI=/fit-in/1024x768/center/top/0944099b0a9512f.ru.s.siteapi.org/img/77667e00565d4ca639c52fd084c62f4dd6b2abc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41" y="3761985"/>
            <a:ext cx="3002284" cy="199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nosoldat.net/wp-content/uploads/7/5/8/758bb3890f5a06cf9c258d05fd94a7f7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229" y="2631824"/>
            <a:ext cx="2326913" cy="21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https://expert-decora.ru/upload/medialibrary/490/pngeg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47">
            <a:off x="8152822" y="3335192"/>
            <a:ext cx="1232803" cy="48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2" descr="https://expert-decora.ru/upload/medialibrary/490/pngeg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13684">
            <a:off x="3413165" y="2248721"/>
            <a:ext cx="1232803" cy="48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https://expert-decora.ru/upload/medialibrary/490/pngeg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89764">
            <a:off x="3418996" y="4272233"/>
            <a:ext cx="1232803" cy="48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5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1560</TotalTime>
  <Words>398</Words>
  <Application>Microsoft Office PowerPoint</Application>
  <PresentationFormat>Широкоэкранный</PresentationFormat>
  <Paragraphs>49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Михеева</dc:creator>
  <cp:lastModifiedBy>Валерия Витушкина</cp:lastModifiedBy>
  <cp:revision>154</cp:revision>
  <cp:lastPrinted>2021-10-22T06:33:23Z</cp:lastPrinted>
  <dcterms:created xsi:type="dcterms:W3CDTF">2020-08-14T07:22:54Z</dcterms:created>
  <dcterms:modified xsi:type="dcterms:W3CDTF">2022-01-19T10:41:34Z</dcterms:modified>
</cp:coreProperties>
</file>