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49" r:id="rId3"/>
    <p:sldId id="353" r:id="rId4"/>
    <p:sldId id="354" r:id="rId5"/>
    <p:sldId id="355" r:id="rId6"/>
    <p:sldId id="356" r:id="rId7"/>
    <p:sldId id="357" r:id="rId8"/>
    <p:sldId id="358" r:id="rId9"/>
    <p:sldId id="35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349"/>
            <p14:sldId id="353"/>
            <p14:sldId id="354"/>
            <p14:sldId id="355"/>
            <p14:sldId id="356"/>
            <p14:sldId id="357"/>
            <p14:sldId id="358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00CC"/>
    <a:srgbClr val="000099"/>
    <a:srgbClr val="006600"/>
    <a:srgbClr val="CCFFCC"/>
    <a:srgbClr val="F8F7BB"/>
    <a:srgbClr val="E82718"/>
    <a:srgbClr val="FFCCFF"/>
    <a:srgbClr val="F0F4BE"/>
    <a:srgbClr val="F36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 autoAdjust="0"/>
    <p:restoredTop sz="94660"/>
  </p:normalViewPr>
  <p:slideViewPr>
    <p:cSldViewPr>
      <p:cViewPr varScale="1">
        <p:scale>
          <a:sx n="115" d="100"/>
          <a:sy n="115" d="100"/>
        </p:scale>
        <p:origin x="18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EF861-6067-47D6-8897-BA535A83C93E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7CBE5-9221-4A3A-A32E-AEA394CAF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2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628800"/>
            <a:ext cx="7983319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Об организации обязательного</a:t>
            </a:r>
          </a:p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профилактического визита регионального государственного контроля (надзора) </a:t>
            </a:r>
          </a:p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за </a:t>
            </a:r>
            <a:r>
              <a:rPr lang="ru-RU" sz="3100" b="1" dirty="0">
                <a:solidFill>
                  <a:srgbClr val="000099"/>
                </a:solidFill>
              </a:rPr>
              <a:t>достоверностью, актуальностью </a:t>
            </a:r>
            <a:endParaRPr lang="ru-RU" sz="3100" b="1" dirty="0" smtClean="0">
              <a:solidFill>
                <a:srgbClr val="000099"/>
              </a:solidFill>
            </a:endParaRPr>
          </a:p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и </a:t>
            </a:r>
            <a:r>
              <a:rPr lang="ru-RU" sz="3100" b="1" dirty="0">
                <a:solidFill>
                  <a:srgbClr val="000099"/>
                </a:solidFill>
              </a:rPr>
              <a:t>полнотой </a:t>
            </a:r>
            <a:r>
              <a:rPr lang="ru-RU" sz="3100" b="1" dirty="0" smtClean="0">
                <a:solidFill>
                  <a:srgbClr val="000099"/>
                </a:solidFill>
              </a:rPr>
              <a:t>сведений </a:t>
            </a:r>
            <a:r>
              <a:rPr lang="ru-RU" sz="3100" b="1" dirty="0">
                <a:solidFill>
                  <a:srgbClr val="000099"/>
                </a:solidFill>
              </a:rPr>
              <a:t>об организациях отдыха детей и их оздоровления, включенных в реестр организаций отдыха детей и их </a:t>
            </a:r>
            <a:r>
              <a:rPr lang="ru-RU" sz="3100" b="1" dirty="0" smtClean="0">
                <a:solidFill>
                  <a:srgbClr val="000099"/>
                </a:solidFill>
              </a:rPr>
              <a:t>оздоровления, </a:t>
            </a:r>
            <a:r>
              <a:rPr lang="ru-RU" sz="3100" b="1" dirty="0">
                <a:solidFill>
                  <a:srgbClr val="000099"/>
                </a:solidFill>
              </a:rPr>
              <a:t>в </a:t>
            </a:r>
            <a:r>
              <a:rPr lang="ru-RU" sz="3100" b="1" dirty="0" smtClean="0">
                <a:solidFill>
                  <a:srgbClr val="000099"/>
                </a:solidFill>
              </a:rPr>
              <a:t>2022 </a:t>
            </a:r>
            <a:r>
              <a:rPr lang="ru-RU" sz="3100" b="1" dirty="0" smtClean="0">
                <a:solidFill>
                  <a:srgbClr val="000099"/>
                </a:solidFill>
              </a:rPr>
              <a:t>году</a:t>
            </a:r>
            <a:endParaRPr lang="ru-RU" sz="3100" b="1" dirty="0">
              <a:solidFill>
                <a:srgbClr val="000099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954107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Правовые основания для проведения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9534" y="2697746"/>
            <a:ext cx="3960440" cy="23583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Часть </a:t>
            </a:r>
            <a:r>
              <a:rPr lang="ru-RU" dirty="0">
                <a:solidFill>
                  <a:srgbClr val="0000CC"/>
                </a:solidFill>
              </a:rPr>
              <a:t>4 статьи 21 </a:t>
            </a:r>
            <a:r>
              <a:rPr lang="ru-RU" dirty="0" smtClean="0">
                <a:solidFill>
                  <a:srgbClr val="0000CC"/>
                </a:solidFill>
              </a:rPr>
              <a:t>и статья </a:t>
            </a:r>
            <a:r>
              <a:rPr lang="ru-RU" dirty="0">
                <a:solidFill>
                  <a:srgbClr val="0000CC"/>
                </a:solidFill>
              </a:rPr>
              <a:t>52 </a:t>
            </a:r>
            <a:r>
              <a:rPr lang="ru-RU" dirty="0" smtClean="0">
                <a:solidFill>
                  <a:srgbClr val="0000CC"/>
                </a:solidFill>
              </a:rPr>
              <a:t>Федерального </a:t>
            </a:r>
            <a:r>
              <a:rPr lang="ru-RU" dirty="0">
                <a:solidFill>
                  <a:srgbClr val="0000CC"/>
                </a:solidFill>
              </a:rPr>
              <a:t>закона </a:t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0000CC"/>
                </a:solidFill>
              </a:rPr>
              <a:t>от 31.07.2020 №248-ФЗ «О государственном контроле (надзоре), муниципальном контроле в Российской Федерации»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378933" y="2342767"/>
            <a:ext cx="4283920" cy="36548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Пункт </a:t>
            </a:r>
            <a:r>
              <a:rPr lang="ru-RU" dirty="0">
                <a:solidFill>
                  <a:srgbClr val="0000CC"/>
                </a:solidFill>
              </a:rPr>
              <a:t>32 постановления Правительства Ульяновской области от 15.09.2021 № 425-П «</a:t>
            </a:r>
            <a:r>
              <a:rPr lang="ru-RU" dirty="0" smtClean="0">
                <a:solidFill>
                  <a:srgbClr val="0000CC"/>
                </a:solidFill>
              </a:rPr>
              <a:t>Об утверждении </a:t>
            </a:r>
            <a:r>
              <a:rPr lang="ru-RU" dirty="0">
                <a:solidFill>
                  <a:srgbClr val="0000CC"/>
                </a:solidFill>
              </a:rPr>
              <a:t>Положения о региональном государственном контроле (надзоре) за достоверностью, актуальностью и полнотой сведений об организациях отдыха детей и их оздоровления, содержащихся в реестре организаций отдыха детей и их оздоровления, на территории Ульяновской области»</a:t>
            </a:r>
            <a:endParaRPr lang="ru-RU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954107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Правила проведения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46922" y="2444769"/>
            <a:ext cx="1874891" cy="27483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уведомление со стороны контрольно-надзорного органа контролируемого лица не позднее 5 дней до даты проведения визита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82424" y="2355924"/>
            <a:ext cx="1872209" cy="2826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проводится не позднее чем через год после начала деятельности по оказанию услуг по организации отдыха и оздоровления детей 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53477" y="2453909"/>
            <a:ext cx="1664198" cy="2697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распоряжение контрольно-надзорного органа  издается не позднее 5 дней до даты проведения визита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31230" y="2444769"/>
            <a:ext cx="1874891" cy="27483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проведение возможно и в случае включения организации в реестр после ранее произошедшего исключения из него этой же организации</a:t>
            </a:r>
            <a:endParaRPr lang="ru-RU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523220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Цели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23654" y="2065542"/>
            <a:ext cx="7446904" cy="8908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CC"/>
                </a:solidFill>
              </a:rPr>
              <a:t>стимулирование добросовестного соблюдения обязательных требований контролируемым </a:t>
            </a:r>
            <a:r>
              <a:rPr lang="ru-RU" dirty="0" smtClean="0">
                <a:solidFill>
                  <a:srgbClr val="0000CC"/>
                </a:solidFill>
              </a:rPr>
              <a:t>лицом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3654" y="3153123"/>
            <a:ext cx="7445910" cy="8145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CC"/>
                </a:solidFill>
              </a:rPr>
              <a:t>устранение условий, причин и факторов, способных привести </a:t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0000CC"/>
                </a:solidFill>
              </a:rPr>
              <a:t>к нарушениям обязательных требований и (или) причинению вреда (ущерба) охраняемым законом </a:t>
            </a:r>
            <a:r>
              <a:rPr lang="ru-RU" dirty="0" smtClean="0">
                <a:solidFill>
                  <a:srgbClr val="0000CC"/>
                </a:solidFill>
              </a:rPr>
              <a:t>ценностям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23654" y="4223234"/>
            <a:ext cx="7445910" cy="10381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CC"/>
                </a:solidFill>
              </a:rPr>
              <a:t>создание условий для доведения обязательных требований до контролируемых лиц, повышение информированности о способах их соблюдения</a:t>
            </a:r>
          </a:p>
        </p:txBody>
      </p:sp>
    </p:spTree>
    <p:extLst>
      <p:ext uri="{BB962C8B-B14F-4D97-AF65-F5344CB8AC3E}">
        <p14:creationId xmlns:p14="http://schemas.microsoft.com/office/powerpoint/2010/main" val="2494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954107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Формы и продолжительность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627785" y="4480927"/>
            <a:ext cx="4398282" cy="6503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не более двух часов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7544" y="2736863"/>
            <a:ext cx="4964687" cy="12011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профилактическая беседа по месту осуществления деятельности контролируемого лица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848338" y="2739212"/>
            <a:ext cx="2592288" cy="11971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видео-конференц-связь</a:t>
            </a:r>
            <a:endParaRPr lang="ru-RU" sz="2000" dirty="0">
              <a:solidFill>
                <a:srgbClr val="0000CC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41" y="4336748"/>
            <a:ext cx="1038167" cy="57445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5" y="2140521"/>
            <a:ext cx="1024508" cy="76838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640" y="3576265"/>
            <a:ext cx="1059213" cy="72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954107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Процедура проведения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49044" y="2331492"/>
            <a:ext cx="7520519" cy="5946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Информирование должностными лицами контролируемого лица 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92307" y="3128197"/>
            <a:ext cx="7429050" cy="1129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Консультирование должностными лицами контролируемого </a:t>
            </a:r>
            <a:r>
              <a:rPr lang="ru-RU" dirty="0">
                <a:solidFill>
                  <a:srgbClr val="0000CC"/>
                </a:solidFill>
              </a:rPr>
              <a:t>лица  по вопросам, связанным с организацией и осуществлением регионального государственного контроля (надзора</a:t>
            </a:r>
            <a:r>
              <a:rPr lang="ru-RU" dirty="0" smtClean="0">
                <a:solidFill>
                  <a:srgbClr val="0000CC"/>
                </a:solidFill>
              </a:rPr>
              <a:t>)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23654" y="4469623"/>
            <a:ext cx="7329392" cy="7542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Сбор сведений, необходимых для отнесения объектов контроля к категориям риска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954107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Важно знать, что при проведении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23654" y="2277745"/>
            <a:ext cx="7445909" cy="82549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Контролируемым лицам НЕ выдаются предписания об устранении нарушений обязательных требований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3654" y="3344733"/>
            <a:ext cx="7445909" cy="77070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Разъяснения, полученные контролируемым лицом в ходе профилактического визита, носят рекомендательный </a:t>
            </a:r>
            <a:r>
              <a:rPr lang="ru-RU" sz="2000" dirty="0" smtClean="0">
                <a:solidFill>
                  <a:srgbClr val="0000CC"/>
                </a:solidFill>
              </a:rPr>
              <a:t>характер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3654" y="4447959"/>
            <a:ext cx="7445909" cy="89769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По результатам должностным лицом подготавливается отчет о проведении визита, контролируемое лицо получает экземпляр </a:t>
            </a:r>
            <a:r>
              <a:rPr lang="ru-RU" sz="2000" dirty="0" smtClean="0">
                <a:solidFill>
                  <a:srgbClr val="0000CC"/>
                </a:solidFill>
              </a:rPr>
              <a:t>отчета</a:t>
            </a:r>
            <a:endParaRPr lang="ru-RU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654" y="1073370"/>
            <a:ext cx="7445910" cy="954107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Важно знать, что при проведении о</a:t>
            </a:r>
            <a:r>
              <a:rPr lang="ru-RU" sz="28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</a:rPr>
              <a:t>бязательного профилактического визита</a:t>
            </a:r>
            <a:endParaRPr lang="ru-RU" sz="28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23654" y="2277745"/>
            <a:ext cx="7445909" cy="143908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Права и обязанности контролируемых лиц при проведении профилактического визита определены Положением о виде контроля и статьей 52 </a:t>
            </a:r>
            <a:r>
              <a:rPr lang="ru-RU" sz="2000" dirty="0" smtClean="0">
                <a:solidFill>
                  <a:srgbClr val="0000CC"/>
                </a:solidFill>
              </a:rPr>
              <a:t>248-ФЗ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87762" y="4117282"/>
            <a:ext cx="7481801" cy="10953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Контролируемое лицо вправе отказаться от проведения профилактического визита, уведомив контрольно-надзорный орган не позднее чем за 3 рабочих дня до даты его </a:t>
            </a:r>
            <a:r>
              <a:rPr lang="ru-RU" sz="2000" dirty="0" smtClean="0">
                <a:solidFill>
                  <a:srgbClr val="0000CC"/>
                </a:solidFill>
              </a:rPr>
              <a:t>проведения</a:t>
            </a:r>
            <a:endParaRPr lang="ru-RU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1969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91680" y="1970609"/>
            <a:ext cx="61926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4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4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4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62-48-55</a:t>
            </a:r>
            <a:endParaRPr lang="ru-RU" sz="24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453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Ольга Питьева</cp:lastModifiedBy>
  <cp:revision>430</cp:revision>
  <cp:lastPrinted>2021-12-22T11:06:28Z</cp:lastPrinted>
  <dcterms:created xsi:type="dcterms:W3CDTF">2019-10-16T15:33:10Z</dcterms:created>
  <dcterms:modified xsi:type="dcterms:W3CDTF">2021-12-23T05:50:03Z</dcterms:modified>
</cp:coreProperties>
</file>