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0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61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8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695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8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6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7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5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7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5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2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0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6226-B23B-48C7-A5E0-52EBA904F07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0BB06F-24AE-4141-A2AA-DA4AC5D44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C3C8F-9E5D-4079-B4A2-B3F260946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445" y="1178169"/>
            <a:ext cx="7726557" cy="1863969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Профилактика инфекции </a:t>
            </a:r>
            <a:r>
              <a:rPr lang="en-US" b="1" dirty="0">
                <a:solidFill>
                  <a:schemeClr val="tx1"/>
                </a:solidFill>
              </a:rPr>
              <a:t>COVID-19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9186" y="4255477"/>
            <a:ext cx="8036168" cy="1916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Лектор: Соловьева Ирина Леонидовна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Д.м.н., профессор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Кафедра педиатрии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ФГБОУ ВО Ульяновский Государственный Университет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0145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8F532-18E8-429F-86C4-6F183462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77319" cy="132080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Интраназальный</a:t>
            </a:r>
            <a:r>
              <a:rPr lang="ru-RU" b="1" dirty="0">
                <a:solidFill>
                  <a:schemeClr val="tx1"/>
                </a:solidFill>
              </a:rPr>
              <a:t> интерферон альфа-2</a:t>
            </a:r>
            <a:r>
              <a:rPr lang="en-US" b="1" dirty="0">
                <a:solidFill>
                  <a:schemeClr val="tx1"/>
                </a:solidFill>
              </a:rPr>
              <a:t>b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01913E-A464-46F8-A928-20C269A0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36295"/>
            <a:ext cx="9300855" cy="44050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В ходе текущей вспышки интерферона альфа-2b применялся в ингаляционной форме и высоких дозах для лечения COVID-19 у детей, в том числе в составе комбинированной терапии. Временными рекомендациями Минздрава России допускается </a:t>
            </a:r>
            <a:r>
              <a:rPr lang="ru-RU" sz="2800" dirty="0" err="1"/>
              <a:t>интраназальное</a:t>
            </a:r>
            <a:r>
              <a:rPr lang="ru-RU" sz="2800" dirty="0"/>
              <a:t> введение препарата для профилактики у взрослых и беременных </a:t>
            </a:r>
          </a:p>
          <a:p>
            <a:pPr algn="just"/>
            <a:r>
              <a:rPr lang="ru-RU" sz="2800" dirty="0"/>
              <a:t>Эффективность </a:t>
            </a:r>
            <a:r>
              <a:rPr lang="ru-RU" sz="2800" dirty="0" err="1"/>
              <a:t>интраназального</a:t>
            </a:r>
            <a:r>
              <a:rPr lang="ru-RU" sz="2800" dirty="0"/>
              <a:t> интерферона альфа-2b для плановой или экстренной профилактики у детей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не изучалась. </a:t>
            </a:r>
          </a:p>
        </p:txBody>
      </p:sp>
    </p:spTree>
    <p:extLst>
      <p:ext uri="{BB962C8B-B14F-4D97-AF65-F5344CB8AC3E}">
        <p14:creationId xmlns:p14="http://schemas.microsoft.com/office/powerpoint/2010/main" val="407580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08631-551E-4FB8-BC53-47181648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Специфическая профилактика РСВ-инфекции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F8A06-D021-4B1B-9813-706C4254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12759"/>
            <a:ext cx="9252729" cy="4228604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Показано, что ко-инфекция РСВ является фактором, который может утяжелять течение </a:t>
            </a:r>
            <a:r>
              <a:rPr lang="ru-RU" sz="2800" dirty="0" err="1"/>
              <a:t>коронавирусной</a:t>
            </a:r>
            <a:r>
              <a:rPr lang="ru-RU" sz="2800" dirty="0"/>
              <a:t> инфекции у детей раннего возраста, особенно у детей с отягощенным </a:t>
            </a:r>
            <a:r>
              <a:rPr lang="ru-RU" sz="2800" dirty="0" err="1"/>
              <a:t>преморбидным</a:t>
            </a:r>
            <a:r>
              <a:rPr lang="ru-RU" sz="2800" dirty="0"/>
              <a:t> фоном .</a:t>
            </a:r>
          </a:p>
          <a:p>
            <a:pPr algn="just"/>
            <a:r>
              <a:rPr lang="ru-RU" sz="2800" dirty="0"/>
              <a:t>Таким образом, целесообразна сезонная профилактика РСВ-инфекции с введением </a:t>
            </a:r>
            <a:r>
              <a:rPr lang="ru-RU" sz="2800" dirty="0" err="1"/>
              <a:t>паливизумаба</a:t>
            </a:r>
            <a:r>
              <a:rPr lang="ru-RU" sz="2800" dirty="0"/>
              <a:t> детям из групп риска. При этом необходимо руководствоваться утвержденными на территории РФ клиническими рекомендациями</a:t>
            </a:r>
          </a:p>
        </p:txBody>
      </p:sp>
    </p:spTree>
    <p:extLst>
      <p:ext uri="{BB962C8B-B14F-4D97-AF65-F5344CB8AC3E}">
        <p14:creationId xmlns:p14="http://schemas.microsoft.com/office/powerpoint/2010/main" val="138689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0C767-A16D-46B7-9487-E661B0A3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Профилактика заражения через грудное вскармливание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F7FE5-3724-4B4B-99EE-8813FAA4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В феврале 2020 года китайские эксперты в своем консенсусе не рекомендовали продолжать грудное вскармливание матерям с «подозрительным» и «подтвержденным» случаем COVID-19. Продолжение грудного вскармливания допускалось при отрицательном результате исследования грудного молока на SARS-CoV-2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568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0C767-A16D-46B7-9487-E661B0A3F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8337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Профилактика заражения через грудное вскармливание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F7FE5-3724-4B4B-99EE-8813FAA4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96716"/>
            <a:ext cx="9782120" cy="4668253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Мать с подтвержденной инфекцией или имеющая подозрение на COVID-19 должна соблюдать стандартные меры профилактики передачи вируса, чтобы избежать распространения вируса на своего ребенка, в том числе мыть и обрабатывать руки антисептиком перед контактом с ребенком, и носить медицинскую маску во время кормления грудью. </a:t>
            </a:r>
          </a:p>
          <a:p>
            <a:pPr algn="just"/>
            <a:r>
              <a:rPr lang="ru-RU" sz="2400" dirty="0"/>
              <a:t>При сцеживании грудного молока ручным или электрическим молокоотсосом, мама  должна вымыть руки перед тем, как дотронуться до любого насоса или части бутылочки. </a:t>
            </a:r>
          </a:p>
          <a:p>
            <a:pPr algn="just"/>
            <a:r>
              <a:rPr lang="ru-RU" sz="2400" dirty="0"/>
              <a:t>Для кормления сцеженным молоком необходимо определить здорового члена семьи</a:t>
            </a:r>
          </a:p>
        </p:txBody>
      </p:sp>
    </p:spTree>
    <p:extLst>
      <p:ext uri="{BB962C8B-B14F-4D97-AF65-F5344CB8AC3E}">
        <p14:creationId xmlns:p14="http://schemas.microsoft.com/office/powerpoint/2010/main" val="308757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C6AB0-0F49-41B7-8FD3-9EF56787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Требования, предъявляемые к медицинским работникам при осмотре ребенка на дому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6FA26A-0E42-412F-A5C8-FF7E08F6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421"/>
            <a:ext cx="9926498" cy="51735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Осмотр на дому осуществляется только в СИЗ. </a:t>
            </a:r>
          </a:p>
          <a:p>
            <a:pPr algn="just"/>
            <a:r>
              <a:rPr lang="ru-RU" sz="2400" dirty="0"/>
              <a:t>Медицинский работник должен иметь при себе запас медицинских масок для больного или его родственников в количестве не менее 10 штук и предлагать их пациенту, прежде чем приступить к опросу и осмотру. </a:t>
            </a:r>
          </a:p>
          <a:p>
            <a:pPr algn="just"/>
            <a:r>
              <a:rPr lang="ru-RU" sz="2400" dirty="0"/>
              <a:t>Пациент обязан быть в медицинской маске. </a:t>
            </a:r>
          </a:p>
          <a:p>
            <a:pPr algn="just"/>
            <a:r>
              <a:rPr lang="ru-RU" sz="2400" dirty="0"/>
              <a:t>При осмотре используют перчатки, которые обрабатывают дезинфицирующим средством.</a:t>
            </a:r>
          </a:p>
          <a:p>
            <a:pPr algn="just"/>
            <a:r>
              <a:rPr lang="ru-RU" sz="2400" dirty="0"/>
              <a:t>По завершении осмотра, в подъезде медицинский работник снимает СИЗ, складывает одежду и средства индивидуальной защиты в пакет для медицинских отходов класса В, обрабатывает руки антисептиком и помещает пакет в багажное отделение автомобиля для утилизации </a:t>
            </a:r>
          </a:p>
        </p:txBody>
      </p:sp>
    </p:spTree>
    <p:extLst>
      <p:ext uri="{BB962C8B-B14F-4D97-AF65-F5344CB8AC3E}">
        <p14:creationId xmlns:p14="http://schemas.microsoft.com/office/powerpoint/2010/main" val="171889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51B16-1D29-4215-9301-4C346EC4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Инфекция COVID-19 ведется как особо опасная инфекция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!!!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4E965-5086-4A3F-A238-E0C24E897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 настоящее время</a:t>
            </a:r>
            <a:r>
              <a:rPr lang="en-US" sz="2800" dirty="0"/>
              <a:t> </a:t>
            </a:r>
            <a:r>
              <a:rPr lang="ru-RU" sz="2800" dirty="0"/>
              <a:t>рекомендованных лекарственных средств, предназначенных для профилактики инфекции COVID-19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нет.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800" dirty="0"/>
              <a:t>Исследований по эффективности существующих противовирусных средств в качестве экстренной или плановой профилактики SARS-CoV-2 не проводилось.</a:t>
            </a:r>
          </a:p>
        </p:txBody>
      </p:sp>
    </p:spTree>
    <p:extLst>
      <p:ext uri="{BB962C8B-B14F-4D97-AF65-F5344CB8AC3E}">
        <p14:creationId xmlns:p14="http://schemas.microsoft.com/office/powerpoint/2010/main" val="18528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6B633A-0BA1-4CA4-ADE5-3FED6C2F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5643"/>
            <a:ext cx="8596668" cy="5415720"/>
          </a:xfrm>
        </p:spPr>
        <p:txBody>
          <a:bodyPr>
            <a:normAutofit/>
          </a:bodyPr>
          <a:lstStyle/>
          <a:p>
            <a:r>
              <a:rPr lang="ru-RU" sz="2800" dirty="0"/>
              <a:t>Плановые прививки здоровым и неконтактным детям </a:t>
            </a:r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не останавливаются!</a:t>
            </a:r>
          </a:p>
          <a:p>
            <a:r>
              <a:rPr lang="ru-RU" sz="28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/>
              <a:t>Напротив, необходимо продолжать первичную вакцинацию младенцев и детей младшего возраста в соответствии с рутинными программами для предотвращения угрозы вспышек и эпидемий, как например, кори, полиомиелита</a:t>
            </a:r>
          </a:p>
        </p:txBody>
      </p:sp>
    </p:spTree>
    <p:extLst>
      <p:ext uri="{BB962C8B-B14F-4D97-AF65-F5344CB8AC3E}">
        <p14:creationId xmlns:p14="http://schemas.microsoft.com/office/powerpoint/2010/main" val="397062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F76056-A6E9-4EDF-8B78-A4470F6BC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675"/>
            <a:ext cx="8596668" cy="57846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Иммунизацию следует проводить в условиях строгого соблюдения мер предупреждения распространения </a:t>
            </a:r>
            <a:r>
              <a:rPr lang="ru-RU" sz="2800" dirty="0" err="1"/>
              <a:t>коронавирусной</a:t>
            </a:r>
            <a:r>
              <a:rPr lang="ru-RU" sz="2800" dirty="0"/>
              <a:t> инфекции.</a:t>
            </a:r>
          </a:p>
          <a:p>
            <a:pPr algn="just"/>
            <a:r>
              <a:rPr lang="ru-RU" sz="2800" dirty="0"/>
              <a:t>Первостепенная значимость должна уделяться выполнению первичных схем иммунизации младшего возраста преимущественно с использованием комбинированных вакцин в чётком соответствии с национальным календарем профилактических прививок и со стандартными рекомендациями. </a:t>
            </a:r>
          </a:p>
          <a:p>
            <a:pPr algn="just"/>
            <a:r>
              <a:rPr lang="ru-RU" sz="2800" dirty="0"/>
              <a:t>Особенно важно прививать восприимчивых лиц и пациентов из групп риска против пневмококковой инфекции, гемофильной инфекции типа b, сезонного гриппа.</a:t>
            </a:r>
          </a:p>
        </p:txBody>
      </p:sp>
    </p:spTree>
    <p:extLst>
      <p:ext uri="{BB962C8B-B14F-4D97-AF65-F5344CB8AC3E}">
        <p14:creationId xmlns:p14="http://schemas.microsoft.com/office/powerpoint/2010/main" val="38314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5E4EA-ED94-4291-BC92-3A98F6F7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Контроль за источниками болезни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175A8-5B1A-4366-AACB-8968E53D2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7958"/>
            <a:ext cx="9798161" cy="523774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Контагиозность</a:t>
            </a:r>
            <a:r>
              <a:rPr lang="ru-RU" sz="2400" dirty="0"/>
              <a:t> нового возбудителя высока, поэтому инфицированные дети должны быть изолированы дома или госпитализированы в зависимости от тяжести своего состояния и клинической картины болезни.</a:t>
            </a:r>
          </a:p>
          <a:p>
            <a:pPr algn="just"/>
            <a:r>
              <a:rPr lang="ru-RU" sz="2400" dirty="0"/>
              <a:t>Госпитализация </a:t>
            </a:r>
            <a:r>
              <a:rPr lang="ru-RU" sz="2400" dirty="0" err="1"/>
              <a:t>предпочтительнав</a:t>
            </a:r>
            <a:r>
              <a:rPr lang="ru-RU" sz="2400" dirty="0"/>
              <a:t> изолированные палаты (боксы).</a:t>
            </a:r>
          </a:p>
          <a:p>
            <a:pPr algn="just"/>
            <a:r>
              <a:rPr lang="ru-RU" sz="2400" dirty="0"/>
              <a:t>Требуется адекватная вентиляция, санитарная обработка палат/боксов и дезинфекция всех предметов, используемых ребенком. Необходимо также соблюдение правил по использованию масок и их утилизации.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3341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DA511-032E-4CDA-915C-2EAEAB3A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Блокирование путей передачи возбудителя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10A5A-A0C2-4A50-B25E-DE9A50AB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798161" cy="47645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800" dirty="0"/>
              <a:t>Предотвращать воздушно-капельный путь передачи: закрывать рот и нос салфеткой или носовым платком при кашле или чихании; </a:t>
            </a:r>
          </a:p>
          <a:p>
            <a:pPr algn="just">
              <a:lnSpc>
                <a:spcPct val="110000"/>
              </a:lnSpc>
            </a:pPr>
            <a:r>
              <a:rPr lang="ru-RU" sz="2800" dirty="0"/>
              <a:t>часто мыть ребенку руки или обучить его 7-ступенчатой технике мытья рук;</a:t>
            </a:r>
          </a:p>
          <a:p>
            <a:pPr algn="just">
              <a:lnSpc>
                <a:spcPct val="110000"/>
              </a:lnSpc>
            </a:pPr>
            <a:r>
              <a:rPr lang="ru-RU" sz="2800" dirty="0"/>
              <a:t> научить ребенка не дотрагиваться до рта, носа, глаз до мытья рук сразу после возвращения из общественных мест, после кашля или чихания, перед едой, после посещения туалета; </a:t>
            </a:r>
          </a:p>
          <a:p>
            <a:pPr algn="just">
              <a:lnSpc>
                <a:spcPct val="110000"/>
              </a:lnSpc>
            </a:pPr>
            <a:r>
              <a:rPr lang="ru-RU" sz="2800" dirty="0"/>
              <a:t>обрабатывать регулярно детские игрушки нагреванием до 56 градусов в течение 30 мин, с применением 70% спирта или хлорсодержащих дезинфектантов или УФ-излучения.</a:t>
            </a:r>
          </a:p>
        </p:txBody>
      </p:sp>
    </p:spTree>
    <p:extLst>
      <p:ext uri="{BB962C8B-B14F-4D97-AF65-F5344CB8AC3E}">
        <p14:creationId xmlns:p14="http://schemas.microsoft.com/office/powerpoint/2010/main" val="117226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DA511-032E-4CDA-915C-2EAEAB3A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Блокирование путей передачи возбудителя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10A5A-A0C2-4A50-B25E-DE9A50AB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798161" cy="476450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3200" dirty="0"/>
              <a:t>Уменьшить риск заражения –ограничить использование общественного транспорта в эпидемических очагах, использовать маски, особенно в плохо вентилируемых помещениях, избегать контактов с дикими животными и походов на рынки, где их могут продавать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5797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DA511-032E-4CDA-915C-2EAEAB3A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Блокирование путей передачи возбудителя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10A5A-A0C2-4A50-B25E-DE9A50AB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798161" cy="476450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400" dirty="0"/>
              <a:t>Наблюдение за детьми, контактировавшими с заболевшими (измерение температуры тела, наблюдение за общим состоянием), при появлении симптомов, подозрительных на заражение SARS-CoV-2 -госпитализация в профильные стационары. </a:t>
            </a:r>
          </a:p>
          <a:p>
            <a:pPr algn="just">
              <a:lnSpc>
                <a:spcPct val="110000"/>
              </a:lnSpc>
            </a:pPr>
            <a:r>
              <a:rPr lang="ru-RU" sz="2400" dirty="0"/>
              <a:t>Новорожденные от инфицированных </a:t>
            </a:r>
            <a:r>
              <a:rPr lang="en-US" sz="2400" dirty="0"/>
              <a:t>SARS-</a:t>
            </a:r>
            <a:r>
              <a:rPr lang="ru-RU" sz="2400" dirty="0"/>
              <a:t>CoV-2 матерей должны быть обследованы на возбудителя и изолированы (дома или в отделении, в зависимости от их состояния).Грудное вскармливание при возможности целесообразно сохранить при обеспечении всех мероприятий по инфекционной безопасности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962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11B64-ADB3-45A3-8123-EE42DCEF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Поддержание иммунитета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B6BDA-8FC2-4B65-AB58-DFBED069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675"/>
            <a:ext cx="8596668" cy="4260688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Сбалансированное питание, адекватная физическая нагрузка, регулярное медицинское наблюдение и избегание чрезмерных нагрузок –действенные меры предотвращения заражения, так же как и эмоциональная стабильность и ментальная активность. Вакцинация –эффективный путь предотвращения заражения. Вакцины разрабатываются.</a:t>
            </a:r>
          </a:p>
        </p:txBody>
      </p:sp>
    </p:spTree>
    <p:extLst>
      <p:ext uri="{BB962C8B-B14F-4D97-AF65-F5344CB8AC3E}">
        <p14:creationId xmlns:p14="http://schemas.microsoft.com/office/powerpoint/2010/main" val="18988059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821</Words>
  <Application>Microsoft Office PowerPoint</Application>
  <PresentationFormat>Широкоэкранный</PresentationFormat>
  <Paragraphs>48</Paragraphs>
  <Slides>14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Профилактика инфекции COVID-19</vt:lpstr>
      <vt:lpstr>Инфекция COVID-19 ведется как особо опасная инфекция!!!</vt:lpstr>
      <vt:lpstr>Презентация PowerPoint</vt:lpstr>
      <vt:lpstr>Презентация PowerPoint</vt:lpstr>
      <vt:lpstr>Контроль за источниками болезни</vt:lpstr>
      <vt:lpstr>Блокирование путей передачи возбудителя</vt:lpstr>
      <vt:lpstr>Блокирование путей передачи возбудителя</vt:lpstr>
      <vt:lpstr>Блокирование путей передачи возбудителя</vt:lpstr>
      <vt:lpstr>Поддержание иммунитета</vt:lpstr>
      <vt:lpstr>Интраназальный интерферон альфа-2b </vt:lpstr>
      <vt:lpstr>Специфическая профилактика РСВ-инфекции</vt:lpstr>
      <vt:lpstr>Профилактика заражения через грудное вскармливание</vt:lpstr>
      <vt:lpstr>Профилактика заражения через грудное вскармливание</vt:lpstr>
      <vt:lpstr>Требования, предъявляемые к медицинским работникам при осмотре ребенка на дому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инфекции COVID-19</dc:title>
  <dc:creator>Admin</dc:creator>
  <cp:lastModifiedBy>user</cp:lastModifiedBy>
  <cp:revision>7</cp:revision>
  <dcterms:created xsi:type="dcterms:W3CDTF">2020-05-04T07:28:31Z</dcterms:created>
  <dcterms:modified xsi:type="dcterms:W3CDTF">2020-09-15T19:22:22Z</dcterms:modified>
</cp:coreProperties>
</file>