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2" r:id="rId2"/>
    <p:sldId id="344" r:id="rId3"/>
    <p:sldId id="357" r:id="rId4"/>
    <p:sldId id="353" r:id="rId5"/>
    <p:sldId id="358" r:id="rId6"/>
    <p:sldId id="359" r:id="rId7"/>
    <p:sldId id="360" r:id="rId8"/>
    <p:sldId id="361" r:id="rId9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3670"/>
    <a:srgbClr val="7A98BA"/>
    <a:srgbClr val="0000FF"/>
    <a:srgbClr val="14A0C1"/>
    <a:srgbClr val="08909E"/>
    <a:srgbClr val="FFCCCC"/>
    <a:srgbClr val="FF7C80"/>
    <a:srgbClr val="123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881" autoAdjust="0"/>
  </p:normalViewPr>
  <p:slideViewPr>
    <p:cSldViewPr snapToGrid="0">
      <p:cViewPr varScale="1">
        <p:scale>
          <a:sx n="69" d="100"/>
          <a:sy n="69" d="100"/>
        </p:scale>
        <p:origin x="762" y="72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05633-B077-4598-9C20-6DE98EC84E8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D55E4-5F23-4793-8F63-7CA3DBE8A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8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AFBC6-546E-40E3-9B62-36CC0758500B}" type="datetimeFigureOut">
              <a:rPr lang="ru-RU"/>
              <a:pPr>
                <a:defRPr/>
              </a:pPr>
              <a:t>15.09.2020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B0CF-6681-4DFC-AEEA-7D299007DC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28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E138-4261-482B-BED4-28D28EE5BE81}" type="datetimeFigureOut">
              <a:rPr lang="ru-RU"/>
              <a:pPr>
                <a:defRPr/>
              </a:pPr>
              <a:t>15.09.2020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39024-C69C-43DA-8285-70562119AE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0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4" y="365125"/>
            <a:ext cx="2628898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29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724E3-A250-4564-AD97-613E91E56FB3}" type="datetimeFigureOut">
              <a:rPr lang="ru-RU"/>
              <a:pPr>
                <a:defRPr/>
              </a:pPr>
              <a:t>15.09.2020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A17E-D8B4-458B-A442-7EFBC3BB4E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43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6C19-33C8-478C-AAAF-E72128E092CC}" type="datetimeFigureOut">
              <a:rPr lang="ru-RU"/>
              <a:pPr>
                <a:defRPr/>
              </a:pPr>
              <a:t>15.09.2020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35390-C797-43A7-8CF8-CDAAAA00C0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54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9F60-CE34-4185-B7F8-EFB978C580BA}" type="datetimeFigureOut">
              <a:rPr lang="ru-RU"/>
              <a:pPr>
                <a:defRPr/>
              </a:pPr>
              <a:t>15.09.2020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FD88-06AE-4E22-AA76-DF0E37A7E5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27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EAC1-158C-40D6-BB45-31F26B5EF4C7}" type="datetimeFigureOut">
              <a:rPr lang="ru-RU"/>
              <a:pPr>
                <a:defRPr/>
              </a:pPr>
              <a:t>15.09.2020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16DED-B62D-4EB3-807B-02A7B962AF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56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0F08B-40AB-4D2A-9B5B-ADD29E1B13AA}" type="datetimeFigureOut">
              <a:rPr lang="ru-RU"/>
              <a:pPr>
                <a:defRPr/>
              </a:pPr>
              <a:t>15.09.2020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144F1-EA04-480D-99C6-884067DA62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17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58DE8-F275-4897-B3C4-21EA02C89528}" type="datetimeFigureOut">
              <a:rPr lang="ru-RU"/>
              <a:pPr>
                <a:defRPr/>
              </a:pPr>
              <a:t>15.09.2020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D25E-A584-4C97-98FA-178E4E4CE4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14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D35C-7D1C-4A63-9E6B-E4EE1A005F7A}" type="datetimeFigureOut">
              <a:rPr lang="ru-RU"/>
              <a:pPr>
                <a:defRPr/>
              </a:pPr>
              <a:t>15.09.2020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9FAEB-5420-43EF-B8EF-73F7447C66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00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BC7E6-F969-47D7-B70C-3577D0587812}" type="datetimeFigureOut">
              <a:rPr lang="ru-RU"/>
              <a:pPr>
                <a:defRPr/>
              </a:pPr>
              <a:t>15.09.2020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7756-BA99-4416-ABF9-DBACA474DE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05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D7BE0-2BD5-446D-98C9-73D45126BD50}" type="datetimeFigureOut">
              <a:rPr lang="ru-RU"/>
              <a:pPr>
                <a:defRPr/>
              </a:pPr>
              <a:t>15.09.2020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174F-4DE1-4105-A1D0-59706F8E4A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64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B49D-2CB3-45B2-89A3-B2C142F8C716}" type="datetimeFigureOut">
              <a:rPr lang="ru-RU"/>
              <a:pPr>
                <a:defRPr/>
              </a:pPr>
              <a:t>15.09.2020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4A4310-7A10-4B04-8886-946880639C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24"/>
          <p:cNvSpPr>
            <a:spLocks noChangeArrowheads="1"/>
          </p:cNvSpPr>
          <p:nvPr/>
        </p:nvSpPr>
        <p:spPr bwMode="auto">
          <a:xfrm>
            <a:off x="3743325" y="1628775"/>
            <a:ext cx="82867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2A3670"/>
                </a:solidFill>
              </a:rPr>
              <a:t>Об организации питания в образовательных организациях: </a:t>
            </a:r>
            <a:br>
              <a:rPr lang="ru-RU" sz="2800" b="1" dirty="0">
                <a:solidFill>
                  <a:srgbClr val="2A3670"/>
                </a:solidFill>
              </a:rPr>
            </a:br>
            <a:r>
              <a:rPr lang="ru-RU" sz="2800" b="1" dirty="0">
                <a:solidFill>
                  <a:srgbClr val="2A3670"/>
                </a:solidFill>
              </a:rPr>
              <a:t>о соблюдении цикличного меню, </a:t>
            </a:r>
            <a:endParaRPr lang="ru-RU" sz="2800" b="1" dirty="0" smtClean="0">
              <a:solidFill>
                <a:srgbClr val="2A3670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rgbClr val="2A3670"/>
                </a:solidFill>
              </a:rPr>
              <a:t>об </a:t>
            </a:r>
            <a:r>
              <a:rPr lang="ru-RU" sz="2800" b="1" dirty="0">
                <a:solidFill>
                  <a:srgbClr val="2A3670"/>
                </a:solidFill>
              </a:rPr>
              <a:t>обучающих семинарах </a:t>
            </a:r>
            <a:r>
              <a:rPr lang="ru-RU" sz="2800" b="1" dirty="0" smtClean="0">
                <a:solidFill>
                  <a:srgbClr val="2A3670"/>
                </a:solidFill>
              </a:rPr>
              <a:t>– практикумах </a:t>
            </a:r>
            <a:r>
              <a:rPr lang="ru-RU" sz="2800" b="1" dirty="0">
                <a:solidFill>
                  <a:srgbClr val="2A3670"/>
                </a:solidFill>
              </a:rPr>
              <a:t>для родителей и организаторов </a:t>
            </a:r>
            <a:r>
              <a:rPr lang="ru-RU" sz="2800" b="1" dirty="0" smtClean="0">
                <a:solidFill>
                  <a:srgbClr val="2A3670"/>
                </a:solidFill>
              </a:rPr>
              <a:t>питания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97782" y="5292436"/>
            <a:ext cx="516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A3670"/>
                </a:solidFill>
                <a:latin typeface="+mj-lt"/>
              </a:rPr>
              <a:t>Волков Алексей Павлович - руководитель </a:t>
            </a:r>
          </a:p>
          <a:p>
            <a:r>
              <a:rPr lang="ru-RU" b="1" dirty="0" smtClean="0">
                <a:solidFill>
                  <a:srgbClr val="2A3670"/>
                </a:solidFill>
                <a:latin typeface="+mj-lt"/>
              </a:rPr>
              <a:t>АНО «Агентство здорового и социального питания </a:t>
            </a:r>
            <a:endParaRPr lang="ru-RU" b="1" dirty="0">
              <a:solidFill>
                <a:srgbClr val="2A367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9"/>
          <p:cNvSpPr>
            <a:spLocks noChangeArrowheads="1"/>
          </p:cNvSpPr>
          <p:nvPr/>
        </p:nvSpPr>
        <p:spPr bwMode="auto">
          <a:xfrm>
            <a:off x="1784350" y="215900"/>
            <a:ext cx="10173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</a:rPr>
              <a:t>Президентский завтрак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2596" y="1053955"/>
            <a:ext cx="84543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 1 сентября – начало организации бесплатного питания школьников младших классов: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Закон </a:t>
            </a:r>
            <a:r>
              <a:rPr lang="ru-RU" dirty="0"/>
              <a:t>№47-ФЗ от 01.03.2020 г. «О внесении изменений в федеральный закон «О качестве и безопасности пищевых продуктов» и статью 37 федерального закона «Об образовании в Российской Федерации</a:t>
            </a:r>
            <a:r>
              <a:rPr lang="ru-RU" dirty="0" smtClean="0"/>
              <a:t>».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Учащиеся </a:t>
            </a:r>
            <a:r>
              <a:rPr lang="ru-RU" dirty="0"/>
              <a:t>1-4 классов </a:t>
            </a:r>
            <a:r>
              <a:rPr lang="ru-RU" dirty="0" smtClean="0"/>
              <a:t>должны </a:t>
            </a:r>
            <a:r>
              <a:rPr lang="ru-RU" dirty="0"/>
              <a:t>1 раз бесплатно обеспечиваться горячим питанием, включающим в себя одно горячее блюдо, не считая горячего напитка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Закон закрепил понятие здорового питания, определил, что для питания школьников необходимо использовать продукцию, соответствующую требованиям для специализированного детского </a:t>
            </a:r>
            <a:r>
              <a:rPr lang="ru-RU" dirty="0" smtClean="0"/>
              <a:t>питания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бязанность </a:t>
            </a:r>
            <a:r>
              <a:rPr lang="ru-RU" dirty="0"/>
              <a:t>образовательных организаций публиковать на интернет-сайтах меню и иную информацию об организации </a:t>
            </a:r>
            <a:r>
              <a:rPr lang="ru-RU" dirty="0" smtClean="0"/>
              <a:t>питания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Для реализации закона </a:t>
            </a:r>
            <a:r>
              <a:rPr lang="ru-RU" dirty="0" err="1"/>
              <a:t>Роспотребнадзор</a:t>
            </a:r>
            <a:r>
              <a:rPr lang="ru-RU" dirty="0"/>
              <a:t> опубликовал рекомендации для организации питания и проведения родительского контроля</a:t>
            </a:r>
            <a:r>
              <a:rPr lang="ru-RU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30" y="1128161"/>
            <a:ext cx="2762648" cy="31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3" y="4218251"/>
            <a:ext cx="2519547" cy="92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39" y="5935314"/>
            <a:ext cx="2457862" cy="76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0" y="5086118"/>
            <a:ext cx="2581187" cy="76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8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9"/>
          <p:cNvSpPr>
            <a:spLocks noChangeArrowheads="1"/>
          </p:cNvSpPr>
          <p:nvPr/>
        </p:nvSpPr>
        <p:spPr bwMode="auto">
          <a:xfrm>
            <a:off x="1784350" y="215900"/>
            <a:ext cx="10173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</a:rPr>
              <a:t>Единое меню, единые стандарты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3604" y="4620232"/>
            <a:ext cx="2636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пищеблок на сырье</a:t>
            </a:r>
            <a:endParaRPr lang="ru-RU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" y="1460664"/>
            <a:ext cx="5235485" cy="47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077694" y="1460665"/>
            <a:ext cx="3906981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 ВАРИАНТА ЕДИНОГО МЕНЮ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5" y="2381352"/>
            <a:ext cx="1935437" cy="19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501" y="2381352"/>
            <a:ext cx="2211344" cy="19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30244" y="4618257"/>
            <a:ext cx="2754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/>
              <a:t>д</a:t>
            </a:r>
            <a:r>
              <a:rPr lang="ru-RU" sz="1600" b="1" dirty="0" err="1" smtClean="0"/>
              <a:t>оготовочный</a:t>
            </a:r>
            <a:r>
              <a:rPr lang="ru-RU" sz="1600" b="1" dirty="0" smtClean="0"/>
              <a:t> пищеблок</a:t>
            </a:r>
            <a:endParaRPr lang="ru-RU" sz="1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395106" y="5556403"/>
            <a:ext cx="5289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каждый пищеблок должен использоваться в соответствии со своим </a:t>
            </a:r>
            <a:r>
              <a:rPr lang="ru-RU" sz="1600" b="1" dirty="0" smtClean="0"/>
              <a:t>типом - это </a:t>
            </a:r>
            <a:r>
              <a:rPr lang="ru-RU" sz="1600" b="1" dirty="0"/>
              <a:t>требования безопасности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8139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9"/>
          <p:cNvSpPr>
            <a:spLocks noChangeArrowheads="1"/>
          </p:cNvSpPr>
          <p:nvPr/>
        </p:nvSpPr>
        <p:spPr bwMode="auto">
          <a:xfrm>
            <a:off x="1784350" y="215900"/>
            <a:ext cx="10173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</a:rPr>
              <a:t>Постоянный контроль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545412"/>
            <a:ext cx="5595937" cy="404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84901" y="1035270"/>
            <a:ext cx="55245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  Главная </a:t>
            </a:r>
            <a:r>
              <a:rPr lang="ru-RU" dirty="0"/>
              <a:t>проблема </a:t>
            </a:r>
            <a:r>
              <a:rPr lang="ru-RU" dirty="0" smtClean="0"/>
              <a:t>ведомственного </a:t>
            </a:r>
            <a:r>
              <a:rPr lang="ru-RU" dirty="0"/>
              <a:t>контроля – ни надзорные органы, ни Агентство не в состоянии проводить </a:t>
            </a:r>
            <a:r>
              <a:rPr lang="ru-RU" dirty="0" smtClean="0"/>
              <a:t>контроль </a:t>
            </a:r>
            <a:r>
              <a:rPr lang="ru-RU" dirty="0"/>
              <a:t>в ежедневном </a:t>
            </a:r>
            <a:r>
              <a:rPr lang="ru-RU" dirty="0" smtClean="0"/>
              <a:t>режиме во всех школах.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Ежедневный контроль  = Родительский </a:t>
            </a:r>
            <a:r>
              <a:rPr lang="ru-RU" dirty="0" smtClean="0"/>
              <a:t>контроль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методические рекомендации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 </a:t>
            </a:r>
            <a:r>
              <a:rPr lang="ru-RU" dirty="0"/>
              <a:t>по осуществлению родительского </a:t>
            </a:r>
            <a:r>
              <a:rPr lang="ru-RU" dirty="0" smtClean="0"/>
              <a:t>контроля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федеральные власти: «</a:t>
            </a:r>
            <a:r>
              <a:rPr lang="ru-RU" dirty="0"/>
              <a:t>необходимо привлекать родителей к контролю</a:t>
            </a:r>
            <a:r>
              <a:rPr lang="ru-RU" dirty="0" smtClean="0"/>
              <a:t>»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Ульяновске и Димитровграде ежедневный контроль осуществляется </a:t>
            </a:r>
            <a:r>
              <a:rPr lang="ru-RU" dirty="0" smtClean="0"/>
              <a:t>много </a:t>
            </a:r>
            <a:r>
              <a:rPr lang="ru-RU" dirty="0"/>
              <a:t>лет. 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внедрение контроля во </a:t>
            </a:r>
            <a:r>
              <a:rPr lang="ru-RU" dirty="0"/>
              <a:t>всех образовательных организациях региона.</a:t>
            </a:r>
          </a:p>
          <a:p>
            <a:endParaRPr lang="ru-RU" dirty="0"/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618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9"/>
          <p:cNvSpPr>
            <a:spLocks noChangeArrowheads="1"/>
          </p:cNvSpPr>
          <p:nvPr/>
        </p:nvSpPr>
        <p:spPr bwMode="auto">
          <a:xfrm>
            <a:off x="1784350" y="215900"/>
            <a:ext cx="10173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</a:rPr>
              <a:t>Обучение родителей на базе Агентства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4901" y="1035270"/>
            <a:ext cx="5524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Необходимо проводить обучение родителей: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Обучение в рамках «Школы отцов»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Обучение представителей родительских комитетов, советов родителей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Проведение обучения для всех родителей на базе Агентства в течение сентября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Ежедневный контроль в обеденном зале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Еженедельный контроль на пищеблоках</a:t>
            </a:r>
            <a:endParaRPr lang="ru-RU" dirty="0"/>
          </a:p>
          <a:p>
            <a:endParaRPr lang="ru-RU" dirty="0"/>
          </a:p>
          <a:p>
            <a:pPr algn="just"/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1409701"/>
            <a:ext cx="4396707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5302470"/>
            <a:ext cx="11150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обучение входит: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правовые основы родительского контроля, положения законодательства и санитарных норм, отличие процессов на разных типах пищеблоков, требования к продуктам питания и изготовлению готовых блюд</a:t>
            </a:r>
          </a:p>
          <a:p>
            <a:endParaRPr lang="ru-RU" dirty="0" smtClean="0"/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388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9"/>
          <p:cNvSpPr>
            <a:spLocks noChangeArrowheads="1"/>
          </p:cNvSpPr>
          <p:nvPr/>
        </p:nvSpPr>
        <p:spPr bwMode="auto">
          <a:xfrm>
            <a:off x="1784350" y="215900"/>
            <a:ext cx="10173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</a:rPr>
              <a:t>Что могут контролировать родители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435570"/>
            <a:ext cx="111760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Право </a:t>
            </a:r>
            <a:r>
              <a:rPr lang="ru-RU" dirty="0"/>
              <a:t>родителей на осуществление контроля возникает на основании договоров на организацию питания, заключаемых между родителями и организацией, осуществляющей </a:t>
            </a:r>
            <a:r>
              <a:rPr lang="ru-RU" dirty="0" smtClean="0"/>
              <a:t>питание. </a:t>
            </a:r>
          </a:p>
          <a:p>
            <a:endParaRPr lang="ru-RU" dirty="0"/>
          </a:p>
          <a:p>
            <a:r>
              <a:rPr lang="ru-RU" dirty="0" smtClean="0"/>
              <a:t>- На </a:t>
            </a:r>
            <a:r>
              <a:rPr lang="ru-RU" dirty="0"/>
              <a:t>пищеблок родители могут допускаться при наличии медицинской книжки, отсутствии внешних признаков инфекционных заболеваний и наличии спецодежды (халат, головной убор, бахилы и т.д.)</a:t>
            </a:r>
          </a:p>
          <a:p>
            <a:endParaRPr lang="ru-RU" dirty="0" smtClean="0"/>
          </a:p>
          <a:p>
            <a:r>
              <a:rPr lang="ru-RU" dirty="0" smtClean="0"/>
              <a:t>- Результаты </a:t>
            </a:r>
            <a:r>
              <a:rPr lang="ru-RU" dirty="0"/>
              <a:t>проверок должны отражаться в контрольных журналах.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- Итоги </a:t>
            </a:r>
            <a:r>
              <a:rPr lang="ru-RU" dirty="0"/>
              <a:t>проверок являются основанием для обращений в адрес администрации образовательной организации, ее учредителя и (или) оператора питания, органов контроля (надзора).</a:t>
            </a:r>
          </a:p>
          <a:p>
            <a:pPr algn="just"/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7" y="1085386"/>
            <a:ext cx="8062913" cy="214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8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9"/>
          <p:cNvSpPr>
            <a:spLocks noChangeArrowheads="1"/>
          </p:cNvSpPr>
          <p:nvPr/>
        </p:nvSpPr>
        <p:spPr bwMode="auto">
          <a:xfrm>
            <a:off x="1784350" y="215900"/>
            <a:ext cx="10173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</a:rPr>
              <a:t>Что могут контролировать родители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4" y="1146174"/>
            <a:ext cx="10372725" cy="53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5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9"/>
          <p:cNvSpPr>
            <a:spLocks noChangeArrowheads="1"/>
          </p:cNvSpPr>
          <p:nvPr/>
        </p:nvSpPr>
        <p:spPr bwMode="auto">
          <a:xfrm>
            <a:off x="1784350" y="215900"/>
            <a:ext cx="10173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</a:rPr>
              <a:t>Что могут контролировать родители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1044575"/>
            <a:ext cx="9564688" cy="568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8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5842</TotalTime>
  <Words>406</Words>
  <Application>Microsoft Office PowerPoint</Application>
  <PresentationFormat>Широкоэкранный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</dc:title>
  <dc:creator>Ден</dc:creator>
  <cp:lastModifiedBy>Елена Демянчук</cp:lastModifiedBy>
  <cp:revision>347</cp:revision>
  <cp:lastPrinted>2019-09-25T16:54:03Z</cp:lastPrinted>
  <dcterms:created xsi:type="dcterms:W3CDTF">2018-04-13T08:22:32Z</dcterms:created>
  <dcterms:modified xsi:type="dcterms:W3CDTF">2020-09-15T13:22:36Z</dcterms:modified>
</cp:coreProperties>
</file>