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notesMasterIdLst>
    <p:notesMasterId r:id="rId8"/>
  </p:notesMasterIdLst>
  <p:sldIdLst>
    <p:sldId id="698" r:id="rId2"/>
    <p:sldId id="701" r:id="rId3"/>
    <p:sldId id="579" r:id="rId4"/>
    <p:sldId id="662" r:id="rId5"/>
    <p:sldId id="612" r:id="rId6"/>
    <p:sldId id="61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740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27" autoAdjust="0"/>
    <p:restoredTop sz="88986" autoAdjust="0"/>
  </p:normalViewPr>
  <p:slideViewPr>
    <p:cSldViewPr snapToGrid="0">
      <p:cViewPr varScale="1">
        <p:scale>
          <a:sx n="51" d="100"/>
          <a:sy n="51" d="100"/>
        </p:scale>
        <p:origin x="78" y="15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E9E18-6F33-4B4C-A17F-22460BC4D19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07DA5-4179-4FA2-86B7-C98829CCB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99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5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9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25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72" b="1" i="0">
                <a:solidFill>
                  <a:srgbClr val="D2000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76" y="1468587"/>
            <a:ext cx="4511348" cy="1936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98" b="0" i="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3342" y="1630827"/>
            <a:ext cx="4933408" cy="240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35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5" b="0" i="0">
                <a:solidFill>
                  <a:srgbClr val="8F8F8F"/>
                </a:solidFill>
                <a:latin typeface="Arial"/>
                <a:cs typeface="Arial"/>
              </a:defRPr>
            </a:lvl1pPr>
          </a:lstStyle>
          <a:p>
            <a:pPr marL="18360">
              <a:lnSpc>
                <a:spcPts val="1390"/>
              </a:lnSpc>
            </a:pPr>
            <a:fld id="{81D60167-4931-47E6-BA6A-407CBD079E47}" type="slidenum">
              <a:rPr lang="ru-RU" spc="5" smtClean="0"/>
              <a:pPr marL="18360">
                <a:lnSpc>
                  <a:spcPts val="1390"/>
                </a:lnSpc>
              </a:pPr>
              <a:t>‹#›</a:t>
            </a:fld>
            <a:endParaRPr lang="ru-RU" spc="5" dirty="0"/>
          </a:p>
        </p:txBody>
      </p:sp>
    </p:spTree>
    <p:extLst>
      <p:ext uri="{BB962C8B-B14F-4D97-AF65-F5344CB8AC3E}">
        <p14:creationId xmlns:p14="http://schemas.microsoft.com/office/powerpoint/2010/main" val="719671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312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1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0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6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5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3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0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6" r:id="rId12"/>
    <p:sldLayoutId id="214748370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 rot="10800000" flipV="1">
            <a:off x="2638693" y="119313"/>
            <a:ext cx="6792689" cy="1506695"/>
          </a:xfrm>
          <a:prstGeom prst="rect">
            <a:avLst/>
          </a:prstGeom>
        </p:spPr>
        <p:txBody>
          <a:bodyPr vert="horz" wrap="square" lIns="0" tIns="10795" rIns="0" bIns="0" rtlCol="0" anchor="ctr">
            <a:spAutoFit/>
          </a:bodyPr>
          <a:lstStyle/>
          <a:p>
            <a:pPr algn="ctr"/>
            <a:r>
              <a:rPr lang="ru-RU" sz="3600" b="1" i="1" dirty="0">
                <a:solidFill>
                  <a:srgbClr val="7030A0"/>
                </a:solidFill>
              </a:rPr>
              <a:t>КОРОНАВИРУСНАЯ ИНФЕКЦИЯ </a:t>
            </a:r>
            <a:br>
              <a:rPr lang="ru-RU" sz="3600" b="1" i="1" dirty="0">
                <a:solidFill>
                  <a:srgbClr val="7030A0"/>
                </a:solidFill>
              </a:rPr>
            </a:br>
            <a:r>
              <a:rPr lang="ru-RU" sz="3600" b="1" i="1" dirty="0">
                <a:solidFill>
                  <a:srgbClr val="7030A0"/>
                </a:solidFill>
              </a:rPr>
              <a:t>У ДЕТЕЙ</a:t>
            </a:r>
            <a:endParaRPr lang="ru-RU" sz="3600" i="1" dirty="0">
              <a:solidFill>
                <a:srgbClr val="7030A0"/>
              </a:solidFill>
            </a:endParaRPr>
          </a:p>
        </p:txBody>
      </p:sp>
      <p:pic>
        <p:nvPicPr>
          <p:cNvPr id="7" name="Picture 4" descr="Картинки по запросу &quot;картинки коронавирус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1" y="169818"/>
            <a:ext cx="2168436" cy="137160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Картинки по запросу &quot;картинки ребенок больной гриппом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5" r="16127"/>
          <a:stretch/>
        </p:blipFill>
        <p:spPr bwMode="auto">
          <a:xfrm>
            <a:off x="9797144" y="261258"/>
            <a:ext cx="2158506" cy="155448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96390" y="1920240"/>
            <a:ext cx="1124711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Коронавирусы как возбудители сезонных вирусных инфекций у детей хорошо известны педиатрам (</a:t>
            </a:r>
            <a:r>
              <a:rPr lang="en-US" sz="21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Ogimi</a:t>
            </a:r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 Но это касается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1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альфа-коронавирусов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группы 1 (</a:t>
            </a:r>
            <a:r>
              <a:rPr lang="en-US" sz="21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HCoV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-229</a:t>
            </a:r>
            <a:r>
              <a:rPr lang="en-US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n-US" sz="21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HCoV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 </a:t>
            </a:r>
            <a:r>
              <a:rPr lang="en-US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NL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63, </a:t>
            </a:r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например, описания инфицированием которых можно найти в литературе еще начиная с 60-х годов ХХ столетия) или </a:t>
            </a:r>
            <a:r>
              <a:rPr lang="ru-RU" sz="21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бета-коронавирусов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группы 2 линии А (</a:t>
            </a:r>
            <a:r>
              <a:rPr lang="en-US" sz="21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HCoV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43, </a:t>
            </a:r>
            <a:r>
              <a:rPr lang="en-US" sz="21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HCoV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HKU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1). </a:t>
            </a:r>
          </a:p>
          <a:p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А вот данная пандемия - это «третий приход» </a:t>
            </a:r>
            <a:r>
              <a:rPr lang="ru-RU" sz="21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коронавируса</a:t>
            </a:r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1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бета-коронавируса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группы 2 линий В и С) </a:t>
            </a:r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виде вспышки новой тяжелой инфекции. 	</a:t>
            </a:r>
            <a:r>
              <a:rPr lang="ru-RU" sz="2100" b="1" i="1" dirty="0">
                <a:latin typeface="Arial" pitchFamily="34" charset="0"/>
                <a:cs typeface="Arial" pitchFamily="34" charset="0"/>
              </a:rPr>
              <a:t> 	</a:t>
            </a:r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характерно, в первые два «прихода» нового </a:t>
            </a:r>
            <a:r>
              <a:rPr lang="ru-RU" sz="21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бета-коронавируса</a:t>
            </a:r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группы 2 название болезни давало название и самому вирусу 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(SARS – </a:t>
            </a:r>
            <a:r>
              <a:rPr lang="ru-RU" sz="21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SARS-CoV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 MERS - </a:t>
            </a:r>
            <a:r>
              <a:rPr lang="ru-RU" sz="21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MERS-CoV</a:t>
            </a:r>
            <a:r>
              <a:rPr lang="ru-RU" sz="21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но не в этот раз! </a:t>
            </a:r>
          </a:p>
          <a:p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Сегодня болезнь имеет одно название 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(COVID-19), </a:t>
            </a:r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вирус – </a:t>
            </a:r>
          </a:p>
          <a:p>
            <a:r>
              <a:rPr lang="ru-RU" sz="21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другое 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(SARS-CoV-2).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85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 rot="10800000" flipV="1">
            <a:off x="228600" y="175175"/>
            <a:ext cx="11315700" cy="897297"/>
          </a:xfrm>
          <a:prstGeom prst="rect">
            <a:avLst/>
          </a:prstGeom>
        </p:spPr>
        <p:txBody>
          <a:bodyPr vert="horz" wrap="square" lIns="0" tIns="10795" rIns="0" bIns="0" rtlCol="0" anchor="ctr">
            <a:spAutoFit/>
          </a:bodyPr>
          <a:lstStyle/>
          <a:p>
            <a:pPr algn="ctr"/>
            <a:r>
              <a:rPr lang="ru-RU" sz="32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ВЫРАЖЕННОСТЬ И ТЯЖЕСТЬ КЛИНИЧЕСКИХ ПРОЯВЛЕНИЙ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54000" y="1244600"/>
            <a:ext cx="11544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>
              <a:solidFill>
                <a:srgbClr val="002060"/>
              </a:solidFill>
              <a:latin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900" y="1181100"/>
            <a:ext cx="78613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ru-RU" sz="2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Выраженность и тяжесть клинических проявлений </a:t>
            </a:r>
            <a:r>
              <a:rPr lang="en-US" sz="2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COVID</a:t>
            </a:r>
            <a:r>
              <a:rPr lang="ru-RU" sz="2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-19 зависит от массивности заражения</a:t>
            </a:r>
          </a:p>
          <a:p>
            <a:pPr>
              <a:buFont typeface="Wingdings" pitchFamily="2" charset="2"/>
              <a:buChar char="Ø"/>
            </a:pP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(инфицирующей дозы вируса) </a:t>
            </a:r>
            <a:r>
              <a:rPr lang="ru-RU" sz="2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одной стороны и </a:t>
            </a:r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(индивидуальных особенностей </a:t>
            </a:r>
            <a:r>
              <a:rPr lang="ru-RU" sz="22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макроорганизма</a:t>
            </a:r>
            <a:r>
              <a:rPr lang="ru-RU" sz="2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с другой (</a:t>
            </a:r>
            <a:r>
              <a:rPr lang="ru-RU" sz="22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возраст,пол</a:t>
            </a:r>
            <a:r>
              <a:rPr lang="ru-RU" sz="2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сила иммунного ответа, наличие сопутствующих заболеваний-факторов риска и др.).</a:t>
            </a:r>
          </a:p>
          <a:p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Таким образом, вирусное поражение легких, вызываемое </a:t>
            </a: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SARS CoV-2 </a:t>
            </a:r>
            <a:r>
              <a:rPr lang="ru-RU" sz="2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является специфической «COVID-19-ассоциированной пневмонией»</a:t>
            </a:r>
          </a:p>
          <a:p>
            <a:r>
              <a:rPr lang="ru-RU" sz="2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сокр. COVID-19-пневмония</a:t>
            </a:r>
            <a:r>
              <a:rPr lang="ru-RU" sz="2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ru-RU" sz="2000" b="1" dirty="0"/>
              <a:t> </a:t>
            </a:r>
            <a:endParaRPr lang="ru-RU" sz="2000" dirty="0"/>
          </a:p>
        </p:txBody>
      </p:sp>
      <p:pic>
        <p:nvPicPr>
          <p:cNvPr id="1026" name="Picture 2" descr="D:\USER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83688" y="936625"/>
            <a:ext cx="2182812" cy="2647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D:\USER\Рабочий стол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36000" y="3827463"/>
            <a:ext cx="2895599" cy="22939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03285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10647860" y="6527414"/>
            <a:ext cx="122716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60">
              <a:lnSpc>
                <a:spcPts val="1390"/>
              </a:lnSpc>
            </a:pPr>
            <a:fld id="{81D60167-4931-47E6-BA6A-407CBD079E47}" type="slidenum">
              <a:rPr sz="1205" spc="5" dirty="0">
                <a:solidFill>
                  <a:srgbClr val="8F8F8F"/>
                </a:solidFill>
                <a:latin typeface="Arial"/>
                <a:cs typeface="Arial"/>
              </a:rPr>
              <a:pPr marL="18360">
                <a:lnSpc>
                  <a:spcPts val="1390"/>
                </a:lnSpc>
              </a:pPr>
              <a:t>3</a:t>
            </a:fld>
            <a:endParaRPr sz="1205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5575" y="972048"/>
            <a:ext cx="7150101" cy="2200265"/>
          </a:xfrm>
          <a:prstGeom prst="rect">
            <a:avLst/>
          </a:prstGeom>
        </p:spPr>
        <p:txBody>
          <a:bodyPr vert="horz" wrap="square" lIns="0" tIns="5508" rIns="0" bIns="0" rtlCol="0">
            <a:spAutoFit/>
          </a:bodyPr>
          <a:lstStyle/>
          <a:p>
            <a:pPr marL="26011">
              <a:spcBef>
                <a:spcPts val="1169"/>
              </a:spcBef>
            </a:pPr>
            <a:endParaRPr lang="ru-RU" b="1" i="1" dirty="0">
              <a:solidFill>
                <a:srgbClr val="353535"/>
              </a:solidFill>
              <a:latin typeface="Arial"/>
              <a:cs typeface="Arial"/>
            </a:endParaRPr>
          </a:p>
          <a:p>
            <a:pPr marL="26011">
              <a:spcBef>
                <a:spcPts val="1169"/>
              </a:spcBef>
            </a:pPr>
            <a:endParaRPr lang="ru-RU" b="1" i="1" dirty="0">
              <a:solidFill>
                <a:srgbClr val="353535"/>
              </a:solidFill>
              <a:latin typeface="Arial"/>
              <a:cs typeface="Arial"/>
            </a:endParaRPr>
          </a:p>
          <a:p>
            <a:pPr marL="26011">
              <a:spcBef>
                <a:spcPts val="1169"/>
              </a:spcBef>
            </a:pPr>
            <a:endParaRPr lang="ru-RU" sz="1735" b="1" i="1" dirty="0">
              <a:solidFill>
                <a:srgbClr val="353535"/>
              </a:solidFill>
              <a:latin typeface="Arial"/>
              <a:cs typeface="Arial"/>
            </a:endParaRPr>
          </a:p>
          <a:p>
            <a:pPr marL="26011">
              <a:spcBef>
                <a:spcPts val="1169"/>
              </a:spcBef>
            </a:pPr>
            <a:r>
              <a:rPr lang="ru-RU" sz="1735" b="1" i="1" dirty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endParaRPr sz="1904" dirty="0">
              <a:latin typeface="Arial"/>
              <a:cs typeface="Arial"/>
            </a:endParaRPr>
          </a:p>
          <a:p>
            <a:pPr>
              <a:spcBef>
                <a:spcPts val="19"/>
              </a:spcBef>
            </a:pPr>
            <a:r>
              <a:rPr lang="ru-RU" sz="2626" dirty="0"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D20001"/>
                </a:solidFill>
                <a:latin typeface="Arial"/>
                <a:cs typeface="Arial"/>
              </a:rPr>
              <a:t> </a:t>
            </a:r>
            <a:endParaRPr lang="ru-RU" sz="1600" dirty="0">
              <a:latin typeface="Arial"/>
              <a:cs typeface="Arial"/>
            </a:endParaRPr>
          </a:p>
          <a:p>
            <a:pPr>
              <a:spcBef>
                <a:spcPts val="19"/>
              </a:spcBef>
            </a:pPr>
            <a:endParaRPr sz="1566" dirty="0">
              <a:latin typeface="Arial"/>
              <a:cs typeface="Arial"/>
            </a:endParaRPr>
          </a:p>
        </p:txBody>
      </p:sp>
      <p:sp>
        <p:nvSpPr>
          <p:cNvPr id="35" name="AutoShape 2" descr="Картинки по запросу &quot;кашель в локоть фот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AutoShape 4" descr="Картинки по запросу &quot;кашель в локоть фото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5364" y="1"/>
            <a:ext cx="1174941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ДИАГНОСТИЧЕСКИЕ </a:t>
            </a:r>
            <a:r>
              <a:rPr lang="ru-RU" sz="3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КРИТЕРИИ</a:t>
            </a:r>
            <a:br>
              <a:rPr lang="ru-RU" sz="3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oc-FR" sz="3400" b="1" i="1" spc="7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COVID-19</a:t>
            </a:r>
            <a:r>
              <a:rPr lang="ru-RU" sz="3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 детей</a:t>
            </a: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USER\Рабочий стол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5674" y="762000"/>
            <a:ext cx="3044825" cy="19177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27" name="Picture 3" descr="D:\USER\Рабочий стол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00" y="1295400"/>
            <a:ext cx="2984500" cy="1892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4" descr="D:\USER\Рабочий стол\загружен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650" y="800100"/>
            <a:ext cx="3257550" cy="18796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5" name="Прямоугольник 14"/>
          <p:cNvSpPr/>
          <p:nvPr/>
        </p:nvSpPr>
        <p:spPr>
          <a:xfrm>
            <a:off x="292100" y="3289300"/>
            <a:ext cx="113665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имеющимся в настоящее время данным </a:t>
            </a:r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дети и подростки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менее подвержены заболеванию, чем взрослые и составляют от </a:t>
            </a:r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1% до 5%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структуре пациентов с диагностированными случаями заболевания.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Заболевание регистрируется в том числе и </a:t>
            </a:r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 новорожденных.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Подавляющее большинство всех описанных случаев заболевания у детей связаны </a:t>
            </a:r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контактами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заболевшими взрослыми.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менее четверти детей переносят инфекцию </a:t>
            </a:r>
            <a:r>
              <a:rPr lang="ru-RU" sz="20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бессимптомно.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Тяжелое течение чаще всего осложненные формы болезни развиваются у детей с </a:t>
            </a:r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тяжелыми сопутствующими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заболеваниями.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676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10647860" y="6527414"/>
            <a:ext cx="122716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60">
              <a:lnSpc>
                <a:spcPts val="1390"/>
              </a:lnSpc>
            </a:pPr>
            <a:fld id="{81D60167-4931-47E6-BA6A-407CBD079E47}" type="slidenum">
              <a:rPr sz="1205" spc="5" dirty="0">
                <a:solidFill>
                  <a:srgbClr val="8F8F8F"/>
                </a:solidFill>
                <a:latin typeface="Arial"/>
                <a:cs typeface="Arial"/>
              </a:rPr>
              <a:pPr marL="18360">
                <a:lnSpc>
                  <a:spcPts val="1390"/>
                </a:lnSpc>
              </a:pPr>
              <a:t>4</a:t>
            </a:fld>
            <a:endParaRPr sz="1205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5575" y="972048"/>
            <a:ext cx="7150101" cy="2200265"/>
          </a:xfrm>
          <a:prstGeom prst="rect">
            <a:avLst/>
          </a:prstGeom>
        </p:spPr>
        <p:txBody>
          <a:bodyPr vert="horz" wrap="square" lIns="0" tIns="5508" rIns="0" bIns="0" rtlCol="0">
            <a:spAutoFit/>
          </a:bodyPr>
          <a:lstStyle/>
          <a:p>
            <a:pPr marL="26011">
              <a:spcBef>
                <a:spcPts val="1169"/>
              </a:spcBef>
            </a:pPr>
            <a:endParaRPr lang="ru-RU" b="1" i="1" dirty="0">
              <a:solidFill>
                <a:srgbClr val="353535"/>
              </a:solidFill>
              <a:latin typeface="Arial"/>
              <a:cs typeface="Arial"/>
            </a:endParaRPr>
          </a:p>
          <a:p>
            <a:pPr marL="26011">
              <a:spcBef>
                <a:spcPts val="1169"/>
              </a:spcBef>
            </a:pPr>
            <a:endParaRPr lang="ru-RU" b="1" i="1" dirty="0">
              <a:solidFill>
                <a:srgbClr val="353535"/>
              </a:solidFill>
              <a:latin typeface="Arial"/>
              <a:cs typeface="Arial"/>
            </a:endParaRPr>
          </a:p>
          <a:p>
            <a:pPr marL="26011">
              <a:spcBef>
                <a:spcPts val="1169"/>
              </a:spcBef>
            </a:pPr>
            <a:endParaRPr lang="ru-RU" sz="1735" b="1" i="1" dirty="0">
              <a:solidFill>
                <a:srgbClr val="353535"/>
              </a:solidFill>
              <a:latin typeface="Arial"/>
              <a:cs typeface="Arial"/>
            </a:endParaRPr>
          </a:p>
          <a:p>
            <a:pPr marL="26011">
              <a:spcBef>
                <a:spcPts val="1169"/>
              </a:spcBef>
            </a:pPr>
            <a:r>
              <a:rPr lang="ru-RU" sz="1735" b="1" i="1" dirty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endParaRPr sz="1904" dirty="0">
              <a:latin typeface="Arial"/>
              <a:cs typeface="Arial"/>
            </a:endParaRPr>
          </a:p>
          <a:p>
            <a:pPr>
              <a:spcBef>
                <a:spcPts val="19"/>
              </a:spcBef>
            </a:pPr>
            <a:r>
              <a:rPr lang="ru-RU" sz="2626" dirty="0">
                <a:latin typeface="Arial"/>
                <a:cs typeface="Arial"/>
              </a:rPr>
              <a:t> </a:t>
            </a:r>
            <a:r>
              <a:rPr lang="ru-RU" sz="1600" b="1" dirty="0">
                <a:solidFill>
                  <a:srgbClr val="D20001"/>
                </a:solidFill>
                <a:latin typeface="Arial"/>
                <a:cs typeface="Arial"/>
              </a:rPr>
              <a:t> </a:t>
            </a:r>
            <a:endParaRPr lang="ru-RU" sz="1600" dirty="0">
              <a:latin typeface="Arial"/>
              <a:cs typeface="Arial"/>
            </a:endParaRPr>
          </a:p>
          <a:p>
            <a:pPr>
              <a:spcBef>
                <a:spcPts val="19"/>
              </a:spcBef>
            </a:pPr>
            <a:endParaRPr sz="1566" dirty="0">
              <a:latin typeface="Arial"/>
              <a:cs typeface="Arial"/>
            </a:endParaRPr>
          </a:p>
        </p:txBody>
      </p:sp>
      <p:sp>
        <p:nvSpPr>
          <p:cNvPr id="35" name="AutoShape 2" descr="Картинки по запросу &quot;кашель в локоть фот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AutoShape 4" descr="Картинки по запросу &quot;кашель в локоть фото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D:\USER\Рабочий стол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8800" y="1155701"/>
            <a:ext cx="3340100" cy="1638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0" name="Прямоугольник 19"/>
          <p:cNvSpPr/>
          <p:nvPr/>
        </p:nvSpPr>
        <p:spPr>
          <a:xfrm>
            <a:off x="8216900" y="3251200"/>
            <a:ext cx="32385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ТЯЖЕЛОМ ТЕЧЕНИИ</a:t>
            </a:r>
            <a:r>
              <a:rPr lang="ru-RU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сухой кашель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одышка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учащенное и затрудненное дыхание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учащенное сердцебиение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5364" y="1"/>
            <a:ext cx="1174941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ДИАГНОСТИЧЕСКИЕ </a:t>
            </a:r>
            <a:r>
              <a:rPr lang="ru-RU" sz="3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КРИТЕРИИ</a:t>
            </a:r>
            <a:br>
              <a:rPr lang="ru-RU" sz="3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oc-FR" sz="3400" b="1" i="1" spc="7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COVID-19</a:t>
            </a:r>
            <a:r>
              <a:rPr lang="ru-RU" sz="3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 детей</a:t>
            </a: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2100" y="2895600"/>
            <a:ext cx="76581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ЖАЛОБЫ</a:t>
            </a:r>
            <a:r>
              <a:rPr lang="ru-RU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повышение температуры тела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непродуктивный  кашель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миалгия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боль в горле, заложенность носа, нарушение носового дыхания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головная боль (чаще у детей старшего возраста)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ковидные» пальцы (внешне похожи на отмороженные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симптомы поражения желудочно-кишечного тракта: </a:t>
            </a:r>
          </a:p>
          <a:p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(боли в животе, диарея, рвота)</a:t>
            </a:r>
            <a:r>
              <a:rPr lang="kk-KZ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чаще чем, у взрослых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нарушения вкуса и обоняния</a:t>
            </a:r>
            <a:r>
              <a:rPr lang="kk-KZ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в силу особенностей детей раннего возраста могут не предъявлять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слабость, вялость, недомогание</a:t>
            </a:r>
            <a:endParaRPr lang="ru-RU" sz="1600" dirty="0"/>
          </a:p>
        </p:txBody>
      </p:sp>
      <p:pic>
        <p:nvPicPr>
          <p:cNvPr id="44033" name="Picture 1" descr="D:\USER\Рабочий стол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0100" y="596900"/>
            <a:ext cx="3257550" cy="2006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4" descr="D:\USER\Рабочий стол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5900" y="584200"/>
            <a:ext cx="2933700" cy="1955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26760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0573931" y="6512772"/>
            <a:ext cx="184839" cy="193161"/>
          </a:xfrm>
          <a:prstGeom prst="rect">
            <a:avLst/>
          </a:prstGeom>
        </p:spPr>
        <p:txBody>
          <a:bodyPr vert="horz" wrap="square" lIns="0" tIns="7651" rIns="0" bIns="0" rtlCol="0">
            <a:spAutoFit/>
          </a:bodyPr>
          <a:lstStyle/>
          <a:p>
            <a:pPr marL="6120">
              <a:spcBef>
                <a:spcPts val="60"/>
              </a:spcBef>
            </a:pPr>
            <a:r>
              <a:rPr sz="1205" spc="5" dirty="0">
                <a:solidFill>
                  <a:srgbClr val="8F8F8F"/>
                </a:solidFill>
                <a:latin typeface="Arial"/>
                <a:cs typeface="Arial"/>
              </a:rPr>
              <a:t>18</a:t>
            </a:r>
            <a:endParaRPr sz="1205">
              <a:latin typeface="Arial"/>
              <a:cs typeface="Arial"/>
            </a:endParaRPr>
          </a:p>
        </p:txBody>
      </p:sp>
      <p:pic>
        <p:nvPicPr>
          <p:cNvPr id="8" name="Picture 3" descr="D:\USER\Рабочий стол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870" y="250893"/>
            <a:ext cx="4857757" cy="235745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9" name="Picture 4" descr="D:\USER\Рабочий стол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4268" y="163211"/>
            <a:ext cx="4762533" cy="235745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2" descr="D:\USER\Рабочий стол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21" y="2693096"/>
            <a:ext cx="8001056" cy="373275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9189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0573931" y="6512772"/>
            <a:ext cx="184839" cy="193161"/>
          </a:xfrm>
          <a:prstGeom prst="rect">
            <a:avLst/>
          </a:prstGeom>
        </p:spPr>
        <p:txBody>
          <a:bodyPr vert="horz" wrap="square" lIns="0" tIns="7651" rIns="0" bIns="0" rtlCol="0">
            <a:spAutoFit/>
          </a:bodyPr>
          <a:lstStyle/>
          <a:p>
            <a:pPr marL="6120">
              <a:spcBef>
                <a:spcPts val="60"/>
              </a:spcBef>
            </a:pPr>
            <a:r>
              <a:rPr sz="1205" spc="5" dirty="0">
                <a:solidFill>
                  <a:srgbClr val="8F8F8F"/>
                </a:solidFill>
                <a:latin typeface="Arial"/>
                <a:cs typeface="Arial"/>
              </a:rPr>
              <a:t>18</a:t>
            </a:r>
            <a:endParaRPr sz="1205">
              <a:latin typeface="Arial"/>
              <a:cs typeface="Arial"/>
            </a:endParaRPr>
          </a:p>
        </p:txBody>
      </p:sp>
      <p:pic>
        <p:nvPicPr>
          <p:cNvPr id="6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433" y="159824"/>
            <a:ext cx="11522207" cy="6509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18929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7717</TotalTime>
  <Words>415</Words>
  <Application>Microsoft Office PowerPoint</Application>
  <PresentationFormat>Широкоэкранный</PresentationFormat>
  <Paragraphs>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КОРОНАВИРУСНАЯ ИНФЕКЦИЯ  У ДЕТЕЙ</vt:lpstr>
      <vt:lpstr>ВЫРАЖЕННОСТЬ И ТЯЖЕСТЬ КЛИНИЧЕСКИХ ПРОЯВЛЕНИЙ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Курилова Алёна</dc:creator>
  <cp:lastModifiedBy>user</cp:lastModifiedBy>
  <cp:revision>1219</cp:revision>
  <dcterms:created xsi:type="dcterms:W3CDTF">2018-12-13T03:01:20Z</dcterms:created>
  <dcterms:modified xsi:type="dcterms:W3CDTF">2020-09-15T19:32:24Z</dcterms:modified>
</cp:coreProperties>
</file>