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59" r:id="rId4"/>
    <p:sldId id="260" r:id="rId5"/>
    <p:sldId id="263" r:id="rId6"/>
    <p:sldId id="264" r:id="rId7"/>
    <p:sldId id="261" r:id="rId8"/>
    <p:sldId id="262" r:id="rId9"/>
    <p:sldId id="266" r:id="rId10"/>
    <p:sldId id="271" r:id="rId11"/>
    <p:sldId id="267" r:id="rId12"/>
    <p:sldId id="270"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CB3C6-73F0-4408-B0A4-5D68326BE98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F23DEE8D-5838-4994-9F75-074FCDC4DF8B}">
      <dgm:prSet phldrT="[Текст]"/>
      <dgm:spPr>
        <a:solidFill>
          <a:schemeClr val="accent1">
            <a:lumMod val="40000"/>
            <a:lumOff val="60000"/>
          </a:schemeClr>
        </a:solidFill>
      </dgm:spPr>
      <dgm:t>
        <a:bodyPr/>
        <a:lstStyle/>
        <a:p>
          <a:r>
            <a:rPr lang="ru-RU" dirty="0" smtClean="0">
              <a:solidFill>
                <a:schemeClr val="accent6">
                  <a:lumMod val="50000"/>
                </a:schemeClr>
              </a:solidFill>
            </a:rPr>
            <a:t>ДА</a:t>
          </a:r>
          <a:endParaRPr lang="ru-RU" dirty="0">
            <a:solidFill>
              <a:schemeClr val="accent6">
                <a:lumMod val="50000"/>
              </a:schemeClr>
            </a:solidFill>
          </a:endParaRPr>
        </a:p>
      </dgm:t>
    </dgm:pt>
    <dgm:pt modelId="{31E81562-6056-40A0-A318-272CC242CDC9}" type="parTrans" cxnId="{6C8F023D-60B1-427F-800D-297BAF3FBD11}">
      <dgm:prSet/>
      <dgm:spPr/>
      <dgm:t>
        <a:bodyPr/>
        <a:lstStyle/>
        <a:p>
          <a:endParaRPr lang="ru-RU"/>
        </a:p>
      </dgm:t>
    </dgm:pt>
    <dgm:pt modelId="{F836B224-D6F8-4CB1-8603-EDF2178DD685}" type="sibTrans" cxnId="{6C8F023D-60B1-427F-800D-297BAF3FBD11}">
      <dgm:prSet/>
      <dgm:spPr/>
      <dgm:t>
        <a:bodyPr/>
        <a:lstStyle/>
        <a:p>
          <a:endParaRPr lang="ru-RU"/>
        </a:p>
      </dgm:t>
    </dgm:pt>
    <dgm:pt modelId="{50754BD5-F3D0-48F3-BBE5-E70B06175923}">
      <dgm:prSet phldrT="[Текст]"/>
      <dgm:spPr>
        <a:solidFill>
          <a:schemeClr val="accent4">
            <a:lumMod val="60000"/>
            <a:lumOff val="40000"/>
          </a:schemeClr>
        </a:solidFill>
        <a:ln>
          <a:solidFill>
            <a:schemeClr val="accent1">
              <a:lumMod val="20000"/>
              <a:lumOff val="80000"/>
            </a:schemeClr>
          </a:solidFill>
        </a:ln>
      </dgm:spPr>
      <dgm:t>
        <a:bodyPr/>
        <a:lstStyle/>
        <a:p>
          <a:r>
            <a:rPr lang="ru-RU" dirty="0" smtClean="0">
              <a:solidFill>
                <a:schemeClr val="bg2">
                  <a:lumMod val="25000"/>
                </a:schemeClr>
              </a:solidFill>
            </a:rPr>
            <a:t>Адаптация организма к окружающей среде</a:t>
          </a:r>
          <a:endParaRPr lang="ru-RU" dirty="0">
            <a:solidFill>
              <a:schemeClr val="bg2">
                <a:lumMod val="25000"/>
              </a:schemeClr>
            </a:solidFill>
          </a:endParaRPr>
        </a:p>
      </dgm:t>
    </dgm:pt>
    <dgm:pt modelId="{A41D2726-FDDC-4081-9C48-44E73A1CC00C}" type="parTrans" cxnId="{50585238-5E0C-4934-A721-F7B013B49D56}">
      <dgm:prSet/>
      <dgm:spPr/>
      <dgm:t>
        <a:bodyPr/>
        <a:lstStyle/>
        <a:p>
          <a:endParaRPr lang="ru-RU"/>
        </a:p>
      </dgm:t>
    </dgm:pt>
    <dgm:pt modelId="{E5E3419F-DA92-421A-BFD9-25AE51251291}" type="sibTrans" cxnId="{50585238-5E0C-4934-A721-F7B013B49D56}">
      <dgm:prSet/>
      <dgm:spPr/>
      <dgm:t>
        <a:bodyPr/>
        <a:lstStyle/>
        <a:p>
          <a:endParaRPr lang="ru-RU"/>
        </a:p>
      </dgm:t>
    </dgm:pt>
    <dgm:pt modelId="{0998D58A-C68C-452F-BA65-9A39C43844D7}">
      <dgm:prSet phldrT="[Текст]"/>
      <dgm:spPr>
        <a:solidFill>
          <a:schemeClr val="accent5">
            <a:lumMod val="40000"/>
            <a:lumOff val="60000"/>
          </a:schemeClr>
        </a:solidFill>
      </dgm:spPr>
      <dgm:t>
        <a:bodyPr/>
        <a:lstStyle/>
        <a:p>
          <a:r>
            <a:rPr lang="ru-RU" dirty="0" smtClean="0">
              <a:solidFill>
                <a:schemeClr val="bg2">
                  <a:lumMod val="25000"/>
                </a:schemeClr>
              </a:solidFill>
            </a:rPr>
            <a:t>Укрепление опорно-двигательного аппарата</a:t>
          </a:r>
          <a:endParaRPr lang="ru-RU" dirty="0">
            <a:solidFill>
              <a:schemeClr val="bg2">
                <a:lumMod val="25000"/>
              </a:schemeClr>
            </a:solidFill>
          </a:endParaRPr>
        </a:p>
      </dgm:t>
    </dgm:pt>
    <dgm:pt modelId="{10ED5C46-204B-4F44-B64D-43F75BFF09D4}" type="parTrans" cxnId="{FF475768-7D15-4C62-8C26-262E43095945}">
      <dgm:prSet/>
      <dgm:spPr/>
      <dgm:t>
        <a:bodyPr/>
        <a:lstStyle/>
        <a:p>
          <a:endParaRPr lang="ru-RU"/>
        </a:p>
      </dgm:t>
    </dgm:pt>
    <dgm:pt modelId="{E8B04C62-E078-4FDB-91DF-45F768C14C5C}" type="sibTrans" cxnId="{FF475768-7D15-4C62-8C26-262E43095945}">
      <dgm:prSet/>
      <dgm:spPr/>
      <dgm:t>
        <a:bodyPr/>
        <a:lstStyle/>
        <a:p>
          <a:endParaRPr lang="ru-RU"/>
        </a:p>
      </dgm:t>
    </dgm:pt>
    <dgm:pt modelId="{E049BB7F-5EB7-4445-BDBB-57E203FACFA5}">
      <dgm:prSet phldrT="[Текст]"/>
      <dgm:spPr>
        <a:solidFill>
          <a:schemeClr val="tx2">
            <a:lumMod val="20000"/>
            <a:lumOff val="80000"/>
          </a:schemeClr>
        </a:solidFill>
      </dgm:spPr>
      <dgm:t>
        <a:bodyPr/>
        <a:lstStyle/>
        <a:p>
          <a:r>
            <a:rPr lang="ru-RU" dirty="0" smtClean="0">
              <a:solidFill>
                <a:schemeClr val="bg2">
                  <a:lumMod val="25000"/>
                </a:schemeClr>
              </a:solidFill>
            </a:rPr>
            <a:t>Укрепление иммунитета , профилактика инфекционных и неинфекционных заболеваний</a:t>
          </a:r>
          <a:endParaRPr lang="ru-RU" dirty="0">
            <a:solidFill>
              <a:schemeClr val="bg2">
                <a:lumMod val="25000"/>
              </a:schemeClr>
            </a:solidFill>
          </a:endParaRPr>
        </a:p>
      </dgm:t>
    </dgm:pt>
    <dgm:pt modelId="{48C30A3F-C976-4773-A678-F1C31ACC609D}" type="parTrans" cxnId="{F3B7CEB2-C0F5-4528-BDEE-FB7C45E606C7}">
      <dgm:prSet/>
      <dgm:spPr/>
      <dgm:t>
        <a:bodyPr/>
        <a:lstStyle/>
        <a:p>
          <a:endParaRPr lang="ru-RU"/>
        </a:p>
      </dgm:t>
    </dgm:pt>
    <dgm:pt modelId="{C08E2306-F227-4311-A81F-EAEB990354EE}" type="sibTrans" cxnId="{F3B7CEB2-C0F5-4528-BDEE-FB7C45E606C7}">
      <dgm:prSet/>
      <dgm:spPr/>
      <dgm:t>
        <a:bodyPr/>
        <a:lstStyle/>
        <a:p>
          <a:endParaRPr lang="ru-RU"/>
        </a:p>
      </dgm:t>
    </dgm:pt>
    <dgm:pt modelId="{DE73EC6E-3414-4D56-A2E9-D72E5B426888}">
      <dgm:prSet phldrT="[Текст]" custT="1"/>
      <dgm:spPr>
        <a:solidFill>
          <a:schemeClr val="bg1">
            <a:lumMod val="85000"/>
          </a:schemeClr>
        </a:solidFill>
      </dgm:spPr>
      <dgm:t>
        <a:bodyPr/>
        <a:lstStyle/>
        <a:p>
          <a:r>
            <a:rPr lang="ru-RU" sz="2000" dirty="0" smtClean="0">
              <a:solidFill>
                <a:schemeClr val="bg2">
                  <a:lumMod val="25000"/>
                </a:schemeClr>
              </a:solidFill>
            </a:rPr>
            <a:t>Долголетие</a:t>
          </a:r>
          <a:endParaRPr lang="ru-RU" sz="2000" dirty="0">
            <a:solidFill>
              <a:schemeClr val="bg2">
                <a:lumMod val="25000"/>
              </a:schemeClr>
            </a:solidFill>
          </a:endParaRPr>
        </a:p>
      </dgm:t>
    </dgm:pt>
    <dgm:pt modelId="{1A011594-5F50-4F89-BFDC-1FF85FDC2418}" type="parTrans" cxnId="{DA54209C-9031-42A3-8E1B-CE65829413B0}">
      <dgm:prSet/>
      <dgm:spPr/>
      <dgm:t>
        <a:bodyPr/>
        <a:lstStyle/>
        <a:p>
          <a:endParaRPr lang="ru-RU"/>
        </a:p>
      </dgm:t>
    </dgm:pt>
    <dgm:pt modelId="{27138FB8-D94B-4B5C-B87B-5F6514A0CD7A}" type="sibTrans" cxnId="{DA54209C-9031-42A3-8E1B-CE65829413B0}">
      <dgm:prSet/>
      <dgm:spPr/>
      <dgm:t>
        <a:bodyPr/>
        <a:lstStyle/>
        <a:p>
          <a:endParaRPr lang="ru-RU"/>
        </a:p>
      </dgm:t>
    </dgm:pt>
    <dgm:pt modelId="{E08BD71E-FA63-4811-A465-D8101E413945}">
      <dgm:prSet custT="1"/>
      <dgm:spPr>
        <a:solidFill>
          <a:schemeClr val="accent3">
            <a:lumMod val="60000"/>
            <a:lumOff val="40000"/>
          </a:schemeClr>
        </a:solidFill>
      </dgm:spPr>
      <dgm:t>
        <a:bodyPr/>
        <a:lstStyle/>
        <a:p>
          <a:r>
            <a:rPr lang="ru-RU" sz="2000" dirty="0" smtClean="0">
              <a:solidFill>
                <a:schemeClr val="bg2">
                  <a:lumMod val="25000"/>
                </a:schemeClr>
              </a:solidFill>
            </a:rPr>
            <a:t>Физические упражнения благотворно влияют на развитие таких функций нервной системы, как сила, подвижность и уравновешенность нервных процессов, повышают учебную мотивацию</a:t>
          </a:r>
          <a:endParaRPr lang="ru-RU" sz="2000" dirty="0">
            <a:solidFill>
              <a:schemeClr val="bg2">
                <a:lumMod val="25000"/>
              </a:schemeClr>
            </a:solidFill>
          </a:endParaRPr>
        </a:p>
      </dgm:t>
    </dgm:pt>
    <dgm:pt modelId="{88ED9F45-886D-4F16-9760-AD81410D4A76}" type="parTrans" cxnId="{A5206442-7FE5-4978-89D6-7EC9190DDDDC}">
      <dgm:prSet/>
      <dgm:spPr/>
      <dgm:t>
        <a:bodyPr/>
        <a:lstStyle/>
        <a:p>
          <a:endParaRPr lang="ru-RU"/>
        </a:p>
      </dgm:t>
    </dgm:pt>
    <dgm:pt modelId="{91D0FC2A-E3F2-423A-9B53-6975CA721975}" type="sibTrans" cxnId="{A5206442-7FE5-4978-89D6-7EC9190DDDDC}">
      <dgm:prSet/>
      <dgm:spPr/>
      <dgm:t>
        <a:bodyPr/>
        <a:lstStyle/>
        <a:p>
          <a:endParaRPr lang="ru-RU"/>
        </a:p>
      </dgm:t>
    </dgm:pt>
    <dgm:pt modelId="{2C56F08D-743E-4985-B33B-B4B5BA0AF80A}">
      <dgm:prSet/>
      <dgm:spPr>
        <a:solidFill>
          <a:schemeClr val="accent6">
            <a:lumMod val="20000"/>
            <a:lumOff val="80000"/>
          </a:schemeClr>
        </a:solidFill>
      </dgm:spPr>
      <dgm:t>
        <a:bodyPr/>
        <a:lstStyle/>
        <a:p>
          <a:r>
            <a:rPr lang="ru-RU" dirty="0" smtClean="0">
              <a:solidFill>
                <a:schemeClr val="bg2">
                  <a:lumMod val="25000"/>
                </a:schemeClr>
              </a:solidFill>
            </a:rPr>
            <a:t>Оптимизация работы всех систем организма , повышение работоспособности</a:t>
          </a:r>
          <a:endParaRPr lang="ru-RU" dirty="0">
            <a:solidFill>
              <a:schemeClr val="bg2">
                <a:lumMod val="25000"/>
              </a:schemeClr>
            </a:solidFill>
          </a:endParaRPr>
        </a:p>
      </dgm:t>
    </dgm:pt>
    <dgm:pt modelId="{39010729-6096-4096-A552-0656A6D1850B}" type="parTrans" cxnId="{B6BD7AC1-C0AC-440F-9104-C5893EAC8983}">
      <dgm:prSet/>
      <dgm:spPr/>
      <dgm:t>
        <a:bodyPr/>
        <a:lstStyle/>
        <a:p>
          <a:endParaRPr lang="ru-RU"/>
        </a:p>
      </dgm:t>
    </dgm:pt>
    <dgm:pt modelId="{B03ADF94-C318-462F-8722-3946C516237D}" type="sibTrans" cxnId="{B6BD7AC1-C0AC-440F-9104-C5893EAC8983}">
      <dgm:prSet/>
      <dgm:spPr/>
      <dgm:t>
        <a:bodyPr/>
        <a:lstStyle/>
        <a:p>
          <a:endParaRPr lang="ru-RU"/>
        </a:p>
      </dgm:t>
    </dgm:pt>
    <dgm:pt modelId="{02C083B4-B586-49B5-BB07-A31587C04725}" type="pres">
      <dgm:prSet presAssocID="{35DCB3C6-73F0-4408-B0A4-5D68326BE980}" presName="cycle" presStyleCnt="0">
        <dgm:presLayoutVars>
          <dgm:chMax val="1"/>
          <dgm:dir/>
          <dgm:animLvl val="ctr"/>
          <dgm:resizeHandles val="exact"/>
        </dgm:presLayoutVars>
      </dgm:prSet>
      <dgm:spPr/>
      <dgm:t>
        <a:bodyPr/>
        <a:lstStyle/>
        <a:p>
          <a:endParaRPr lang="ru-RU"/>
        </a:p>
      </dgm:t>
    </dgm:pt>
    <dgm:pt modelId="{550BA314-5D9D-4F00-8279-A9F95C3F1A5B}" type="pres">
      <dgm:prSet presAssocID="{F23DEE8D-5838-4994-9F75-074FCDC4DF8B}" presName="centerShape" presStyleLbl="node0" presStyleIdx="0" presStyleCnt="1"/>
      <dgm:spPr>
        <a:prstGeom prst="flowChartAlternateProcess">
          <a:avLst/>
        </a:prstGeom>
      </dgm:spPr>
      <dgm:t>
        <a:bodyPr/>
        <a:lstStyle/>
        <a:p>
          <a:endParaRPr lang="ru-RU"/>
        </a:p>
      </dgm:t>
    </dgm:pt>
    <dgm:pt modelId="{112C85E6-916D-4046-9AAE-D42AB0E6B3E0}" type="pres">
      <dgm:prSet presAssocID="{A41D2726-FDDC-4081-9C48-44E73A1CC00C}" presName="Name9" presStyleLbl="parChTrans1D2" presStyleIdx="0" presStyleCnt="6"/>
      <dgm:spPr/>
      <dgm:t>
        <a:bodyPr/>
        <a:lstStyle/>
        <a:p>
          <a:endParaRPr lang="ru-RU"/>
        </a:p>
      </dgm:t>
    </dgm:pt>
    <dgm:pt modelId="{33840998-9752-4938-9405-8C95AE9A0A00}" type="pres">
      <dgm:prSet presAssocID="{A41D2726-FDDC-4081-9C48-44E73A1CC00C}" presName="connTx" presStyleLbl="parChTrans1D2" presStyleIdx="0" presStyleCnt="6"/>
      <dgm:spPr/>
      <dgm:t>
        <a:bodyPr/>
        <a:lstStyle/>
        <a:p>
          <a:endParaRPr lang="ru-RU"/>
        </a:p>
      </dgm:t>
    </dgm:pt>
    <dgm:pt modelId="{8F2CE03F-2AEB-4C42-BC19-72A3076F5502}" type="pres">
      <dgm:prSet presAssocID="{50754BD5-F3D0-48F3-BBE5-E70B06175923}" presName="node" presStyleLbl="node1" presStyleIdx="0" presStyleCnt="6" custScaleX="171041">
        <dgm:presLayoutVars>
          <dgm:bulletEnabled val="1"/>
        </dgm:presLayoutVars>
      </dgm:prSet>
      <dgm:spPr>
        <a:prstGeom prst="flowChartAlternateProcess">
          <a:avLst/>
        </a:prstGeom>
      </dgm:spPr>
      <dgm:t>
        <a:bodyPr/>
        <a:lstStyle/>
        <a:p>
          <a:endParaRPr lang="ru-RU"/>
        </a:p>
      </dgm:t>
    </dgm:pt>
    <dgm:pt modelId="{8EEF9783-6991-4ADE-846D-6812CB7274B3}" type="pres">
      <dgm:prSet presAssocID="{10ED5C46-204B-4F44-B64D-43F75BFF09D4}" presName="Name9" presStyleLbl="parChTrans1D2" presStyleIdx="1" presStyleCnt="6"/>
      <dgm:spPr/>
      <dgm:t>
        <a:bodyPr/>
        <a:lstStyle/>
        <a:p>
          <a:endParaRPr lang="ru-RU"/>
        </a:p>
      </dgm:t>
    </dgm:pt>
    <dgm:pt modelId="{EB9437FB-F368-415B-B8F5-4D10B965A877}" type="pres">
      <dgm:prSet presAssocID="{10ED5C46-204B-4F44-B64D-43F75BFF09D4}" presName="connTx" presStyleLbl="parChTrans1D2" presStyleIdx="1" presStyleCnt="6"/>
      <dgm:spPr/>
      <dgm:t>
        <a:bodyPr/>
        <a:lstStyle/>
        <a:p>
          <a:endParaRPr lang="ru-RU"/>
        </a:p>
      </dgm:t>
    </dgm:pt>
    <dgm:pt modelId="{5811697B-EB45-44A8-BB90-81104603ED64}" type="pres">
      <dgm:prSet presAssocID="{0998D58A-C68C-452F-BA65-9A39C43844D7}" presName="node" presStyleLbl="node1" presStyleIdx="1" presStyleCnt="6" custScaleX="200941" custRadScaleRad="143434" custRadScaleInc="38409">
        <dgm:presLayoutVars>
          <dgm:bulletEnabled val="1"/>
        </dgm:presLayoutVars>
      </dgm:prSet>
      <dgm:spPr>
        <a:prstGeom prst="flowChartAlternateProcess">
          <a:avLst/>
        </a:prstGeom>
      </dgm:spPr>
      <dgm:t>
        <a:bodyPr/>
        <a:lstStyle/>
        <a:p>
          <a:endParaRPr lang="ru-RU"/>
        </a:p>
      </dgm:t>
    </dgm:pt>
    <dgm:pt modelId="{8F7AC06F-4C92-431F-8DC1-CAB436123301}" type="pres">
      <dgm:prSet presAssocID="{48C30A3F-C976-4773-A678-F1C31ACC609D}" presName="Name9" presStyleLbl="parChTrans1D2" presStyleIdx="2" presStyleCnt="6"/>
      <dgm:spPr/>
      <dgm:t>
        <a:bodyPr/>
        <a:lstStyle/>
        <a:p>
          <a:endParaRPr lang="ru-RU"/>
        </a:p>
      </dgm:t>
    </dgm:pt>
    <dgm:pt modelId="{F539D784-A07F-420B-BB47-0C6F87494015}" type="pres">
      <dgm:prSet presAssocID="{48C30A3F-C976-4773-A678-F1C31ACC609D}" presName="connTx" presStyleLbl="parChTrans1D2" presStyleIdx="2" presStyleCnt="6"/>
      <dgm:spPr/>
      <dgm:t>
        <a:bodyPr/>
        <a:lstStyle/>
        <a:p>
          <a:endParaRPr lang="ru-RU"/>
        </a:p>
      </dgm:t>
    </dgm:pt>
    <dgm:pt modelId="{E2C54947-93BC-4B8A-B397-7A2865B40AAD}" type="pres">
      <dgm:prSet presAssocID="{E049BB7F-5EB7-4445-BDBB-57E203FACFA5}" presName="node" presStyleLbl="node1" presStyleIdx="2" presStyleCnt="6" custScaleX="212413" custScaleY="176463" custRadScaleRad="153116" custRadScaleInc="-11937">
        <dgm:presLayoutVars>
          <dgm:bulletEnabled val="1"/>
        </dgm:presLayoutVars>
      </dgm:prSet>
      <dgm:spPr>
        <a:prstGeom prst="flowChartAlternateProcess">
          <a:avLst/>
        </a:prstGeom>
      </dgm:spPr>
      <dgm:t>
        <a:bodyPr/>
        <a:lstStyle/>
        <a:p>
          <a:endParaRPr lang="ru-RU"/>
        </a:p>
      </dgm:t>
    </dgm:pt>
    <dgm:pt modelId="{4692FD5D-34CA-4164-A825-32E51E5C716B}" type="pres">
      <dgm:prSet presAssocID="{1A011594-5F50-4F89-BFDC-1FF85FDC2418}" presName="Name9" presStyleLbl="parChTrans1D2" presStyleIdx="3" presStyleCnt="6"/>
      <dgm:spPr/>
      <dgm:t>
        <a:bodyPr/>
        <a:lstStyle/>
        <a:p>
          <a:endParaRPr lang="ru-RU"/>
        </a:p>
      </dgm:t>
    </dgm:pt>
    <dgm:pt modelId="{3FC4DA55-EACE-466E-9559-4F75C7826478}" type="pres">
      <dgm:prSet presAssocID="{1A011594-5F50-4F89-BFDC-1FF85FDC2418}" presName="connTx" presStyleLbl="parChTrans1D2" presStyleIdx="3" presStyleCnt="6"/>
      <dgm:spPr/>
      <dgm:t>
        <a:bodyPr/>
        <a:lstStyle/>
        <a:p>
          <a:endParaRPr lang="ru-RU"/>
        </a:p>
      </dgm:t>
    </dgm:pt>
    <dgm:pt modelId="{465562B7-2ADC-4957-BABA-79E5B701BB77}" type="pres">
      <dgm:prSet presAssocID="{DE73EC6E-3414-4D56-A2E9-D72E5B426888}" presName="node" presStyleLbl="node1" presStyleIdx="3" presStyleCnt="6" custScaleX="132794">
        <dgm:presLayoutVars>
          <dgm:bulletEnabled val="1"/>
        </dgm:presLayoutVars>
      </dgm:prSet>
      <dgm:spPr>
        <a:prstGeom prst="flowChartAlternateProcess">
          <a:avLst/>
        </a:prstGeom>
      </dgm:spPr>
      <dgm:t>
        <a:bodyPr/>
        <a:lstStyle/>
        <a:p>
          <a:endParaRPr lang="ru-RU"/>
        </a:p>
      </dgm:t>
    </dgm:pt>
    <dgm:pt modelId="{55EE10B6-89AF-4B48-B116-F666557C393E}" type="pres">
      <dgm:prSet presAssocID="{88ED9F45-886D-4F16-9760-AD81410D4A76}" presName="Name9" presStyleLbl="parChTrans1D2" presStyleIdx="4" presStyleCnt="6"/>
      <dgm:spPr/>
      <dgm:t>
        <a:bodyPr/>
        <a:lstStyle/>
        <a:p>
          <a:endParaRPr lang="ru-RU"/>
        </a:p>
      </dgm:t>
    </dgm:pt>
    <dgm:pt modelId="{8177E602-7A0B-4EDF-8975-537593B04AAD}" type="pres">
      <dgm:prSet presAssocID="{88ED9F45-886D-4F16-9760-AD81410D4A76}" presName="connTx" presStyleLbl="parChTrans1D2" presStyleIdx="4" presStyleCnt="6"/>
      <dgm:spPr/>
      <dgm:t>
        <a:bodyPr/>
        <a:lstStyle/>
        <a:p>
          <a:endParaRPr lang="ru-RU"/>
        </a:p>
      </dgm:t>
    </dgm:pt>
    <dgm:pt modelId="{2BFB285C-9C04-4962-97E2-843E812E9D94}" type="pres">
      <dgm:prSet presAssocID="{E08BD71E-FA63-4811-A465-D8101E413945}" presName="node" presStyleLbl="node1" presStyleIdx="4" presStyleCnt="6" custScaleX="217927" custScaleY="166208" custRadScaleRad="153760" custRadScaleInc="8043">
        <dgm:presLayoutVars>
          <dgm:bulletEnabled val="1"/>
        </dgm:presLayoutVars>
      </dgm:prSet>
      <dgm:spPr>
        <a:prstGeom prst="flowChartAlternateProcess">
          <a:avLst/>
        </a:prstGeom>
      </dgm:spPr>
      <dgm:t>
        <a:bodyPr/>
        <a:lstStyle/>
        <a:p>
          <a:endParaRPr lang="ru-RU"/>
        </a:p>
      </dgm:t>
    </dgm:pt>
    <dgm:pt modelId="{23C63F0F-48BD-43CE-A1D3-56964950B225}" type="pres">
      <dgm:prSet presAssocID="{39010729-6096-4096-A552-0656A6D1850B}" presName="Name9" presStyleLbl="parChTrans1D2" presStyleIdx="5" presStyleCnt="6"/>
      <dgm:spPr/>
      <dgm:t>
        <a:bodyPr/>
        <a:lstStyle/>
        <a:p>
          <a:endParaRPr lang="ru-RU"/>
        </a:p>
      </dgm:t>
    </dgm:pt>
    <dgm:pt modelId="{9F83FB7B-0800-4593-A7BD-C03569BCA524}" type="pres">
      <dgm:prSet presAssocID="{39010729-6096-4096-A552-0656A6D1850B}" presName="connTx" presStyleLbl="parChTrans1D2" presStyleIdx="5" presStyleCnt="6"/>
      <dgm:spPr/>
      <dgm:t>
        <a:bodyPr/>
        <a:lstStyle/>
        <a:p>
          <a:endParaRPr lang="ru-RU"/>
        </a:p>
      </dgm:t>
    </dgm:pt>
    <dgm:pt modelId="{2F71DC65-B63A-4028-8D3A-FB0DDD984B85}" type="pres">
      <dgm:prSet presAssocID="{2C56F08D-743E-4985-B33B-B4B5BA0AF80A}" presName="node" presStyleLbl="node1" presStyleIdx="5" presStyleCnt="6" custScaleX="205418" custScaleY="119919" custRadScaleRad="156996" custRadScaleInc="-24093">
        <dgm:presLayoutVars>
          <dgm:bulletEnabled val="1"/>
        </dgm:presLayoutVars>
      </dgm:prSet>
      <dgm:spPr>
        <a:prstGeom prst="flowChartAlternateProcess">
          <a:avLst/>
        </a:prstGeom>
      </dgm:spPr>
      <dgm:t>
        <a:bodyPr/>
        <a:lstStyle/>
        <a:p>
          <a:endParaRPr lang="ru-RU"/>
        </a:p>
      </dgm:t>
    </dgm:pt>
  </dgm:ptLst>
  <dgm:cxnLst>
    <dgm:cxn modelId="{E3A840F9-FD8A-4ED0-9CC7-C030F427B798}" type="presOf" srcId="{A41D2726-FDDC-4081-9C48-44E73A1CC00C}" destId="{33840998-9752-4938-9405-8C95AE9A0A00}" srcOrd="1" destOrd="0" presId="urn:microsoft.com/office/officeart/2005/8/layout/radial1"/>
    <dgm:cxn modelId="{2484DA3F-5893-4E43-B0A6-8388C3CD3198}" type="presOf" srcId="{0998D58A-C68C-452F-BA65-9A39C43844D7}" destId="{5811697B-EB45-44A8-BB90-81104603ED64}" srcOrd="0" destOrd="0" presId="urn:microsoft.com/office/officeart/2005/8/layout/radial1"/>
    <dgm:cxn modelId="{B429C792-594E-4849-B573-8E7ABEE55EE9}" type="presOf" srcId="{1A011594-5F50-4F89-BFDC-1FF85FDC2418}" destId="{3FC4DA55-EACE-466E-9559-4F75C7826478}" srcOrd="1" destOrd="0" presId="urn:microsoft.com/office/officeart/2005/8/layout/radial1"/>
    <dgm:cxn modelId="{5A8B8638-457B-4518-993A-5979AE6A64F9}" type="presOf" srcId="{10ED5C46-204B-4F44-B64D-43F75BFF09D4}" destId="{8EEF9783-6991-4ADE-846D-6812CB7274B3}" srcOrd="0" destOrd="0" presId="urn:microsoft.com/office/officeart/2005/8/layout/radial1"/>
    <dgm:cxn modelId="{B6BD7AC1-C0AC-440F-9104-C5893EAC8983}" srcId="{F23DEE8D-5838-4994-9F75-074FCDC4DF8B}" destId="{2C56F08D-743E-4985-B33B-B4B5BA0AF80A}" srcOrd="5" destOrd="0" parTransId="{39010729-6096-4096-A552-0656A6D1850B}" sibTransId="{B03ADF94-C318-462F-8722-3946C516237D}"/>
    <dgm:cxn modelId="{109FD5B5-F211-45FF-B7B7-42EADA195447}" type="presOf" srcId="{10ED5C46-204B-4F44-B64D-43F75BFF09D4}" destId="{EB9437FB-F368-415B-B8F5-4D10B965A877}" srcOrd="1" destOrd="0" presId="urn:microsoft.com/office/officeart/2005/8/layout/radial1"/>
    <dgm:cxn modelId="{C1410EF2-CFC0-4195-B9C5-7858E9D4D680}" type="presOf" srcId="{88ED9F45-886D-4F16-9760-AD81410D4A76}" destId="{8177E602-7A0B-4EDF-8975-537593B04AAD}" srcOrd="1" destOrd="0" presId="urn:microsoft.com/office/officeart/2005/8/layout/radial1"/>
    <dgm:cxn modelId="{50585238-5E0C-4934-A721-F7B013B49D56}" srcId="{F23DEE8D-5838-4994-9F75-074FCDC4DF8B}" destId="{50754BD5-F3D0-48F3-BBE5-E70B06175923}" srcOrd="0" destOrd="0" parTransId="{A41D2726-FDDC-4081-9C48-44E73A1CC00C}" sibTransId="{E5E3419F-DA92-421A-BFD9-25AE51251291}"/>
    <dgm:cxn modelId="{04D34340-A0A6-4BE2-B071-350655E9A818}" type="presOf" srcId="{48C30A3F-C976-4773-A678-F1C31ACC609D}" destId="{8F7AC06F-4C92-431F-8DC1-CAB436123301}" srcOrd="0" destOrd="0" presId="urn:microsoft.com/office/officeart/2005/8/layout/radial1"/>
    <dgm:cxn modelId="{E99F2E55-C1CC-483C-98BC-ED41227AEFE7}" type="presOf" srcId="{88ED9F45-886D-4F16-9760-AD81410D4A76}" destId="{55EE10B6-89AF-4B48-B116-F666557C393E}" srcOrd="0" destOrd="0" presId="urn:microsoft.com/office/officeart/2005/8/layout/radial1"/>
    <dgm:cxn modelId="{68A5E5DF-05F4-4FDB-82C0-649E1D4EFF9D}" type="presOf" srcId="{2C56F08D-743E-4985-B33B-B4B5BA0AF80A}" destId="{2F71DC65-B63A-4028-8D3A-FB0DDD984B85}" srcOrd="0" destOrd="0" presId="urn:microsoft.com/office/officeart/2005/8/layout/radial1"/>
    <dgm:cxn modelId="{FF475768-7D15-4C62-8C26-262E43095945}" srcId="{F23DEE8D-5838-4994-9F75-074FCDC4DF8B}" destId="{0998D58A-C68C-452F-BA65-9A39C43844D7}" srcOrd="1" destOrd="0" parTransId="{10ED5C46-204B-4F44-B64D-43F75BFF09D4}" sibTransId="{E8B04C62-E078-4FDB-91DF-45F768C14C5C}"/>
    <dgm:cxn modelId="{4E8D58E3-08A4-42E5-AD11-B5EF510D0513}" type="presOf" srcId="{39010729-6096-4096-A552-0656A6D1850B}" destId="{23C63F0F-48BD-43CE-A1D3-56964950B225}" srcOrd="0" destOrd="0" presId="urn:microsoft.com/office/officeart/2005/8/layout/radial1"/>
    <dgm:cxn modelId="{6C8F023D-60B1-427F-800D-297BAF3FBD11}" srcId="{35DCB3C6-73F0-4408-B0A4-5D68326BE980}" destId="{F23DEE8D-5838-4994-9F75-074FCDC4DF8B}" srcOrd="0" destOrd="0" parTransId="{31E81562-6056-40A0-A318-272CC242CDC9}" sibTransId="{F836B224-D6F8-4CB1-8603-EDF2178DD685}"/>
    <dgm:cxn modelId="{527E17DF-3C2D-490E-924F-B1C4DBB03C82}" type="presOf" srcId="{50754BD5-F3D0-48F3-BBE5-E70B06175923}" destId="{8F2CE03F-2AEB-4C42-BC19-72A3076F5502}" srcOrd="0" destOrd="0" presId="urn:microsoft.com/office/officeart/2005/8/layout/radial1"/>
    <dgm:cxn modelId="{70FF1DB3-C0BE-431B-8CFF-65558E5A2B5D}" type="presOf" srcId="{E049BB7F-5EB7-4445-BDBB-57E203FACFA5}" destId="{E2C54947-93BC-4B8A-B397-7A2865B40AAD}" srcOrd="0" destOrd="0" presId="urn:microsoft.com/office/officeart/2005/8/layout/radial1"/>
    <dgm:cxn modelId="{68DB6100-E830-45ED-941C-ADC307C14015}" type="presOf" srcId="{1A011594-5F50-4F89-BFDC-1FF85FDC2418}" destId="{4692FD5D-34CA-4164-A825-32E51E5C716B}" srcOrd="0" destOrd="0" presId="urn:microsoft.com/office/officeart/2005/8/layout/radial1"/>
    <dgm:cxn modelId="{1EF83E90-035E-4863-AA78-23AB83B89080}" type="presOf" srcId="{A41D2726-FDDC-4081-9C48-44E73A1CC00C}" destId="{112C85E6-916D-4046-9AAE-D42AB0E6B3E0}" srcOrd="0" destOrd="0" presId="urn:microsoft.com/office/officeart/2005/8/layout/radial1"/>
    <dgm:cxn modelId="{920758C4-9204-42A8-8035-F97DBFA97F96}" type="presOf" srcId="{DE73EC6E-3414-4D56-A2E9-D72E5B426888}" destId="{465562B7-2ADC-4957-BABA-79E5B701BB77}" srcOrd="0" destOrd="0" presId="urn:microsoft.com/office/officeart/2005/8/layout/radial1"/>
    <dgm:cxn modelId="{FB322A34-5672-451D-8760-B67FBA58325F}" type="presOf" srcId="{48C30A3F-C976-4773-A678-F1C31ACC609D}" destId="{F539D784-A07F-420B-BB47-0C6F87494015}" srcOrd="1" destOrd="0" presId="urn:microsoft.com/office/officeart/2005/8/layout/radial1"/>
    <dgm:cxn modelId="{5A94E3E7-F164-4A75-B912-519CE0C39FB3}" type="presOf" srcId="{F23DEE8D-5838-4994-9F75-074FCDC4DF8B}" destId="{550BA314-5D9D-4F00-8279-A9F95C3F1A5B}" srcOrd="0" destOrd="0" presId="urn:microsoft.com/office/officeart/2005/8/layout/radial1"/>
    <dgm:cxn modelId="{A5206442-7FE5-4978-89D6-7EC9190DDDDC}" srcId="{F23DEE8D-5838-4994-9F75-074FCDC4DF8B}" destId="{E08BD71E-FA63-4811-A465-D8101E413945}" srcOrd="4" destOrd="0" parTransId="{88ED9F45-886D-4F16-9760-AD81410D4A76}" sibTransId="{91D0FC2A-E3F2-423A-9B53-6975CA721975}"/>
    <dgm:cxn modelId="{DA54209C-9031-42A3-8E1B-CE65829413B0}" srcId="{F23DEE8D-5838-4994-9F75-074FCDC4DF8B}" destId="{DE73EC6E-3414-4D56-A2E9-D72E5B426888}" srcOrd="3" destOrd="0" parTransId="{1A011594-5F50-4F89-BFDC-1FF85FDC2418}" sibTransId="{27138FB8-D94B-4B5C-B87B-5F6514A0CD7A}"/>
    <dgm:cxn modelId="{FD697ACE-FD89-44AE-8E32-F16087067C15}" type="presOf" srcId="{39010729-6096-4096-A552-0656A6D1850B}" destId="{9F83FB7B-0800-4593-A7BD-C03569BCA524}" srcOrd="1" destOrd="0" presId="urn:microsoft.com/office/officeart/2005/8/layout/radial1"/>
    <dgm:cxn modelId="{D9C0DDE3-4041-4F80-A374-227080E6B450}" type="presOf" srcId="{E08BD71E-FA63-4811-A465-D8101E413945}" destId="{2BFB285C-9C04-4962-97E2-843E812E9D94}" srcOrd="0" destOrd="0" presId="urn:microsoft.com/office/officeart/2005/8/layout/radial1"/>
    <dgm:cxn modelId="{8AC3C2D4-10B9-4301-BE83-B13C3E875AC6}" type="presOf" srcId="{35DCB3C6-73F0-4408-B0A4-5D68326BE980}" destId="{02C083B4-B586-49B5-BB07-A31587C04725}" srcOrd="0" destOrd="0" presId="urn:microsoft.com/office/officeart/2005/8/layout/radial1"/>
    <dgm:cxn modelId="{F3B7CEB2-C0F5-4528-BDEE-FB7C45E606C7}" srcId="{F23DEE8D-5838-4994-9F75-074FCDC4DF8B}" destId="{E049BB7F-5EB7-4445-BDBB-57E203FACFA5}" srcOrd="2" destOrd="0" parTransId="{48C30A3F-C976-4773-A678-F1C31ACC609D}" sibTransId="{C08E2306-F227-4311-A81F-EAEB990354EE}"/>
    <dgm:cxn modelId="{E55C0473-1ABB-4DC0-9073-C4812090A732}" type="presParOf" srcId="{02C083B4-B586-49B5-BB07-A31587C04725}" destId="{550BA314-5D9D-4F00-8279-A9F95C3F1A5B}" srcOrd="0" destOrd="0" presId="urn:microsoft.com/office/officeart/2005/8/layout/radial1"/>
    <dgm:cxn modelId="{776E6EA8-5182-4D04-A1EC-3E40E4CD559D}" type="presParOf" srcId="{02C083B4-B586-49B5-BB07-A31587C04725}" destId="{112C85E6-916D-4046-9AAE-D42AB0E6B3E0}" srcOrd="1" destOrd="0" presId="urn:microsoft.com/office/officeart/2005/8/layout/radial1"/>
    <dgm:cxn modelId="{26DEB5A6-DCD6-4C92-9D8E-6EB0C69A2A42}" type="presParOf" srcId="{112C85E6-916D-4046-9AAE-D42AB0E6B3E0}" destId="{33840998-9752-4938-9405-8C95AE9A0A00}" srcOrd="0" destOrd="0" presId="urn:microsoft.com/office/officeart/2005/8/layout/radial1"/>
    <dgm:cxn modelId="{9D0994E7-6A04-4667-9FBA-09E8E00A1134}" type="presParOf" srcId="{02C083B4-B586-49B5-BB07-A31587C04725}" destId="{8F2CE03F-2AEB-4C42-BC19-72A3076F5502}" srcOrd="2" destOrd="0" presId="urn:microsoft.com/office/officeart/2005/8/layout/radial1"/>
    <dgm:cxn modelId="{02C3FC2B-C2B9-4053-9852-3CD6931DE62F}" type="presParOf" srcId="{02C083B4-B586-49B5-BB07-A31587C04725}" destId="{8EEF9783-6991-4ADE-846D-6812CB7274B3}" srcOrd="3" destOrd="0" presId="urn:microsoft.com/office/officeart/2005/8/layout/radial1"/>
    <dgm:cxn modelId="{B0A8784F-5EF9-4FAF-910E-8830E1F23F3C}" type="presParOf" srcId="{8EEF9783-6991-4ADE-846D-6812CB7274B3}" destId="{EB9437FB-F368-415B-B8F5-4D10B965A877}" srcOrd="0" destOrd="0" presId="urn:microsoft.com/office/officeart/2005/8/layout/radial1"/>
    <dgm:cxn modelId="{7DA2BB49-E919-435A-98EF-007B966CB328}" type="presParOf" srcId="{02C083B4-B586-49B5-BB07-A31587C04725}" destId="{5811697B-EB45-44A8-BB90-81104603ED64}" srcOrd="4" destOrd="0" presId="urn:microsoft.com/office/officeart/2005/8/layout/radial1"/>
    <dgm:cxn modelId="{AD356C33-A6B0-41CA-911B-4AC970F8D29E}" type="presParOf" srcId="{02C083B4-B586-49B5-BB07-A31587C04725}" destId="{8F7AC06F-4C92-431F-8DC1-CAB436123301}" srcOrd="5" destOrd="0" presId="urn:microsoft.com/office/officeart/2005/8/layout/radial1"/>
    <dgm:cxn modelId="{88DB155D-454C-4341-B0A8-FBF6E23F81F8}" type="presParOf" srcId="{8F7AC06F-4C92-431F-8DC1-CAB436123301}" destId="{F539D784-A07F-420B-BB47-0C6F87494015}" srcOrd="0" destOrd="0" presId="urn:microsoft.com/office/officeart/2005/8/layout/radial1"/>
    <dgm:cxn modelId="{5A5276F1-7D87-4940-9240-5CA9A9A03546}" type="presParOf" srcId="{02C083B4-B586-49B5-BB07-A31587C04725}" destId="{E2C54947-93BC-4B8A-B397-7A2865B40AAD}" srcOrd="6" destOrd="0" presId="urn:microsoft.com/office/officeart/2005/8/layout/radial1"/>
    <dgm:cxn modelId="{426253B7-54DB-44A4-A885-7C09E1CE5708}" type="presParOf" srcId="{02C083B4-B586-49B5-BB07-A31587C04725}" destId="{4692FD5D-34CA-4164-A825-32E51E5C716B}" srcOrd="7" destOrd="0" presId="urn:microsoft.com/office/officeart/2005/8/layout/radial1"/>
    <dgm:cxn modelId="{4F9A9E60-AD82-44E4-A19A-EA8CE3300ACB}" type="presParOf" srcId="{4692FD5D-34CA-4164-A825-32E51E5C716B}" destId="{3FC4DA55-EACE-466E-9559-4F75C7826478}" srcOrd="0" destOrd="0" presId="urn:microsoft.com/office/officeart/2005/8/layout/radial1"/>
    <dgm:cxn modelId="{BFDA4050-0C8D-420E-B0CA-BCB029AB1B70}" type="presParOf" srcId="{02C083B4-B586-49B5-BB07-A31587C04725}" destId="{465562B7-2ADC-4957-BABA-79E5B701BB77}" srcOrd="8" destOrd="0" presId="urn:microsoft.com/office/officeart/2005/8/layout/radial1"/>
    <dgm:cxn modelId="{09C0B3DE-57F8-4EE3-A732-7E367C93DD72}" type="presParOf" srcId="{02C083B4-B586-49B5-BB07-A31587C04725}" destId="{55EE10B6-89AF-4B48-B116-F666557C393E}" srcOrd="9" destOrd="0" presId="urn:microsoft.com/office/officeart/2005/8/layout/radial1"/>
    <dgm:cxn modelId="{E79E7E43-4C03-4C76-A10C-CF3A2957F6ED}" type="presParOf" srcId="{55EE10B6-89AF-4B48-B116-F666557C393E}" destId="{8177E602-7A0B-4EDF-8975-537593B04AAD}" srcOrd="0" destOrd="0" presId="urn:microsoft.com/office/officeart/2005/8/layout/radial1"/>
    <dgm:cxn modelId="{A07FA32A-F32E-4A97-A1E6-BE4A33DF143D}" type="presParOf" srcId="{02C083B4-B586-49B5-BB07-A31587C04725}" destId="{2BFB285C-9C04-4962-97E2-843E812E9D94}" srcOrd="10" destOrd="0" presId="urn:microsoft.com/office/officeart/2005/8/layout/radial1"/>
    <dgm:cxn modelId="{B4996223-9450-49C4-AAB6-008F76DCFF67}" type="presParOf" srcId="{02C083B4-B586-49B5-BB07-A31587C04725}" destId="{23C63F0F-48BD-43CE-A1D3-56964950B225}" srcOrd="11" destOrd="0" presId="urn:microsoft.com/office/officeart/2005/8/layout/radial1"/>
    <dgm:cxn modelId="{BAEBD35D-3B77-4E16-91AA-AA83189F7CC3}" type="presParOf" srcId="{23C63F0F-48BD-43CE-A1D3-56964950B225}" destId="{9F83FB7B-0800-4593-A7BD-C03569BCA524}" srcOrd="0" destOrd="0" presId="urn:microsoft.com/office/officeart/2005/8/layout/radial1"/>
    <dgm:cxn modelId="{09FECC19-3EE4-4BD8-AE5C-4FA2C5E6ED35}" type="presParOf" srcId="{02C083B4-B586-49B5-BB07-A31587C04725}" destId="{2F71DC65-B63A-4028-8D3A-FB0DDD984B8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85C98F-E7D6-4411-8C42-8DCFE87D0C5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ru-RU"/>
        </a:p>
      </dgm:t>
    </dgm:pt>
    <dgm:pt modelId="{3201276F-A59D-445F-B62C-5F1E21653AF2}">
      <dgm:prSet phldrT="[Текст]"/>
      <dgm:spPr>
        <a:solidFill>
          <a:schemeClr val="accent3">
            <a:lumMod val="60000"/>
            <a:lumOff val="40000"/>
            <a:alpha val="50000"/>
          </a:schemeClr>
        </a:solidFill>
      </dgm:spPr>
      <dgm:t>
        <a:bodyPr/>
        <a:lstStyle/>
        <a:p>
          <a:r>
            <a:rPr lang="ru-RU" dirty="0" smtClean="0">
              <a:solidFill>
                <a:schemeClr val="accent1">
                  <a:lumMod val="75000"/>
                </a:schemeClr>
              </a:solidFill>
            </a:rPr>
            <a:t>Влияние различных факторов на двигательную активность школьников</a:t>
          </a:r>
          <a:endParaRPr lang="ru-RU" dirty="0">
            <a:solidFill>
              <a:schemeClr val="accent1">
                <a:lumMod val="75000"/>
              </a:schemeClr>
            </a:solidFill>
          </a:endParaRPr>
        </a:p>
      </dgm:t>
    </dgm:pt>
    <dgm:pt modelId="{ACBC59C9-3413-4DA2-A997-3A88380C4238}" type="parTrans" cxnId="{F8DA2F8A-2165-4FD2-A077-9642D891046E}">
      <dgm:prSet/>
      <dgm:spPr/>
      <dgm:t>
        <a:bodyPr/>
        <a:lstStyle/>
        <a:p>
          <a:endParaRPr lang="ru-RU"/>
        </a:p>
      </dgm:t>
    </dgm:pt>
    <dgm:pt modelId="{27325686-FEE1-4D64-926D-9124E902BFF2}" type="sibTrans" cxnId="{F8DA2F8A-2165-4FD2-A077-9642D891046E}">
      <dgm:prSet/>
      <dgm:spPr/>
      <dgm:t>
        <a:bodyPr/>
        <a:lstStyle/>
        <a:p>
          <a:endParaRPr lang="ru-RU"/>
        </a:p>
      </dgm:t>
    </dgm:pt>
    <dgm:pt modelId="{E0AE29E0-54FE-44D6-9091-8FC3E088EA6B}">
      <dgm:prSet phldrT="[Текст]" custT="1"/>
      <dgm:spPr>
        <a:solidFill>
          <a:schemeClr val="accent3">
            <a:lumMod val="60000"/>
            <a:lumOff val="40000"/>
            <a:alpha val="50000"/>
          </a:schemeClr>
        </a:solidFill>
      </dgm:spPr>
      <dgm:t>
        <a:bodyPr/>
        <a:lstStyle/>
        <a:p>
          <a:r>
            <a:rPr lang="ru-RU" sz="2400" dirty="0" smtClean="0">
              <a:solidFill>
                <a:schemeClr val="accent6">
                  <a:lumMod val="75000"/>
                </a:schemeClr>
              </a:solidFill>
            </a:rPr>
            <a:t>Времена</a:t>
          </a:r>
        </a:p>
        <a:p>
          <a:r>
            <a:rPr lang="ru-RU" sz="2400" dirty="0" smtClean="0">
              <a:solidFill>
                <a:schemeClr val="accent6">
                  <a:lumMod val="75000"/>
                </a:schemeClr>
              </a:solidFill>
            </a:rPr>
            <a:t> года</a:t>
          </a:r>
          <a:endParaRPr lang="ru-RU" sz="2400" dirty="0">
            <a:solidFill>
              <a:schemeClr val="accent6">
                <a:lumMod val="75000"/>
              </a:schemeClr>
            </a:solidFill>
          </a:endParaRPr>
        </a:p>
      </dgm:t>
    </dgm:pt>
    <dgm:pt modelId="{EC791DC6-0E29-4804-A887-74E1197DFF7F}" type="parTrans" cxnId="{029B572F-B8A3-4F50-9CCD-138688E3D552}">
      <dgm:prSet/>
      <dgm:spPr/>
      <dgm:t>
        <a:bodyPr/>
        <a:lstStyle/>
        <a:p>
          <a:endParaRPr lang="ru-RU"/>
        </a:p>
      </dgm:t>
    </dgm:pt>
    <dgm:pt modelId="{DD75631E-A8D5-4CD9-A311-B4294BCEDAF0}" type="sibTrans" cxnId="{029B572F-B8A3-4F50-9CCD-138688E3D552}">
      <dgm:prSet/>
      <dgm:spPr/>
      <dgm:t>
        <a:bodyPr/>
        <a:lstStyle/>
        <a:p>
          <a:endParaRPr lang="ru-RU"/>
        </a:p>
      </dgm:t>
    </dgm:pt>
    <dgm:pt modelId="{2F2FC323-64C7-41FB-AFC7-62EA4769E6DE}">
      <dgm:prSet phldrT="[Текст]" custT="1"/>
      <dgm:spPr>
        <a:solidFill>
          <a:schemeClr val="bg2">
            <a:lumMod val="90000"/>
            <a:alpha val="50000"/>
          </a:schemeClr>
        </a:solidFill>
      </dgm:spPr>
      <dgm:t>
        <a:bodyPr/>
        <a:lstStyle/>
        <a:p>
          <a:r>
            <a:rPr lang="ru-RU" sz="2400" dirty="0" err="1" smtClean="0">
              <a:solidFill>
                <a:schemeClr val="accent6">
                  <a:lumMod val="75000"/>
                </a:schemeClr>
              </a:solidFill>
            </a:rPr>
            <a:t>Климати</a:t>
          </a:r>
          <a:endParaRPr lang="ru-RU" sz="2400" dirty="0" smtClean="0">
            <a:solidFill>
              <a:schemeClr val="accent6">
                <a:lumMod val="75000"/>
              </a:schemeClr>
            </a:solidFill>
          </a:endParaRPr>
        </a:p>
        <a:p>
          <a:r>
            <a:rPr lang="ru-RU" sz="2400" dirty="0" err="1" smtClean="0">
              <a:solidFill>
                <a:schemeClr val="accent6">
                  <a:lumMod val="75000"/>
                </a:schemeClr>
              </a:solidFill>
            </a:rPr>
            <a:t>ческие</a:t>
          </a:r>
          <a:r>
            <a:rPr lang="ru-RU" sz="2400" dirty="0" smtClean="0">
              <a:solidFill>
                <a:schemeClr val="accent6">
                  <a:lumMod val="75000"/>
                </a:schemeClr>
              </a:solidFill>
            </a:rPr>
            <a:t> </a:t>
          </a:r>
        </a:p>
        <a:p>
          <a:r>
            <a:rPr lang="ru-RU" sz="2400" dirty="0" smtClean="0">
              <a:solidFill>
                <a:schemeClr val="accent6">
                  <a:lumMod val="75000"/>
                </a:schemeClr>
              </a:solidFill>
            </a:rPr>
            <a:t>условия</a:t>
          </a:r>
          <a:endParaRPr lang="ru-RU" sz="2400" dirty="0">
            <a:solidFill>
              <a:schemeClr val="accent6">
                <a:lumMod val="75000"/>
              </a:schemeClr>
            </a:solidFill>
          </a:endParaRPr>
        </a:p>
      </dgm:t>
    </dgm:pt>
    <dgm:pt modelId="{A3BDFCA8-5CDA-46F5-A2E7-17DD7CD55543}" type="parTrans" cxnId="{7F3B1E4C-6181-4401-9684-D865678F8801}">
      <dgm:prSet/>
      <dgm:spPr/>
      <dgm:t>
        <a:bodyPr/>
        <a:lstStyle/>
        <a:p>
          <a:endParaRPr lang="ru-RU"/>
        </a:p>
      </dgm:t>
    </dgm:pt>
    <dgm:pt modelId="{B6731DC2-0796-4468-ADA4-DACDD301D1B1}" type="sibTrans" cxnId="{7F3B1E4C-6181-4401-9684-D865678F8801}">
      <dgm:prSet/>
      <dgm:spPr/>
      <dgm:t>
        <a:bodyPr/>
        <a:lstStyle/>
        <a:p>
          <a:endParaRPr lang="ru-RU"/>
        </a:p>
      </dgm:t>
    </dgm:pt>
    <dgm:pt modelId="{1830051A-E07E-489A-8159-1D92DF5AEA2A}">
      <dgm:prSet phldrT="[Текст]" custT="1"/>
      <dgm:spPr>
        <a:solidFill>
          <a:schemeClr val="bg1">
            <a:lumMod val="75000"/>
            <a:alpha val="50000"/>
          </a:schemeClr>
        </a:solidFill>
      </dgm:spPr>
      <dgm:t>
        <a:bodyPr/>
        <a:lstStyle/>
        <a:p>
          <a:r>
            <a:rPr lang="ru-RU" sz="2400" dirty="0" smtClean="0">
              <a:solidFill>
                <a:schemeClr val="accent6">
                  <a:lumMod val="75000"/>
                </a:schemeClr>
              </a:solidFill>
            </a:rPr>
            <a:t>Место </a:t>
          </a:r>
        </a:p>
        <a:p>
          <a:r>
            <a:rPr lang="ru-RU" sz="2400" dirty="0" smtClean="0">
              <a:solidFill>
                <a:schemeClr val="accent6">
                  <a:lumMod val="75000"/>
                </a:schemeClr>
              </a:solidFill>
            </a:rPr>
            <a:t>жительства</a:t>
          </a:r>
          <a:endParaRPr lang="ru-RU" sz="2400" dirty="0">
            <a:solidFill>
              <a:schemeClr val="accent6">
                <a:lumMod val="75000"/>
              </a:schemeClr>
            </a:solidFill>
          </a:endParaRPr>
        </a:p>
      </dgm:t>
    </dgm:pt>
    <dgm:pt modelId="{35088EB5-8457-4D8A-8B9F-4C399266325B}" type="parTrans" cxnId="{88DF26D8-8D8F-41DF-B1E9-E148E7C5EE6D}">
      <dgm:prSet/>
      <dgm:spPr/>
      <dgm:t>
        <a:bodyPr/>
        <a:lstStyle/>
        <a:p>
          <a:endParaRPr lang="ru-RU"/>
        </a:p>
      </dgm:t>
    </dgm:pt>
    <dgm:pt modelId="{D23A341F-ACF6-473D-8218-85D05EAEF16B}" type="sibTrans" cxnId="{88DF26D8-8D8F-41DF-B1E9-E148E7C5EE6D}">
      <dgm:prSet/>
      <dgm:spPr/>
      <dgm:t>
        <a:bodyPr/>
        <a:lstStyle/>
        <a:p>
          <a:endParaRPr lang="ru-RU"/>
        </a:p>
      </dgm:t>
    </dgm:pt>
    <dgm:pt modelId="{94C0DF3F-CF60-4DA9-AAA0-E339E3ED0CF9}">
      <dgm:prSet phldrT="[Текст]"/>
      <dgm:spPr>
        <a:solidFill>
          <a:schemeClr val="accent5">
            <a:lumMod val="75000"/>
            <a:alpha val="50000"/>
          </a:schemeClr>
        </a:solidFill>
      </dgm:spPr>
      <dgm:t>
        <a:bodyPr/>
        <a:lstStyle/>
        <a:p>
          <a:r>
            <a:rPr lang="ru-RU" dirty="0" smtClean="0">
              <a:solidFill>
                <a:schemeClr val="accent6">
                  <a:lumMod val="75000"/>
                </a:schemeClr>
              </a:solidFill>
            </a:rPr>
            <a:t>индивидуальные особенности проявления суточной двигательной активности.</a:t>
          </a:r>
          <a:endParaRPr lang="ru-RU" dirty="0">
            <a:solidFill>
              <a:schemeClr val="accent6">
                <a:lumMod val="75000"/>
              </a:schemeClr>
            </a:solidFill>
          </a:endParaRPr>
        </a:p>
      </dgm:t>
    </dgm:pt>
    <dgm:pt modelId="{DD09BE6D-502D-44C1-B953-3CA6466FB4C8}" type="parTrans" cxnId="{813899F9-8BE5-4E81-B7C5-014EABBA1E01}">
      <dgm:prSet/>
      <dgm:spPr/>
      <dgm:t>
        <a:bodyPr/>
        <a:lstStyle/>
        <a:p>
          <a:endParaRPr lang="ru-RU"/>
        </a:p>
      </dgm:t>
    </dgm:pt>
    <dgm:pt modelId="{A794D890-5363-4249-8AA3-5D54F2C13425}" type="sibTrans" cxnId="{813899F9-8BE5-4E81-B7C5-014EABBA1E01}">
      <dgm:prSet/>
      <dgm:spPr/>
      <dgm:t>
        <a:bodyPr/>
        <a:lstStyle/>
        <a:p>
          <a:endParaRPr lang="ru-RU"/>
        </a:p>
      </dgm:t>
    </dgm:pt>
    <dgm:pt modelId="{777E0BCE-2DB6-4F45-82E2-97D9F5C625AA}">
      <dgm:prSet/>
      <dgm:spPr/>
      <dgm:t>
        <a:bodyPr/>
        <a:lstStyle/>
        <a:p>
          <a:endParaRPr lang="ru-RU"/>
        </a:p>
      </dgm:t>
    </dgm:pt>
    <dgm:pt modelId="{50934FEF-1F5F-4220-8F3A-005952B89120}" type="parTrans" cxnId="{0C2E6840-213A-4A7E-97C8-71829D15EB10}">
      <dgm:prSet/>
      <dgm:spPr/>
      <dgm:t>
        <a:bodyPr/>
        <a:lstStyle/>
        <a:p>
          <a:endParaRPr lang="ru-RU"/>
        </a:p>
      </dgm:t>
    </dgm:pt>
    <dgm:pt modelId="{E32E39BC-0067-4AC8-A7F6-831E3EADA8DF}" type="sibTrans" cxnId="{0C2E6840-213A-4A7E-97C8-71829D15EB10}">
      <dgm:prSet/>
      <dgm:spPr/>
      <dgm:t>
        <a:bodyPr/>
        <a:lstStyle/>
        <a:p>
          <a:endParaRPr lang="ru-RU"/>
        </a:p>
      </dgm:t>
    </dgm:pt>
    <dgm:pt modelId="{207ACC3E-1830-4F2E-A298-EF0796424686}">
      <dgm:prSet custT="1"/>
      <dgm:spPr>
        <a:solidFill>
          <a:schemeClr val="accent6">
            <a:lumMod val="60000"/>
            <a:lumOff val="40000"/>
            <a:alpha val="50000"/>
          </a:schemeClr>
        </a:solidFill>
      </dgm:spPr>
      <dgm:t>
        <a:bodyPr/>
        <a:lstStyle/>
        <a:p>
          <a:r>
            <a:rPr lang="ru-RU" sz="2400" dirty="0" smtClean="0">
              <a:solidFill>
                <a:schemeClr val="accent6">
                  <a:lumMod val="75000"/>
                </a:schemeClr>
              </a:solidFill>
            </a:rPr>
            <a:t>Возраст</a:t>
          </a:r>
          <a:endParaRPr lang="ru-RU" sz="2400" dirty="0">
            <a:solidFill>
              <a:schemeClr val="accent6">
                <a:lumMod val="75000"/>
              </a:schemeClr>
            </a:solidFill>
          </a:endParaRPr>
        </a:p>
      </dgm:t>
    </dgm:pt>
    <dgm:pt modelId="{3BDB766D-7774-4884-84B0-B8B9BDE3A144}" type="parTrans" cxnId="{828ECAA0-4B30-4444-BAA9-D6A5CFA89FD0}">
      <dgm:prSet/>
      <dgm:spPr/>
      <dgm:t>
        <a:bodyPr/>
        <a:lstStyle/>
        <a:p>
          <a:endParaRPr lang="ru-RU"/>
        </a:p>
      </dgm:t>
    </dgm:pt>
    <dgm:pt modelId="{F153AE25-3E9D-4049-9D98-170AA93D0C98}" type="sibTrans" cxnId="{828ECAA0-4B30-4444-BAA9-D6A5CFA89FD0}">
      <dgm:prSet/>
      <dgm:spPr/>
      <dgm:t>
        <a:bodyPr/>
        <a:lstStyle/>
        <a:p>
          <a:endParaRPr lang="ru-RU"/>
        </a:p>
      </dgm:t>
    </dgm:pt>
    <dgm:pt modelId="{0DA46DE0-11FE-4BD2-A5A6-A88B35BBB213}">
      <dgm:prSet/>
      <dgm:spPr/>
      <dgm:t>
        <a:bodyPr/>
        <a:lstStyle/>
        <a:p>
          <a:endParaRPr lang="ru-RU" dirty="0" smtClean="0"/>
        </a:p>
      </dgm:t>
    </dgm:pt>
    <dgm:pt modelId="{E8E3C2D1-F36A-43BC-B3AE-C3C199420F5A}" type="parTrans" cxnId="{FECCA548-9BE7-4EA6-95D8-A911341D3F3E}">
      <dgm:prSet/>
      <dgm:spPr/>
      <dgm:t>
        <a:bodyPr/>
        <a:lstStyle/>
        <a:p>
          <a:endParaRPr lang="ru-RU"/>
        </a:p>
      </dgm:t>
    </dgm:pt>
    <dgm:pt modelId="{0C512CDC-C2D7-4964-B6C5-BFD8C9A3A013}" type="sibTrans" cxnId="{FECCA548-9BE7-4EA6-95D8-A911341D3F3E}">
      <dgm:prSet/>
      <dgm:spPr/>
      <dgm:t>
        <a:bodyPr/>
        <a:lstStyle/>
        <a:p>
          <a:endParaRPr lang="ru-RU"/>
        </a:p>
      </dgm:t>
    </dgm:pt>
    <dgm:pt modelId="{AC6CAC08-2454-4DFC-8E3E-EEC2921B175A}">
      <dgm:prSet/>
      <dgm:spPr/>
      <dgm:t>
        <a:bodyPr/>
        <a:lstStyle/>
        <a:p>
          <a:endParaRPr lang="ru-RU" dirty="0" smtClean="0"/>
        </a:p>
      </dgm:t>
    </dgm:pt>
    <dgm:pt modelId="{537E7CF0-84A8-4CB9-8407-9475242ECB5E}" type="parTrans" cxnId="{2CF93A03-78BC-4B96-BE7A-602B44B9F776}">
      <dgm:prSet/>
      <dgm:spPr/>
      <dgm:t>
        <a:bodyPr/>
        <a:lstStyle/>
        <a:p>
          <a:endParaRPr lang="ru-RU"/>
        </a:p>
      </dgm:t>
    </dgm:pt>
    <dgm:pt modelId="{899EDFF1-CA81-4B44-BA20-A7CD27860F0B}" type="sibTrans" cxnId="{2CF93A03-78BC-4B96-BE7A-602B44B9F776}">
      <dgm:prSet/>
      <dgm:spPr/>
      <dgm:t>
        <a:bodyPr/>
        <a:lstStyle/>
        <a:p>
          <a:endParaRPr lang="ru-RU"/>
        </a:p>
      </dgm:t>
    </dgm:pt>
    <dgm:pt modelId="{08891337-DB9B-4E03-9599-98432A21B48C}" type="pres">
      <dgm:prSet presAssocID="{DE85C98F-E7D6-4411-8C42-8DCFE87D0C5A}" presName="composite" presStyleCnt="0">
        <dgm:presLayoutVars>
          <dgm:chMax val="1"/>
          <dgm:dir/>
          <dgm:resizeHandles val="exact"/>
        </dgm:presLayoutVars>
      </dgm:prSet>
      <dgm:spPr/>
      <dgm:t>
        <a:bodyPr/>
        <a:lstStyle/>
        <a:p>
          <a:endParaRPr lang="ru-RU"/>
        </a:p>
      </dgm:t>
    </dgm:pt>
    <dgm:pt modelId="{FE73FDE0-3718-4C20-B264-ED47CD81FD36}" type="pres">
      <dgm:prSet presAssocID="{DE85C98F-E7D6-4411-8C42-8DCFE87D0C5A}" presName="radial" presStyleCnt="0">
        <dgm:presLayoutVars>
          <dgm:animLvl val="ctr"/>
        </dgm:presLayoutVars>
      </dgm:prSet>
      <dgm:spPr/>
    </dgm:pt>
    <dgm:pt modelId="{D6F34373-5A2D-4243-A761-BD565929C408}" type="pres">
      <dgm:prSet presAssocID="{3201276F-A59D-445F-B62C-5F1E21653AF2}" presName="centerShape" presStyleLbl="vennNode1" presStyleIdx="0" presStyleCnt="6" custScaleX="118928" custScaleY="98273"/>
      <dgm:spPr/>
      <dgm:t>
        <a:bodyPr/>
        <a:lstStyle/>
        <a:p>
          <a:endParaRPr lang="ru-RU"/>
        </a:p>
      </dgm:t>
    </dgm:pt>
    <dgm:pt modelId="{E3978D1F-3D7A-4313-B6EB-A1C13E807504}" type="pres">
      <dgm:prSet presAssocID="{E0AE29E0-54FE-44D6-9091-8FC3E088EA6B}" presName="node" presStyleLbl="vennNode1" presStyleIdx="1" presStyleCnt="6" custScaleX="121418" custScaleY="105058" custRadScaleRad="121186" custRadScaleInc="1144">
        <dgm:presLayoutVars>
          <dgm:bulletEnabled val="1"/>
        </dgm:presLayoutVars>
      </dgm:prSet>
      <dgm:spPr/>
      <dgm:t>
        <a:bodyPr/>
        <a:lstStyle/>
        <a:p>
          <a:endParaRPr lang="ru-RU"/>
        </a:p>
      </dgm:t>
    </dgm:pt>
    <dgm:pt modelId="{C13A997A-8C51-43EE-B897-AE1E3142BAC0}" type="pres">
      <dgm:prSet presAssocID="{2F2FC323-64C7-41FB-AFC7-62EA4769E6DE}" presName="node" presStyleLbl="vennNode1" presStyleIdx="2" presStyleCnt="6" custScaleX="114748" custScaleY="101473" custRadScaleRad="112173" custRadScaleInc="-1784">
        <dgm:presLayoutVars>
          <dgm:bulletEnabled val="1"/>
        </dgm:presLayoutVars>
      </dgm:prSet>
      <dgm:spPr/>
      <dgm:t>
        <a:bodyPr/>
        <a:lstStyle/>
        <a:p>
          <a:endParaRPr lang="ru-RU"/>
        </a:p>
      </dgm:t>
    </dgm:pt>
    <dgm:pt modelId="{600CDBCC-6D95-4265-AB0F-FEBEDD568107}" type="pres">
      <dgm:prSet presAssocID="{1830051A-E07E-489A-8159-1D92DF5AEA2A}" presName="node" presStyleLbl="vennNode1" presStyleIdx="3" presStyleCnt="6" custScaleX="133754" custScaleY="101317" custRadScaleRad="109948" custRadScaleInc="-19950">
        <dgm:presLayoutVars>
          <dgm:bulletEnabled val="1"/>
        </dgm:presLayoutVars>
      </dgm:prSet>
      <dgm:spPr/>
      <dgm:t>
        <a:bodyPr/>
        <a:lstStyle/>
        <a:p>
          <a:endParaRPr lang="ru-RU"/>
        </a:p>
      </dgm:t>
    </dgm:pt>
    <dgm:pt modelId="{5C40E259-C8F9-4297-BC18-7F7802DA7700}" type="pres">
      <dgm:prSet presAssocID="{94C0DF3F-CF60-4DA9-AAA0-E339E3ED0CF9}" presName="node" presStyleLbl="vennNode1" presStyleIdx="4" presStyleCnt="6" custScaleX="147369" custScaleY="97448" custRadScaleRad="103898" custRadScaleInc="11889">
        <dgm:presLayoutVars>
          <dgm:bulletEnabled val="1"/>
        </dgm:presLayoutVars>
      </dgm:prSet>
      <dgm:spPr/>
      <dgm:t>
        <a:bodyPr/>
        <a:lstStyle/>
        <a:p>
          <a:endParaRPr lang="ru-RU"/>
        </a:p>
      </dgm:t>
    </dgm:pt>
    <dgm:pt modelId="{87A3D723-8F07-4D75-B794-5CF7BDE3C151}" type="pres">
      <dgm:prSet presAssocID="{207ACC3E-1830-4F2E-A298-EF0796424686}" presName="node" presStyleLbl="vennNode1" presStyleIdx="5" presStyleCnt="6" custScaleX="120488" custScaleY="110170" custRadScaleRad="110456" custRadScaleInc="6968">
        <dgm:presLayoutVars>
          <dgm:bulletEnabled val="1"/>
        </dgm:presLayoutVars>
      </dgm:prSet>
      <dgm:spPr/>
      <dgm:t>
        <a:bodyPr/>
        <a:lstStyle/>
        <a:p>
          <a:endParaRPr lang="ru-RU"/>
        </a:p>
      </dgm:t>
    </dgm:pt>
  </dgm:ptLst>
  <dgm:cxnLst>
    <dgm:cxn modelId="{D232C925-F756-4DEB-AEC7-5E5037A814F4}" type="presOf" srcId="{2F2FC323-64C7-41FB-AFC7-62EA4769E6DE}" destId="{C13A997A-8C51-43EE-B897-AE1E3142BAC0}" srcOrd="0" destOrd="0" presId="urn:microsoft.com/office/officeart/2005/8/layout/radial3"/>
    <dgm:cxn modelId="{029B572F-B8A3-4F50-9CCD-138688E3D552}" srcId="{3201276F-A59D-445F-B62C-5F1E21653AF2}" destId="{E0AE29E0-54FE-44D6-9091-8FC3E088EA6B}" srcOrd="0" destOrd="0" parTransId="{EC791DC6-0E29-4804-A887-74E1197DFF7F}" sibTransId="{DD75631E-A8D5-4CD9-A311-B4294BCEDAF0}"/>
    <dgm:cxn modelId="{F8DA2F8A-2165-4FD2-A077-9642D891046E}" srcId="{DE85C98F-E7D6-4411-8C42-8DCFE87D0C5A}" destId="{3201276F-A59D-445F-B62C-5F1E21653AF2}" srcOrd="0" destOrd="0" parTransId="{ACBC59C9-3413-4DA2-A997-3A88380C4238}" sibTransId="{27325686-FEE1-4D64-926D-9124E902BFF2}"/>
    <dgm:cxn modelId="{CFCCD4C4-286B-40F2-B494-7BE42CAF4B6D}" type="presOf" srcId="{DE85C98F-E7D6-4411-8C42-8DCFE87D0C5A}" destId="{08891337-DB9B-4E03-9599-98432A21B48C}" srcOrd="0" destOrd="0" presId="urn:microsoft.com/office/officeart/2005/8/layout/radial3"/>
    <dgm:cxn modelId="{7F3B1E4C-6181-4401-9684-D865678F8801}" srcId="{3201276F-A59D-445F-B62C-5F1E21653AF2}" destId="{2F2FC323-64C7-41FB-AFC7-62EA4769E6DE}" srcOrd="1" destOrd="0" parTransId="{A3BDFCA8-5CDA-46F5-A2E7-17DD7CD55543}" sibTransId="{B6731DC2-0796-4468-ADA4-DACDD301D1B1}"/>
    <dgm:cxn modelId="{2CF93A03-78BC-4B96-BE7A-602B44B9F776}" srcId="{DE85C98F-E7D6-4411-8C42-8DCFE87D0C5A}" destId="{AC6CAC08-2454-4DFC-8E3E-EEC2921B175A}" srcOrd="3" destOrd="0" parTransId="{537E7CF0-84A8-4CB9-8407-9475242ECB5E}" sibTransId="{899EDFF1-CA81-4B44-BA20-A7CD27860F0B}"/>
    <dgm:cxn modelId="{828ECAA0-4B30-4444-BAA9-D6A5CFA89FD0}" srcId="{3201276F-A59D-445F-B62C-5F1E21653AF2}" destId="{207ACC3E-1830-4F2E-A298-EF0796424686}" srcOrd="4" destOrd="0" parTransId="{3BDB766D-7774-4884-84B0-B8B9BDE3A144}" sibTransId="{F153AE25-3E9D-4049-9D98-170AA93D0C98}"/>
    <dgm:cxn modelId="{A62BF7A0-5521-4249-9335-5C7C8C2D46FF}" type="presOf" srcId="{207ACC3E-1830-4F2E-A298-EF0796424686}" destId="{87A3D723-8F07-4D75-B794-5CF7BDE3C151}" srcOrd="0" destOrd="0" presId="urn:microsoft.com/office/officeart/2005/8/layout/radial3"/>
    <dgm:cxn modelId="{31F55C57-8BFC-40F7-9135-86B205B378BD}" type="presOf" srcId="{94C0DF3F-CF60-4DA9-AAA0-E339E3ED0CF9}" destId="{5C40E259-C8F9-4297-BC18-7F7802DA7700}" srcOrd="0" destOrd="0" presId="urn:microsoft.com/office/officeart/2005/8/layout/radial3"/>
    <dgm:cxn modelId="{FF0DE1E4-3CEE-4B37-B6A2-61174F6290CF}" type="presOf" srcId="{1830051A-E07E-489A-8159-1D92DF5AEA2A}" destId="{600CDBCC-6D95-4265-AB0F-FEBEDD568107}" srcOrd="0" destOrd="0" presId="urn:microsoft.com/office/officeart/2005/8/layout/radial3"/>
    <dgm:cxn modelId="{2DC520B3-2359-4160-A8DC-DE5826719ED8}" type="presOf" srcId="{3201276F-A59D-445F-B62C-5F1E21653AF2}" destId="{D6F34373-5A2D-4243-A761-BD565929C408}" srcOrd="0" destOrd="0" presId="urn:microsoft.com/office/officeart/2005/8/layout/radial3"/>
    <dgm:cxn modelId="{0C2E6840-213A-4A7E-97C8-71829D15EB10}" srcId="{DE85C98F-E7D6-4411-8C42-8DCFE87D0C5A}" destId="{777E0BCE-2DB6-4F45-82E2-97D9F5C625AA}" srcOrd="1" destOrd="0" parTransId="{50934FEF-1F5F-4220-8F3A-005952B89120}" sibTransId="{E32E39BC-0067-4AC8-A7F6-831E3EADA8DF}"/>
    <dgm:cxn modelId="{88DF26D8-8D8F-41DF-B1E9-E148E7C5EE6D}" srcId="{3201276F-A59D-445F-B62C-5F1E21653AF2}" destId="{1830051A-E07E-489A-8159-1D92DF5AEA2A}" srcOrd="2" destOrd="0" parTransId="{35088EB5-8457-4D8A-8B9F-4C399266325B}" sibTransId="{D23A341F-ACF6-473D-8218-85D05EAEF16B}"/>
    <dgm:cxn modelId="{FECCA548-9BE7-4EA6-95D8-A911341D3F3E}" srcId="{DE85C98F-E7D6-4411-8C42-8DCFE87D0C5A}" destId="{0DA46DE0-11FE-4BD2-A5A6-A88B35BBB213}" srcOrd="2" destOrd="0" parTransId="{E8E3C2D1-F36A-43BC-B3AE-C3C199420F5A}" sibTransId="{0C512CDC-C2D7-4964-B6C5-BFD8C9A3A013}"/>
    <dgm:cxn modelId="{5BA1C880-2EEF-4609-9FD3-F1BD9D3D957A}" type="presOf" srcId="{E0AE29E0-54FE-44D6-9091-8FC3E088EA6B}" destId="{E3978D1F-3D7A-4313-B6EB-A1C13E807504}" srcOrd="0" destOrd="0" presId="urn:microsoft.com/office/officeart/2005/8/layout/radial3"/>
    <dgm:cxn modelId="{813899F9-8BE5-4E81-B7C5-014EABBA1E01}" srcId="{3201276F-A59D-445F-B62C-5F1E21653AF2}" destId="{94C0DF3F-CF60-4DA9-AAA0-E339E3ED0CF9}" srcOrd="3" destOrd="0" parTransId="{DD09BE6D-502D-44C1-B953-3CA6466FB4C8}" sibTransId="{A794D890-5363-4249-8AA3-5D54F2C13425}"/>
    <dgm:cxn modelId="{A464233B-5CAB-4707-84C2-95727809AA22}" type="presParOf" srcId="{08891337-DB9B-4E03-9599-98432A21B48C}" destId="{FE73FDE0-3718-4C20-B264-ED47CD81FD36}" srcOrd="0" destOrd="0" presId="urn:microsoft.com/office/officeart/2005/8/layout/radial3"/>
    <dgm:cxn modelId="{14B53BCE-F0F0-4298-B367-68AA44F6FBBD}" type="presParOf" srcId="{FE73FDE0-3718-4C20-B264-ED47CD81FD36}" destId="{D6F34373-5A2D-4243-A761-BD565929C408}" srcOrd="0" destOrd="0" presId="urn:microsoft.com/office/officeart/2005/8/layout/radial3"/>
    <dgm:cxn modelId="{44DFDD71-4E6E-4628-B7CF-B8CC7D9F07C3}" type="presParOf" srcId="{FE73FDE0-3718-4C20-B264-ED47CD81FD36}" destId="{E3978D1F-3D7A-4313-B6EB-A1C13E807504}" srcOrd="1" destOrd="0" presId="urn:microsoft.com/office/officeart/2005/8/layout/radial3"/>
    <dgm:cxn modelId="{01670762-22E4-4BAD-9B97-FCBBF0960B28}" type="presParOf" srcId="{FE73FDE0-3718-4C20-B264-ED47CD81FD36}" destId="{C13A997A-8C51-43EE-B897-AE1E3142BAC0}" srcOrd="2" destOrd="0" presId="urn:microsoft.com/office/officeart/2005/8/layout/radial3"/>
    <dgm:cxn modelId="{36AE2121-FC0D-4454-BBA4-02141FE5A21C}" type="presParOf" srcId="{FE73FDE0-3718-4C20-B264-ED47CD81FD36}" destId="{600CDBCC-6D95-4265-AB0F-FEBEDD568107}" srcOrd="3" destOrd="0" presId="urn:microsoft.com/office/officeart/2005/8/layout/radial3"/>
    <dgm:cxn modelId="{39D1E07C-3703-4A48-9F66-2E24226866B6}" type="presParOf" srcId="{FE73FDE0-3718-4C20-B264-ED47CD81FD36}" destId="{5C40E259-C8F9-4297-BC18-7F7802DA7700}" srcOrd="4" destOrd="0" presId="urn:microsoft.com/office/officeart/2005/8/layout/radial3"/>
    <dgm:cxn modelId="{56E6FDCA-B729-4D0A-BD1C-6F4093FE651C}" type="presParOf" srcId="{FE73FDE0-3718-4C20-B264-ED47CD81FD36}" destId="{87A3D723-8F07-4D75-B794-5CF7BDE3C151}"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BA314-5D9D-4F00-8279-A9F95C3F1A5B}">
      <dsp:nvSpPr>
        <dsp:cNvPr id="0" name=""/>
        <dsp:cNvSpPr/>
      </dsp:nvSpPr>
      <dsp:spPr>
        <a:xfrm>
          <a:off x="3839669" y="1983210"/>
          <a:ext cx="1506187" cy="1506187"/>
        </a:xfrm>
        <a:prstGeom prst="flowChartAlternateProcess">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ru-RU" sz="6500" kern="1200" dirty="0" smtClean="0">
              <a:solidFill>
                <a:schemeClr val="accent6">
                  <a:lumMod val="50000"/>
                </a:schemeClr>
              </a:solidFill>
            </a:rPr>
            <a:t>ДА</a:t>
          </a:r>
          <a:endParaRPr lang="ru-RU" sz="6500" kern="1200" dirty="0">
            <a:solidFill>
              <a:schemeClr val="accent6">
                <a:lumMod val="50000"/>
              </a:schemeClr>
            </a:solidFill>
          </a:endParaRPr>
        </a:p>
      </dsp:txBody>
      <dsp:txXfrm>
        <a:off x="3913194" y="2056735"/>
        <a:ext cx="1359137" cy="1359137"/>
      </dsp:txXfrm>
    </dsp:sp>
    <dsp:sp modelId="{112C85E6-916D-4046-9AAE-D42AB0E6B3E0}">
      <dsp:nvSpPr>
        <dsp:cNvPr id="0" name=""/>
        <dsp:cNvSpPr/>
      </dsp:nvSpPr>
      <dsp:spPr>
        <a:xfrm rot="16200000">
          <a:off x="4365791" y="1741414"/>
          <a:ext cx="453943" cy="29649"/>
        </a:xfrm>
        <a:custGeom>
          <a:avLst/>
          <a:gdLst/>
          <a:ahLst/>
          <a:cxnLst/>
          <a:rect l="0" t="0" r="0" b="0"/>
          <a:pathLst>
            <a:path>
              <a:moveTo>
                <a:pt x="0" y="14824"/>
              </a:moveTo>
              <a:lnTo>
                <a:pt x="453943" y="148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81414" y="1744890"/>
        <a:ext cx="22697" cy="22697"/>
      </dsp:txXfrm>
    </dsp:sp>
    <dsp:sp modelId="{8F2CE03F-2AEB-4C42-BC19-72A3076F5502}">
      <dsp:nvSpPr>
        <dsp:cNvPr id="0" name=""/>
        <dsp:cNvSpPr/>
      </dsp:nvSpPr>
      <dsp:spPr>
        <a:xfrm>
          <a:off x="3304664" y="23079"/>
          <a:ext cx="2576197" cy="1506187"/>
        </a:xfrm>
        <a:prstGeom prst="flowChartAlternateProcess">
          <a:avLst/>
        </a:prstGeom>
        <a:solidFill>
          <a:schemeClr val="accent4">
            <a:lumMod val="60000"/>
            <a:lumOff val="40000"/>
          </a:schemeClr>
        </a:solidFill>
        <a:ln w="15875"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solidFill>
                <a:schemeClr val="bg2">
                  <a:lumMod val="25000"/>
                </a:schemeClr>
              </a:solidFill>
            </a:rPr>
            <a:t>Адаптация организма к окружающей среде</a:t>
          </a:r>
          <a:endParaRPr lang="ru-RU" sz="1900" kern="1200" dirty="0">
            <a:solidFill>
              <a:schemeClr val="bg2">
                <a:lumMod val="25000"/>
              </a:schemeClr>
            </a:solidFill>
          </a:endParaRPr>
        </a:p>
      </dsp:txBody>
      <dsp:txXfrm>
        <a:off x="3378189" y="96604"/>
        <a:ext cx="2429147" cy="1359137"/>
      </dsp:txXfrm>
    </dsp:sp>
    <dsp:sp modelId="{8EEF9783-6991-4ADE-846D-6812CB7274B3}">
      <dsp:nvSpPr>
        <dsp:cNvPr id="0" name=""/>
        <dsp:cNvSpPr/>
      </dsp:nvSpPr>
      <dsp:spPr>
        <a:xfrm rot="20491362">
          <a:off x="5288120" y="2366524"/>
          <a:ext cx="733777" cy="29649"/>
        </a:xfrm>
        <a:custGeom>
          <a:avLst/>
          <a:gdLst/>
          <a:ahLst/>
          <a:cxnLst/>
          <a:rect l="0" t="0" r="0" b="0"/>
          <a:pathLst>
            <a:path>
              <a:moveTo>
                <a:pt x="0" y="14824"/>
              </a:moveTo>
              <a:lnTo>
                <a:pt x="733777" y="148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36664" y="2363004"/>
        <a:ext cx="36688" cy="36688"/>
      </dsp:txXfrm>
    </dsp:sp>
    <dsp:sp modelId="{5811697B-EB45-44A8-BB90-81104603ED64}">
      <dsp:nvSpPr>
        <dsp:cNvPr id="0" name=""/>
        <dsp:cNvSpPr/>
      </dsp:nvSpPr>
      <dsp:spPr>
        <a:xfrm>
          <a:off x="5746048" y="1092166"/>
          <a:ext cx="3026547" cy="1506187"/>
        </a:xfrm>
        <a:prstGeom prst="flowChartAlternateProcess">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solidFill>
                <a:schemeClr val="bg2">
                  <a:lumMod val="25000"/>
                </a:schemeClr>
              </a:solidFill>
            </a:rPr>
            <a:t>Укрепление опорно-двигательного аппарата</a:t>
          </a:r>
          <a:endParaRPr lang="ru-RU" sz="1900" kern="1200" dirty="0">
            <a:solidFill>
              <a:schemeClr val="bg2">
                <a:lumMod val="25000"/>
              </a:schemeClr>
            </a:solidFill>
          </a:endParaRPr>
        </a:p>
      </dsp:txBody>
      <dsp:txXfrm>
        <a:off x="5819573" y="1165691"/>
        <a:ext cx="2879497" cy="1359137"/>
      </dsp:txXfrm>
    </dsp:sp>
    <dsp:sp modelId="{8F7AC06F-4C92-431F-8DC1-CAB436123301}">
      <dsp:nvSpPr>
        <dsp:cNvPr id="0" name=""/>
        <dsp:cNvSpPr/>
      </dsp:nvSpPr>
      <dsp:spPr>
        <a:xfrm rot="1585134">
          <a:off x="5229861" y="3215657"/>
          <a:ext cx="715185" cy="29649"/>
        </a:xfrm>
        <a:custGeom>
          <a:avLst/>
          <a:gdLst/>
          <a:ahLst/>
          <a:cxnLst/>
          <a:rect l="0" t="0" r="0" b="0"/>
          <a:pathLst>
            <a:path>
              <a:moveTo>
                <a:pt x="0" y="14824"/>
              </a:moveTo>
              <a:lnTo>
                <a:pt x="715185" y="148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69574" y="3212602"/>
        <a:ext cx="35759" cy="35759"/>
      </dsp:txXfrm>
    </dsp:sp>
    <dsp:sp modelId="{E2C54947-93BC-4B8A-B397-7A2865B40AAD}">
      <dsp:nvSpPr>
        <dsp:cNvPr id="0" name=""/>
        <dsp:cNvSpPr/>
      </dsp:nvSpPr>
      <dsp:spPr>
        <a:xfrm>
          <a:off x="5680929" y="2742731"/>
          <a:ext cx="3199337" cy="2657863"/>
        </a:xfrm>
        <a:prstGeom prst="flowChartAlternateProcess">
          <a:avLst/>
        </a:prstGeom>
        <a:solidFill>
          <a:schemeClr val="tx2">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solidFill>
                <a:schemeClr val="bg2">
                  <a:lumMod val="25000"/>
                </a:schemeClr>
              </a:solidFill>
            </a:rPr>
            <a:t>Укрепление иммунитета , профилактика инфекционных и неинфекционных заболеваний</a:t>
          </a:r>
          <a:endParaRPr lang="ru-RU" sz="1900" kern="1200" dirty="0">
            <a:solidFill>
              <a:schemeClr val="bg2">
                <a:lumMod val="25000"/>
              </a:schemeClr>
            </a:solidFill>
          </a:endParaRPr>
        </a:p>
      </dsp:txBody>
      <dsp:txXfrm>
        <a:off x="5810673" y="2872475"/>
        <a:ext cx="2939849" cy="2398375"/>
      </dsp:txXfrm>
    </dsp:sp>
    <dsp:sp modelId="{4692FD5D-34CA-4164-A825-32E51E5C716B}">
      <dsp:nvSpPr>
        <dsp:cNvPr id="0" name=""/>
        <dsp:cNvSpPr/>
      </dsp:nvSpPr>
      <dsp:spPr>
        <a:xfrm rot="5400000">
          <a:off x="4365791" y="3701544"/>
          <a:ext cx="453943" cy="29649"/>
        </a:xfrm>
        <a:custGeom>
          <a:avLst/>
          <a:gdLst/>
          <a:ahLst/>
          <a:cxnLst/>
          <a:rect l="0" t="0" r="0" b="0"/>
          <a:pathLst>
            <a:path>
              <a:moveTo>
                <a:pt x="0" y="14824"/>
              </a:moveTo>
              <a:lnTo>
                <a:pt x="453943" y="148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81414" y="3705020"/>
        <a:ext cx="22697" cy="22697"/>
      </dsp:txXfrm>
    </dsp:sp>
    <dsp:sp modelId="{465562B7-2ADC-4957-BABA-79E5B701BB77}">
      <dsp:nvSpPr>
        <dsp:cNvPr id="0" name=""/>
        <dsp:cNvSpPr/>
      </dsp:nvSpPr>
      <dsp:spPr>
        <a:xfrm>
          <a:off x="3592699" y="3943341"/>
          <a:ext cx="2000126" cy="1506187"/>
        </a:xfrm>
        <a:prstGeom prst="flowChartAlternateProcess">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2">
                  <a:lumMod val="25000"/>
                </a:schemeClr>
              </a:solidFill>
            </a:rPr>
            <a:t>Долголетие</a:t>
          </a:r>
          <a:endParaRPr lang="ru-RU" sz="2000" kern="1200" dirty="0">
            <a:solidFill>
              <a:schemeClr val="bg2">
                <a:lumMod val="25000"/>
              </a:schemeClr>
            </a:solidFill>
          </a:endParaRPr>
        </a:p>
      </dsp:txBody>
      <dsp:txXfrm>
        <a:off x="3666224" y="4016866"/>
        <a:ext cx="1853076" cy="1359137"/>
      </dsp:txXfrm>
    </dsp:sp>
    <dsp:sp modelId="{55EE10B6-89AF-4B48-B116-F666557C393E}">
      <dsp:nvSpPr>
        <dsp:cNvPr id="0" name=""/>
        <dsp:cNvSpPr/>
      </dsp:nvSpPr>
      <dsp:spPr>
        <a:xfrm rot="9144774">
          <a:off x="3233779" y="3240003"/>
          <a:ext cx="733189" cy="29649"/>
        </a:xfrm>
        <a:custGeom>
          <a:avLst/>
          <a:gdLst/>
          <a:ahLst/>
          <a:cxnLst/>
          <a:rect l="0" t="0" r="0" b="0"/>
          <a:pathLst>
            <a:path>
              <a:moveTo>
                <a:pt x="0" y="14824"/>
              </a:moveTo>
              <a:lnTo>
                <a:pt x="733189" y="148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582044" y="3236498"/>
        <a:ext cx="36659" cy="36659"/>
      </dsp:txXfrm>
    </dsp:sp>
    <dsp:sp modelId="{2BFB285C-9C04-4962-97E2-843E812E9D94}">
      <dsp:nvSpPr>
        <dsp:cNvPr id="0" name=""/>
        <dsp:cNvSpPr/>
      </dsp:nvSpPr>
      <dsp:spPr>
        <a:xfrm>
          <a:off x="280328" y="2880327"/>
          <a:ext cx="3282388" cy="2503403"/>
        </a:xfrm>
        <a:prstGeom prst="flowChartAlternateProcess">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2">
                  <a:lumMod val="25000"/>
                </a:schemeClr>
              </a:solidFill>
            </a:rPr>
            <a:t>Физические упражнения благотворно влияют на развитие таких функций нервной системы, как сила, подвижность и уравновешенность нервных процессов, повышают учебную мотивацию</a:t>
          </a:r>
          <a:endParaRPr lang="ru-RU" sz="2000" kern="1200" dirty="0">
            <a:solidFill>
              <a:schemeClr val="bg2">
                <a:lumMod val="25000"/>
              </a:schemeClr>
            </a:solidFill>
          </a:endParaRPr>
        </a:p>
      </dsp:txBody>
      <dsp:txXfrm>
        <a:off x="402532" y="3002531"/>
        <a:ext cx="3037980" cy="2258995"/>
      </dsp:txXfrm>
    </dsp:sp>
    <dsp:sp modelId="{23C63F0F-48BD-43CE-A1D3-56964950B225}">
      <dsp:nvSpPr>
        <dsp:cNvPr id="0" name=""/>
        <dsp:cNvSpPr/>
      </dsp:nvSpPr>
      <dsp:spPr>
        <a:xfrm rot="12166326">
          <a:off x="2973791" y="2243788"/>
          <a:ext cx="962076" cy="29649"/>
        </a:xfrm>
        <a:custGeom>
          <a:avLst/>
          <a:gdLst/>
          <a:ahLst/>
          <a:cxnLst/>
          <a:rect l="0" t="0" r="0" b="0"/>
          <a:pathLst>
            <a:path>
              <a:moveTo>
                <a:pt x="0" y="14824"/>
              </a:moveTo>
              <a:lnTo>
                <a:pt x="962076" y="1482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430777" y="2234560"/>
        <a:ext cx="48103" cy="48103"/>
      </dsp:txXfrm>
    </dsp:sp>
    <dsp:sp modelId="{2F71DC65-B63A-4028-8D3A-FB0DDD984B85}">
      <dsp:nvSpPr>
        <dsp:cNvPr id="0" name=""/>
        <dsp:cNvSpPr/>
      </dsp:nvSpPr>
      <dsp:spPr>
        <a:xfrm>
          <a:off x="208318" y="642071"/>
          <a:ext cx="3093979" cy="1806204"/>
        </a:xfrm>
        <a:prstGeom prst="flowChartAlternateProcess">
          <a:avLst/>
        </a:prstGeom>
        <a:solidFill>
          <a:schemeClr val="accent6">
            <a:lumMod val="20000"/>
            <a:lumOff val="8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u-RU" sz="1900" kern="1200" dirty="0" smtClean="0">
              <a:solidFill>
                <a:schemeClr val="bg2">
                  <a:lumMod val="25000"/>
                </a:schemeClr>
              </a:solidFill>
            </a:rPr>
            <a:t>Оптимизация работы всех систем организма , повышение работоспособности</a:t>
          </a:r>
          <a:endParaRPr lang="ru-RU" sz="1900" kern="1200" dirty="0">
            <a:solidFill>
              <a:schemeClr val="bg2">
                <a:lumMod val="25000"/>
              </a:schemeClr>
            </a:solidFill>
          </a:endParaRPr>
        </a:p>
      </dsp:txBody>
      <dsp:txXfrm>
        <a:off x="296488" y="730241"/>
        <a:ext cx="2917639" cy="1629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34373-5A2D-4243-A761-BD565929C408}">
      <dsp:nvSpPr>
        <dsp:cNvPr id="0" name=""/>
        <dsp:cNvSpPr/>
      </dsp:nvSpPr>
      <dsp:spPr>
        <a:xfrm>
          <a:off x="1757854" y="1602450"/>
          <a:ext cx="4285479" cy="3541192"/>
        </a:xfrm>
        <a:prstGeom prst="ellipse">
          <a:avLst/>
        </a:prstGeom>
        <a:solidFill>
          <a:schemeClr val="accent3">
            <a:lumMod val="60000"/>
            <a:lumOff val="4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ru-RU" sz="3000" kern="1200" dirty="0" smtClean="0">
              <a:solidFill>
                <a:schemeClr val="accent1">
                  <a:lumMod val="75000"/>
                </a:schemeClr>
              </a:solidFill>
            </a:rPr>
            <a:t>Влияние различных факторов на двигательную активность школьников</a:t>
          </a:r>
          <a:endParaRPr lang="ru-RU" sz="3000" kern="1200" dirty="0">
            <a:solidFill>
              <a:schemeClr val="accent1">
                <a:lumMod val="75000"/>
              </a:schemeClr>
            </a:solidFill>
          </a:endParaRPr>
        </a:p>
      </dsp:txBody>
      <dsp:txXfrm>
        <a:off x="2385448" y="2121046"/>
        <a:ext cx="3030291" cy="2504000"/>
      </dsp:txXfrm>
    </dsp:sp>
    <dsp:sp modelId="{E3978D1F-3D7A-4313-B6EB-A1C13E807504}">
      <dsp:nvSpPr>
        <dsp:cNvPr id="0" name=""/>
        <dsp:cNvSpPr/>
      </dsp:nvSpPr>
      <dsp:spPr>
        <a:xfrm>
          <a:off x="2847631" y="0"/>
          <a:ext cx="2187602" cy="1892842"/>
        </a:xfrm>
        <a:prstGeom prst="ellipse">
          <a:avLst/>
        </a:prstGeom>
        <a:solidFill>
          <a:schemeClr val="accent3">
            <a:lumMod val="60000"/>
            <a:lumOff val="4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accent6">
                  <a:lumMod val="75000"/>
                </a:schemeClr>
              </a:solidFill>
            </a:rPr>
            <a:t>Времена</a:t>
          </a:r>
        </a:p>
        <a:p>
          <a:pPr lvl="0" algn="ctr" defTabSz="1066800">
            <a:lnSpc>
              <a:spcPct val="90000"/>
            </a:lnSpc>
            <a:spcBef>
              <a:spcPct val="0"/>
            </a:spcBef>
            <a:spcAft>
              <a:spcPct val="35000"/>
            </a:spcAft>
          </a:pPr>
          <a:r>
            <a:rPr lang="ru-RU" sz="2400" kern="1200" dirty="0" smtClean="0">
              <a:solidFill>
                <a:schemeClr val="accent6">
                  <a:lumMod val="75000"/>
                </a:schemeClr>
              </a:solidFill>
            </a:rPr>
            <a:t> года</a:t>
          </a:r>
          <a:endParaRPr lang="ru-RU" sz="2400" kern="1200" dirty="0">
            <a:solidFill>
              <a:schemeClr val="accent6">
                <a:lumMod val="75000"/>
              </a:schemeClr>
            </a:solidFill>
          </a:endParaRPr>
        </a:p>
      </dsp:txBody>
      <dsp:txXfrm>
        <a:off x="3167998" y="277200"/>
        <a:ext cx="1546868" cy="1338442"/>
      </dsp:txXfrm>
    </dsp:sp>
    <dsp:sp modelId="{C13A997A-8C51-43EE-B897-AE1E3142BAC0}">
      <dsp:nvSpPr>
        <dsp:cNvPr id="0" name=""/>
        <dsp:cNvSpPr/>
      </dsp:nvSpPr>
      <dsp:spPr>
        <a:xfrm>
          <a:off x="5348860" y="1590498"/>
          <a:ext cx="2067428" cy="1828251"/>
        </a:xfrm>
        <a:prstGeom prst="ellipse">
          <a:avLst/>
        </a:prstGeom>
        <a:solidFill>
          <a:schemeClr val="bg2">
            <a:lumMod val="9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err="1" smtClean="0">
              <a:solidFill>
                <a:schemeClr val="accent6">
                  <a:lumMod val="75000"/>
                </a:schemeClr>
              </a:solidFill>
            </a:rPr>
            <a:t>Климати</a:t>
          </a:r>
          <a:endParaRPr lang="ru-RU" sz="2400" kern="1200" dirty="0" smtClean="0">
            <a:solidFill>
              <a:schemeClr val="accent6">
                <a:lumMod val="75000"/>
              </a:schemeClr>
            </a:solidFill>
          </a:endParaRPr>
        </a:p>
        <a:p>
          <a:pPr lvl="0" algn="ctr" defTabSz="1066800">
            <a:lnSpc>
              <a:spcPct val="90000"/>
            </a:lnSpc>
            <a:spcBef>
              <a:spcPct val="0"/>
            </a:spcBef>
            <a:spcAft>
              <a:spcPct val="35000"/>
            </a:spcAft>
          </a:pPr>
          <a:r>
            <a:rPr lang="ru-RU" sz="2400" kern="1200" dirty="0" err="1" smtClean="0">
              <a:solidFill>
                <a:schemeClr val="accent6">
                  <a:lumMod val="75000"/>
                </a:schemeClr>
              </a:solidFill>
            </a:rPr>
            <a:t>ческие</a:t>
          </a:r>
          <a:r>
            <a:rPr lang="ru-RU" sz="2400" kern="1200" dirty="0" smtClean="0">
              <a:solidFill>
                <a:schemeClr val="accent6">
                  <a:lumMod val="75000"/>
                </a:schemeClr>
              </a:solidFill>
            </a:rPr>
            <a:t> </a:t>
          </a:r>
        </a:p>
        <a:p>
          <a:pPr lvl="0" algn="ctr" defTabSz="1066800">
            <a:lnSpc>
              <a:spcPct val="90000"/>
            </a:lnSpc>
            <a:spcBef>
              <a:spcPct val="0"/>
            </a:spcBef>
            <a:spcAft>
              <a:spcPct val="35000"/>
            </a:spcAft>
          </a:pPr>
          <a:r>
            <a:rPr lang="ru-RU" sz="2400" kern="1200" dirty="0" smtClean="0">
              <a:solidFill>
                <a:schemeClr val="accent6">
                  <a:lumMod val="75000"/>
                </a:schemeClr>
              </a:solidFill>
            </a:rPr>
            <a:t>условия</a:t>
          </a:r>
          <a:endParaRPr lang="ru-RU" sz="2400" kern="1200" dirty="0">
            <a:solidFill>
              <a:schemeClr val="accent6">
                <a:lumMod val="75000"/>
              </a:schemeClr>
            </a:solidFill>
          </a:endParaRPr>
        </a:p>
      </dsp:txBody>
      <dsp:txXfrm>
        <a:off x="5651628" y="1858239"/>
        <a:ext cx="1461892" cy="1292769"/>
      </dsp:txXfrm>
    </dsp:sp>
    <dsp:sp modelId="{600CDBCC-6D95-4265-AB0F-FEBEDD568107}">
      <dsp:nvSpPr>
        <dsp:cNvPr id="0" name=""/>
        <dsp:cNvSpPr/>
      </dsp:nvSpPr>
      <dsp:spPr>
        <a:xfrm>
          <a:off x="4680523" y="4104446"/>
          <a:ext cx="2409861" cy="1825440"/>
        </a:xfrm>
        <a:prstGeom prst="ellipse">
          <a:avLst/>
        </a:prstGeom>
        <a:solidFill>
          <a:schemeClr val="bg1">
            <a:lumMod val="75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accent6">
                  <a:lumMod val="75000"/>
                </a:schemeClr>
              </a:solidFill>
            </a:rPr>
            <a:t>Место </a:t>
          </a:r>
        </a:p>
        <a:p>
          <a:pPr lvl="0" algn="ctr" defTabSz="1066800">
            <a:lnSpc>
              <a:spcPct val="90000"/>
            </a:lnSpc>
            <a:spcBef>
              <a:spcPct val="0"/>
            </a:spcBef>
            <a:spcAft>
              <a:spcPct val="35000"/>
            </a:spcAft>
          </a:pPr>
          <a:r>
            <a:rPr lang="ru-RU" sz="2400" kern="1200" dirty="0" smtClean="0">
              <a:solidFill>
                <a:schemeClr val="accent6">
                  <a:lumMod val="75000"/>
                </a:schemeClr>
              </a:solidFill>
            </a:rPr>
            <a:t>жительства</a:t>
          </a:r>
          <a:endParaRPr lang="ru-RU" sz="2400" kern="1200" dirty="0">
            <a:solidFill>
              <a:schemeClr val="accent6">
                <a:lumMod val="75000"/>
              </a:schemeClr>
            </a:solidFill>
          </a:endParaRPr>
        </a:p>
      </dsp:txBody>
      <dsp:txXfrm>
        <a:off x="5033439" y="4371775"/>
        <a:ext cx="1704029" cy="1290782"/>
      </dsp:txXfrm>
    </dsp:sp>
    <dsp:sp modelId="{5C40E259-C8F9-4297-BC18-7F7802DA7700}">
      <dsp:nvSpPr>
        <dsp:cNvPr id="0" name=""/>
        <dsp:cNvSpPr/>
      </dsp:nvSpPr>
      <dsp:spPr>
        <a:xfrm>
          <a:off x="864098" y="4230540"/>
          <a:ext cx="2655164" cy="1755732"/>
        </a:xfrm>
        <a:prstGeom prst="ellipse">
          <a:avLst/>
        </a:prstGeom>
        <a:solidFill>
          <a:schemeClr val="accent5">
            <a:lumMod val="75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6">
                  <a:lumMod val="75000"/>
                </a:schemeClr>
              </a:solidFill>
            </a:rPr>
            <a:t>индивидуальные особенности проявления суточной двигательной активности.</a:t>
          </a:r>
          <a:endParaRPr lang="ru-RU" sz="1500" kern="1200" dirty="0">
            <a:solidFill>
              <a:schemeClr val="accent6">
                <a:lumMod val="75000"/>
              </a:schemeClr>
            </a:solidFill>
          </a:endParaRPr>
        </a:p>
      </dsp:txBody>
      <dsp:txXfrm>
        <a:off x="1252938" y="4487661"/>
        <a:ext cx="1877484" cy="1241490"/>
      </dsp:txXfrm>
    </dsp:sp>
    <dsp:sp modelId="{87A3D723-8F07-4D75-B794-5CF7BDE3C151}">
      <dsp:nvSpPr>
        <dsp:cNvPr id="0" name=""/>
        <dsp:cNvSpPr/>
      </dsp:nvSpPr>
      <dsp:spPr>
        <a:xfrm>
          <a:off x="432033" y="1368158"/>
          <a:ext cx="2170846" cy="1984945"/>
        </a:xfrm>
        <a:prstGeom prst="ellipse">
          <a:avLst/>
        </a:prstGeom>
        <a:solidFill>
          <a:schemeClr val="accent6">
            <a:lumMod val="60000"/>
            <a:lumOff val="40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accent6">
                  <a:lumMod val="75000"/>
                </a:schemeClr>
              </a:solidFill>
            </a:rPr>
            <a:t>Возраст</a:t>
          </a:r>
          <a:endParaRPr lang="ru-RU" sz="2400" kern="1200" dirty="0">
            <a:solidFill>
              <a:schemeClr val="accent6">
                <a:lumMod val="75000"/>
              </a:schemeClr>
            </a:solidFill>
          </a:endParaRPr>
        </a:p>
      </dsp:txBody>
      <dsp:txXfrm>
        <a:off x="749946" y="1658846"/>
        <a:ext cx="1535020" cy="140356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FDDDF5-2C45-40A1-806A-DDE3AF610403}" type="datetimeFigureOut">
              <a:rPr lang="ru-RU" smtClean="0"/>
              <a:t>25.10.2020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C14D8-6902-4BAE-9079-387C7F68BE35}" type="slidenum">
              <a:rPr lang="ru-RU" smtClean="0"/>
              <a:t>‹#›</a:t>
            </a:fld>
            <a:endParaRPr lang="ru-RU"/>
          </a:p>
        </p:txBody>
      </p:sp>
    </p:spTree>
    <p:extLst>
      <p:ext uri="{BB962C8B-B14F-4D97-AF65-F5344CB8AC3E}">
        <p14:creationId xmlns:p14="http://schemas.microsoft.com/office/powerpoint/2010/main" val="428042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C5C14D8-6902-4BAE-9079-387C7F68BE35}" type="slidenum">
              <a:rPr lang="ru-RU" smtClean="0"/>
              <a:t>4</a:t>
            </a:fld>
            <a:endParaRPr lang="ru-RU"/>
          </a:p>
        </p:txBody>
      </p:sp>
    </p:spTree>
    <p:extLst>
      <p:ext uri="{BB962C8B-B14F-4D97-AF65-F5344CB8AC3E}">
        <p14:creationId xmlns:p14="http://schemas.microsoft.com/office/powerpoint/2010/main" val="2153419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25.10.2020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25.10.2020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25.10.2020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25.10.2020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25.10.2020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25.10.2020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7" y="3140968"/>
            <a:ext cx="7910264" cy="2374200"/>
          </a:xfrm>
        </p:spPr>
        <p:txBody>
          <a:bodyPr/>
          <a:lstStyle/>
          <a:p>
            <a:pPr algn="ctr"/>
            <a:r>
              <a:rPr lang="ru-RU" dirty="0"/>
              <a:t>Двигательный режим школьников как средство укрепления здоровья</a:t>
            </a:r>
          </a:p>
        </p:txBody>
      </p:sp>
      <p:sp>
        <p:nvSpPr>
          <p:cNvPr id="3" name="Объект 2"/>
          <p:cNvSpPr>
            <a:spLocks noGrp="1"/>
          </p:cNvSpPr>
          <p:nvPr>
            <p:ph sz="quarter" idx="13"/>
          </p:nvPr>
        </p:nvSpPr>
        <p:spPr>
          <a:xfrm>
            <a:off x="4788024" y="188640"/>
            <a:ext cx="4176464" cy="2448272"/>
          </a:xfrm>
        </p:spPr>
        <p:txBody>
          <a:bodyPr>
            <a:normAutofit fontScale="92500" lnSpcReduction="10000"/>
          </a:bodyPr>
          <a:lstStyle/>
          <a:p>
            <a:pPr algn="just"/>
            <a:r>
              <a:rPr lang="ru-RU" dirty="0"/>
              <a:t>«Ходьба оживляет и воодушевляет мои мысли. Оставаясь в покое, я почти не могу думать; необходимо, чтобы мое тело находилось в движении, и тогда ум тоже начинает </a:t>
            </a:r>
            <a:r>
              <a:rPr lang="ru-RU" dirty="0" smtClean="0"/>
              <a:t>двигаться».</a:t>
            </a:r>
          </a:p>
          <a:p>
            <a:pPr algn="r"/>
            <a:r>
              <a:rPr lang="ru-RU" dirty="0" smtClean="0"/>
              <a:t>Ж.Ж</a:t>
            </a:r>
            <a:r>
              <a:rPr lang="ru-RU" dirty="0"/>
              <a:t>. Руссо.</a:t>
            </a:r>
          </a:p>
        </p:txBody>
      </p:sp>
    </p:spTree>
    <p:extLst>
      <p:ext uri="{BB962C8B-B14F-4D97-AF65-F5344CB8AC3E}">
        <p14:creationId xmlns:p14="http://schemas.microsoft.com/office/powerpoint/2010/main" val="1007834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2800" dirty="0" smtClean="0"/>
              <a:t>Утренняя гигиеническая гимнастика</a:t>
            </a:r>
            <a:endParaRPr lang="ru-RU" sz="2800" dirty="0"/>
          </a:p>
        </p:txBody>
      </p:sp>
      <p:sp>
        <p:nvSpPr>
          <p:cNvPr id="5" name="Объект 4"/>
          <p:cNvSpPr>
            <a:spLocks noGrp="1"/>
          </p:cNvSpPr>
          <p:nvPr>
            <p:ph sz="quarter" idx="13"/>
          </p:nvPr>
        </p:nvSpPr>
        <p:spPr/>
        <p:txBody>
          <a:bodyPr/>
          <a:lstStyle/>
          <a:p>
            <a:endParaRPr lang="ru-RU"/>
          </a:p>
        </p:txBody>
      </p:sp>
    </p:spTree>
    <p:extLst>
      <p:ext uri="{BB962C8B-B14F-4D97-AF65-F5344CB8AC3E}">
        <p14:creationId xmlns:p14="http://schemas.microsoft.com/office/powerpoint/2010/main" val="676576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Valja\Desktop\б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772816"/>
            <a:ext cx="5184576" cy="386521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907704" y="-363745"/>
            <a:ext cx="5966666" cy="192345"/>
          </a:xfrm>
        </p:spPr>
        <p:txBody>
          <a:bodyPr/>
          <a:lstStyle/>
          <a:p>
            <a:endParaRPr lang="ru-RU" dirty="0"/>
          </a:p>
        </p:txBody>
      </p:sp>
      <p:sp>
        <p:nvSpPr>
          <p:cNvPr id="3" name="Текст 2"/>
          <p:cNvSpPr>
            <a:spLocks noGrp="1"/>
          </p:cNvSpPr>
          <p:nvPr>
            <p:ph type="body" idx="1"/>
          </p:nvPr>
        </p:nvSpPr>
        <p:spPr/>
        <p:txBody>
          <a:bodyPr/>
          <a:lstStyle/>
          <a:p>
            <a:endParaRPr lang="ru-RU" dirty="0"/>
          </a:p>
        </p:txBody>
      </p:sp>
      <p:sp>
        <p:nvSpPr>
          <p:cNvPr id="4" name="Прямоугольник 3"/>
          <p:cNvSpPr/>
          <p:nvPr/>
        </p:nvSpPr>
        <p:spPr>
          <a:xfrm>
            <a:off x="497215" y="1606733"/>
            <a:ext cx="3672408" cy="3693319"/>
          </a:xfrm>
          <a:prstGeom prst="rect">
            <a:avLst/>
          </a:prstGeom>
        </p:spPr>
        <p:txBody>
          <a:bodyPr wrap="square">
            <a:spAutoFit/>
          </a:bodyPr>
          <a:lstStyle/>
          <a:p>
            <a:endParaRPr lang="ru-RU" dirty="0"/>
          </a:p>
          <a:p>
            <a:pPr marL="285750" indent="-285750">
              <a:buFont typeface="Courier New" panose="02070309020205020404" pitchFamily="49" charset="0"/>
              <a:buChar char="o"/>
            </a:pPr>
            <a:r>
              <a:rPr lang="ru-RU" dirty="0"/>
              <a:t>Утренняя гигиеническая гимнастика</a:t>
            </a:r>
          </a:p>
          <a:p>
            <a:pPr marL="285750" indent="-285750">
              <a:buFont typeface="Courier New" panose="02070309020205020404" pitchFamily="49" charset="0"/>
              <a:buChar char="o"/>
            </a:pPr>
            <a:r>
              <a:rPr lang="ru-RU" dirty="0"/>
              <a:t>Гимнастика до уроков</a:t>
            </a:r>
          </a:p>
          <a:p>
            <a:pPr marL="285750" indent="-285750">
              <a:buFont typeface="Courier New" panose="02070309020205020404" pitchFamily="49" charset="0"/>
              <a:buChar char="o"/>
            </a:pPr>
            <a:r>
              <a:rPr lang="ru-RU" dirty="0"/>
              <a:t>Физкультминутки на уроках</a:t>
            </a:r>
          </a:p>
          <a:p>
            <a:pPr marL="285750" indent="-285750">
              <a:buFont typeface="Courier New" panose="02070309020205020404" pitchFamily="49" charset="0"/>
              <a:buChar char="o"/>
            </a:pPr>
            <a:r>
              <a:rPr lang="ru-RU" dirty="0" smtClean="0"/>
              <a:t>Занятия на уроках физвоспитания</a:t>
            </a:r>
            <a:endParaRPr lang="ru-RU" dirty="0"/>
          </a:p>
          <a:p>
            <a:pPr marL="285750" indent="-285750">
              <a:buFont typeface="Courier New" panose="02070309020205020404" pitchFamily="49" charset="0"/>
              <a:buChar char="o"/>
            </a:pPr>
            <a:r>
              <a:rPr lang="ru-RU" dirty="0"/>
              <a:t>Физкультминутки дома</a:t>
            </a:r>
          </a:p>
          <a:p>
            <a:pPr marL="285750" indent="-285750">
              <a:buFont typeface="Courier New" panose="02070309020205020404" pitchFamily="49" charset="0"/>
              <a:buChar char="o"/>
            </a:pPr>
            <a:r>
              <a:rPr lang="ru-RU" dirty="0"/>
              <a:t>Занятия в </a:t>
            </a:r>
            <a:r>
              <a:rPr lang="ru-RU" dirty="0" smtClean="0"/>
              <a:t>спортивных </a:t>
            </a:r>
            <a:r>
              <a:rPr lang="ru-RU" dirty="0"/>
              <a:t>секциях</a:t>
            </a:r>
          </a:p>
          <a:p>
            <a:pPr marL="285750" indent="-285750">
              <a:buFont typeface="Courier New" panose="02070309020205020404" pitchFamily="49" charset="0"/>
              <a:buChar char="o"/>
            </a:pPr>
            <a:r>
              <a:rPr lang="ru-RU" dirty="0"/>
              <a:t>Прогулки </a:t>
            </a:r>
            <a:r>
              <a:rPr lang="ru-RU" dirty="0" smtClean="0"/>
              <a:t>перед </a:t>
            </a:r>
            <a:r>
              <a:rPr lang="ru-RU" dirty="0"/>
              <a:t>сном</a:t>
            </a:r>
          </a:p>
          <a:p>
            <a:pPr marL="285750" indent="-285750">
              <a:buFont typeface="Courier New" panose="02070309020205020404" pitchFamily="49" charset="0"/>
              <a:buChar char="o"/>
            </a:pPr>
            <a:r>
              <a:rPr lang="ru-RU" dirty="0"/>
              <a:t>Активный отдых в выходные дни</a:t>
            </a:r>
          </a:p>
        </p:txBody>
      </p:sp>
      <p:sp>
        <p:nvSpPr>
          <p:cNvPr id="5" name="Прямоугольник 4"/>
          <p:cNvSpPr/>
          <p:nvPr/>
        </p:nvSpPr>
        <p:spPr>
          <a:xfrm>
            <a:off x="683568" y="259971"/>
            <a:ext cx="7560840" cy="954107"/>
          </a:xfrm>
          <a:prstGeom prst="rect">
            <a:avLst/>
          </a:prstGeom>
        </p:spPr>
        <p:txBody>
          <a:bodyPr wrap="square">
            <a:spAutoFit/>
          </a:bodyPr>
          <a:lstStyle/>
          <a:p>
            <a:pPr lvl="0" algn="ctr"/>
            <a:r>
              <a:rPr lang="ru-RU" sz="2800" dirty="0">
                <a:solidFill>
                  <a:prstClr val="black"/>
                </a:solidFill>
              </a:rPr>
              <a:t>Двигательная активность старших школьников в режиме дня</a:t>
            </a:r>
          </a:p>
        </p:txBody>
      </p:sp>
    </p:spTree>
    <p:extLst>
      <p:ext uri="{BB962C8B-B14F-4D97-AF65-F5344CB8AC3E}">
        <p14:creationId xmlns:p14="http://schemas.microsoft.com/office/powerpoint/2010/main" val="2528634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3194" y="548680"/>
            <a:ext cx="6427237" cy="720080"/>
          </a:xfrm>
        </p:spPr>
        <p:txBody>
          <a:bodyPr/>
          <a:lstStyle/>
          <a:p>
            <a:pPr algn="just"/>
            <a:r>
              <a:rPr lang="ru-RU" sz="3200" dirty="0" smtClean="0"/>
              <a:t>Ответственность родителей</a:t>
            </a:r>
            <a:endParaRPr lang="ru-RU" sz="3200" dirty="0"/>
          </a:p>
        </p:txBody>
      </p:sp>
      <p:sp>
        <p:nvSpPr>
          <p:cNvPr id="3" name="Текст 2"/>
          <p:cNvSpPr>
            <a:spLocks noGrp="1"/>
          </p:cNvSpPr>
          <p:nvPr>
            <p:ph type="body" idx="1"/>
          </p:nvPr>
        </p:nvSpPr>
        <p:spPr>
          <a:xfrm>
            <a:off x="4139952" y="908720"/>
            <a:ext cx="3852980" cy="4534251"/>
          </a:xfrm>
        </p:spPr>
        <p:txBody>
          <a:bodyPr>
            <a:normAutofit/>
          </a:bodyPr>
          <a:lstStyle/>
          <a:p>
            <a:endParaRPr lang="ru-RU" dirty="0" smtClean="0"/>
          </a:p>
          <a:p>
            <a:pPr algn="just"/>
            <a:r>
              <a:rPr lang="ru-RU" dirty="0" smtClean="0"/>
              <a:t>Родители должны подавать пример своим детям  регулярно </a:t>
            </a:r>
            <a:r>
              <a:rPr lang="ru-RU" dirty="0"/>
              <a:t>отдыхать </a:t>
            </a:r>
            <a:r>
              <a:rPr lang="ru-RU" dirty="0" smtClean="0"/>
              <a:t>с ними на </a:t>
            </a:r>
            <a:r>
              <a:rPr lang="ru-RU" dirty="0"/>
              <a:t>природе, заниматься спортом, каждое утро делать гимнастику, ходить в походы и т.п.</a:t>
            </a:r>
          </a:p>
          <a:p>
            <a:pPr algn="just"/>
            <a:endParaRPr lang="ru-RU" dirty="0"/>
          </a:p>
        </p:txBody>
      </p:sp>
      <p:pic>
        <p:nvPicPr>
          <p:cNvPr id="9218" name="Picture 2" descr="C:\Users\Valja\Desktop\ю.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700808"/>
            <a:ext cx="3580656" cy="231192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Valja\Desktop\кк.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32798"/>
            <a:ext cx="3645024" cy="255307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Valja\Desktop\фф.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3717032"/>
            <a:ext cx="4359874" cy="258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521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a:p>
        </p:txBody>
      </p:sp>
      <p:pic>
        <p:nvPicPr>
          <p:cNvPr id="6146" name="Picture 2" descr="C:\Users\Valja\Desktop\ву.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912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56792"/>
            <a:ext cx="7532317" cy="2376264"/>
          </a:xfrm>
        </p:spPr>
        <p:txBody>
          <a:bodyPr/>
          <a:lstStyle/>
          <a:p>
            <a:r>
              <a:rPr lang="ru-RU" dirty="0" smtClean="0"/>
              <a:t>Спасибо за внимание</a:t>
            </a:r>
            <a:endParaRPr lang="ru-RU"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2379576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alja\Desktop\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59025" y="5661248"/>
            <a:ext cx="8784975" cy="1008112"/>
          </a:xfrm>
        </p:spPr>
        <p:txBody>
          <a:bodyPr/>
          <a:lstStyle/>
          <a:p>
            <a:pPr algn="just"/>
            <a:r>
              <a:rPr lang="ru-RU" dirty="0" smtClean="0"/>
              <a:t>Двигательная активность</a:t>
            </a:r>
            <a:endParaRPr lang="ru-RU" dirty="0"/>
          </a:p>
        </p:txBody>
      </p:sp>
      <p:sp>
        <p:nvSpPr>
          <p:cNvPr id="3" name="Объект 2"/>
          <p:cNvSpPr>
            <a:spLocks noGrp="1"/>
          </p:cNvSpPr>
          <p:nvPr>
            <p:ph sz="quarter" idx="13"/>
          </p:nvPr>
        </p:nvSpPr>
        <p:spPr>
          <a:xfrm>
            <a:off x="1835696" y="3501008"/>
            <a:ext cx="5680720" cy="2322592"/>
          </a:xfrm>
        </p:spPr>
        <p:txBody>
          <a:bodyPr>
            <a:normAutofit fontScale="92500" lnSpcReduction="20000"/>
          </a:bodyPr>
          <a:lstStyle/>
          <a:p>
            <a:pPr algn="ctr"/>
            <a:r>
              <a:rPr lang="ru-RU" dirty="0">
                <a:solidFill>
                  <a:schemeClr val="bg2">
                    <a:lumMod val="25000"/>
                  </a:schemeClr>
                </a:solidFill>
              </a:rPr>
              <a:t>Под двигательной активностью </a:t>
            </a:r>
            <a:r>
              <a:rPr lang="ru-RU" dirty="0" smtClean="0">
                <a:solidFill>
                  <a:schemeClr val="bg2">
                    <a:lumMod val="25000"/>
                  </a:schemeClr>
                </a:solidFill>
              </a:rPr>
              <a:t>понимается </a:t>
            </a:r>
            <a:r>
              <a:rPr lang="ru-RU" dirty="0">
                <a:solidFill>
                  <a:schemeClr val="bg2">
                    <a:lumMod val="25000"/>
                  </a:schemeClr>
                </a:solidFill>
              </a:rPr>
              <a:t>сумма движений, выполняемых человеком в процессе повседневной </a:t>
            </a:r>
            <a:r>
              <a:rPr lang="ru-RU" dirty="0" smtClean="0">
                <a:solidFill>
                  <a:schemeClr val="bg2">
                    <a:lumMod val="25000"/>
                  </a:schemeClr>
                </a:solidFill>
              </a:rPr>
              <a:t>жизнедеятельности. Двигательная активность человека </a:t>
            </a:r>
            <a:r>
              <a:rPr lang="ru-RU" dirty="0">
                <a:solidFill>
                  <a:schemeClr val="bg2">
                    <a:lumMod val="25000"/>
                  </a:schemeClr>
                </a:solidFill>
              </a:rPr>
              <a:t>проявляется в функционировании опорно-двигательного аппарата в процессе ходьбы, бега, прыжков, метаний, плавания, игровой деятельности и т.п.</a:t>
            </a:r>
          </a:p>
        </p:txBody>
      </p:sp>
    </p:spTree>
    <p:extLst>
      <p:ext uri="{BB962C8B-B14F-4D97-AF65-F5344CB8AC3E}">
        <p14:creationId xmlns:p14="http://schemas.microsoft.com/office/powerpoint/2010/main" val="1052494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5661248"/>
            <a:ext cx="8126288" cy="792088"/>
          </a:xfrm>
        </p:spPr>
        <p:txBody>
          <a:bodyPr/>
          <a:lstStyle/>
          <a:p>
            <a:pPr algn="l"/>
            <a:r>
              <a:rPr lang="ru-RU" sz="3200" dirty="0" smtClean="0"/>
              <a:t>Значение двигательной активности</a:t>
            </a:r>
            <a:endParaRPr lang="ru-RU" sz="32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733568290"/>
              </p:ext>
            </p:extLst>
          </p:nvPr>
        </p:nvGraphicFramePr>
        <p:xfrm>
          <a:off x="0" y="116632"/>
          <a:ext cx="91440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203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5301208"/>
            <a:ext cx="6512511" cy="1143000"/>
          </a:xfrm>
        </p:spPr>
        <p:txBody>
          <a:bodyPr/>
          <a:lstStyle/>
          <a:p>
            <a:r>
              <a:rPr lang="ru-RU" sz="3200" dirty="0" smtClean="0"/>
              <a:t>Виды двигательной активности</a:t>
            </a:r>
            <a:endParaRPr lang="ru-RU" sz="3200" dirty="0"/>
          </a:p>
        </p:txBody>
      </p:sp>
      <p:sp>
        <p:nvSpPr>
          <p:cNvPr id="3" name="Текст 2"/>
          <p:cNvSpPr>
            <a:spLocks noGrp="1"/>
          </p:cNvSpPr>
          <p:nvPr>
            <p:ph sz="quarter" idx="13"/>
          </p:nvPr>
        </p:nvSpPr>
        <p:spPr>
          <a:xfrm>
            <a:off x="323528" y="764704"/>
            <a:ext cx="4094167" cy="4752528"/>
          </a:xfrm>
        </p:spPr>
        <p:txBody>
          <a:bodyPr>
            <a:normAutofit lnSpcReduction="10000"/>
          </a:bodyPr>
          <a:lstStyle/>
          <a:p>
            <a:pPr algn="just"/>
            <a:r>
              <a:rPr lang="ru-RU" dirty="0" smtClean="0"/>
              <a:t>Регламентированная </a:t>
            </a:r>
            <a:r>
              <a:rPr lang="ru-RU" dirty="0"/>
              <a:t>двигательная активность представляет собой суммарный объем специально избираемых и направленно воздействующих на </a:t>
            </a:r>
            <a:r>
              <a:rPr lang="ru-RU" dirty="0" smtClean="0"/>
              <a:t>организм школьников физических упражнений </a:t>
            </a:r>
            <a:r>
              <a:rPr lang="ru-RU" dirty="0"/>
              <a:t>и двигательных </a:t>
            </a:r>
            <a:r>
              <a:rPr lang="ru-RU" dirty="0" smtClean="0"/>
              <a:t>действий (физические </a:t>
            </a:r>
            <a:r>
              <a:rPr lang="ru-RU" dirty="0"/>
              <a:t>упражнения на уроках физкультуры, на занятиях в спортивных секциях и др</a:t>
            </a:r>
            <a:r>
              <a:rPr lang="ru-RU" dirty="0" smtClean="0"/>
              <a:t>.)</a:t>
            </a:r>
            <a:endParaRPr lang="ru-RU" dirty="0"/>
          </a:p>
          <a:p>
            <a:endParaRPr lang="ru-RU" dirty="0"/>
          </a:p>
        </p:txBody>
      </p:sp>
      <p:sp>
        <p:nvSpPr>
          <p:cNvPr id="4" name="Объект 3"/>
          <p:cNvSpPr>
            <a:spLocks noGrp="1"/>
          </p:cNvSpPr>
          <p:nvPr>
            <p:ph sz="quarter" idx="14"/>
          </p:nvPr>
        </p:nvSpPr>
        <p:spPr>
          <a:xfrm>
            <a:off x="4645152" y="731520"/>
            <a:ext cx="3959296" cy="4353664"/>
          </a:xfrm>
        </p:spPr>
        <p:txBody>
          <a:bodyPr>
            <a:normAutofit/>
          </a:bodyPr>
          <a:lstStyle/>
          <a:p>
            <a:pPr algn="just"/>
            <a:r>
              <a:rPr lang="ru-RU" dirty="0"/>
              <a:t>Нерегламентированная двигательная активность включает объем спонтанно выполняемых двигательных действий (например, </a:t>
            </a:r>
            <a:r>
              <a:rPr lang="ru-RU" dirty="0" smtClean="0"/>
              <a:t>игры </a:t>
            </a:r>
            <a:r>
              <a:rPr lang="ru-RU" dirty="0"/>
              <a:t>со сверстниками, прогулки, самообслуживание в </a:t>
            </a:r>
            <a:r>
              <a:rPr lang="ru-RU" dirty="0" smtClean="0"/>
              <a:t>быту и </a:t>
            </a:r>
            <a:r>
              <a:rPr lang="ru-RU" dirty="0"/>
              <a:t>т. д</a:t>
            </a:r>
            <a:r>
              <a:rPr lang="ru-RU" dirty="0" smtClean="0"/>
              <a:t>.)</a:t>
            </a:r>
            <a:endParaRPr lang="ru-RU" dirty="0"/>
          </a:p>
          <a:p>
            <a:endParaRPr lang="ru-RU" dirty="0"/>
          </a:p>
          <a:p>
            <a:endParaRPr lang="ru-RU" dirty="0"/>
          </a:p>
        </p:txBody>
      </p:sp>
    </p:spTree>
    <p:extLst>
      <p:ext uri="{BB962C8B-B14F-4D97-AF65-F5344CB8AC3E}">
        <p14:creationId xmlns:p14="http://schemas.microsoft.com/office/powerpoint/2010/main" val="1332710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dirty="0"/>
          </a:p>
        </p:txBody>
      </p:sp>
      <p:graphicFrame>
        <p:nvGraphicFramePr>
          <p:cNvPr id="7" name="Объект 6"/>
          <p:cNvGraphicFramePr>
            <a:graphicFrameLocks noGrp="1"/>
          </p:cNvGraphicFramePr>
          <p:nvPr>
            <p:ph sz="quarter" idx="13"/>
            <p:extLst>
              <p:ext uri="{D42A27DB-BD31-4B8C-83A1-F6EECF244321}">
                <p14:modId xmlns:p14="http://schemas.microsoft.com/office/powerpoint/2010/main" val="362730831"/>
              </p:ext>
            </p:extLst>
          </p:nvPr>
        </p:nvGraphicFramePr>
        <p:xfrm>
          <a:off x="611560" y="404664"/>
          <a:ext cx="774948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206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9" y="2420888"/>
            <a:ext cx="7622232" cy="3094280"/>
          </a:xfrm>
        </p:spPr>
        <p:txBody>
          <a:bodyPr/>
          <a:lstStyle/>
          <a:p>
            <a:pPr algn="ctr"/>
            <a:r>
              <a:rPr lang="ru-RU" sz="3600" dirty="0" smtClean="0"/>
              <a:t>Особенности двигательной активности в различные возрастные периоды</a:t>
            </a:r>
            <a:endParaRPr lang="ru-RU" sz="3600" dirty="0"/>
          </a:p>
        </p:txBody>
      </p:sp>
    </p:spTree>
    <p:extLst>
      <p:ext uri="{BB962C8B-B14F-4D97-AF65-F5344CB8AC3E}">
        <p14:creationId xmlns:p14="http://schemas.microsoft.com/office/powerpoint/2010/main" val="1324004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5653703"/>
            <a:ext cx="6512511" cy="1143000"/>
          </a:xfrm>
        </p:spPr>
        <p:txBody>
          <a:bodyPr/>
          <a:lstStyle/>
          <a:p>
            <a:pPr marL="0" indent="0" algn="ctr">
              <a:buNone/>
            </a:pPr>
            <a:r>
              <a:rPr lang="ru-RU" sz="2400" dirty="0" smtClean="0"/>
              <a:t>Двигательная активность детей </a:t>
            </a:r>
            <a:br>
              <a:rPr lang="ru-RU" sz="2400" dirty="0" smtClean="0"/>
            </a:br>
            <a:r>
              <a:rPr lang="ru-RU" sz="2400" dirty="0" smtClean="0"/>
              <a:t>младшего школьного</a:t>
            </a:r>
            <a:r>
              <a:rPr lang="ru-RU" sz="2400" dirty="0"/>
              <a:t> </a:t>
            </a:r>
            <a:r>
              <a:rPr lang="ru-RU" sz="2400" dirty="0" smtClean="0"/>
              <a:t>возраста</a:t>
            </a:r>
            <a:endParaRPr lang="ru-RU" sz="2400" dirty="0"/>
          </a:p>
        </p:txBody>
      </p:sp>
      <p:pic>
        <p:nvPicPr>
          <p:cNvPr id="2050" name="Picture 2" descr="C:\Users\Valja\Desktop\ор.jpe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251520" y="260648"/>
            <a:ext cx="3600400" cy="2232248"/>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quarter" idx="14"/>
          </p:nvPr>
        </p:nvSpPr>
        <p:spPr>
          <a:xfrm>
            <a:off x="3851920" y="332655"/>
            <a:ext cx="4968552" cy="5321047"/>
          </a:xfrm>
        </p:spPr>
        <p:txBody>
          <a:bodyPr>
            <a:normAutofit fontScale="85000" lnSpcReduction="20000"/>
          </a:bodyPr>
          <a:lstStyle/>
          <a:p>
            <a:pPr algn="just"/>
            <a:r>
              <a:rPr lang="ru-RU" dirty="0"/>
              <a:t>В рамках общеобразовательных учреждений вопрос об оптимизации двигательной активности детей решается за счет активного физического воспитания. Учителя на уроках физкультуры должны </a:t>
            </a:r>
            <a:r>
              <a:rPr lang="ru-RU" dirty="0" smtClean="0"/>
              <a:t>грамотно </a:t>
            </a:r>
            <a:r>
              <a:rPr lang="ru-RU" dirty="0"/>
              <a:t>подбирать упражнения для нормализации двигательного режима, профилактики гипокинезии, нарушений осанки, укрепления каркаса мышц и </a:t>
            </a:r>
            <a:r>
              <a:rPr lang="ru-RU" dirty="0" err="1" smtClean="0"/>
              <a:t>т.п</a:t>
            </a:r>
            <a:r>
              <a:rPr lang="ru-RU" dirty="0" smtClean="0"/>
              <a:t> </a:t>
            </a:r>
          </a:p>
          <a:p>
            <a:pPr algn="just"/>
            <a:r>
              <a:rPr lang="ru-RU" dirty="0" smtClean="0"/>
              <a:t>Дети этого </a:t>
            </a:r>
            <a:r>
              <a:rPr lang="ru-RU" dirty="0"/>
              <a:t>возраста не любят выполнять длительные монотонные упражнения, поэтому лучшим средством физического воспитания для них являются игры. Именно игра является замечательным средством физического, эстетического, трудового, нравственного воспитания, также она стимулирует познавательную активность </a:t>
            </a:r>
            <a:r>
              <a:rPr lang="ru-RU" dirty="0" smtClean="0"/>
              <a:t>ребенка, его работоспособность. </a:t>
            </a:r>
            <a:endParaRPr lang="ru-RU" dirty="0"/>
          </a:p>
        </p:txBody>
      </p:sp>
      <p:sp>
        <p:nvSpPr>
          <p:cNvPr id="6" name="Прямоугольник 5"/>
          <p:cNvSpPr/>
          <p:nvPr/>
        </p:nvSpPr>
        <p:spPr>
          <a:xfrm>
            <a:off x="251520" y="2636912"/>
            <a:ext cx="3744416" cy="2862322"/>
          </a:xfrm>
          <a:prstGeom prst="rect">
            <a:avLst/>
          </a:prstGeom>
        </p:spPr>
        <p:txBody>
          <a:bodyPr wrap="square">
            <a:spAutoFit/>
          </a:bodyPr>
          <a:lstStyle/>
          <a:p>
            <a:pPr algn="just"/>
            <a:r>
              <a:rPr lang="ru-RU" dirty="0">
                <a:solidFill>
                  <a:prstClr val="black">
                    <a:lumMod val="75000"/>
                    <a:lumOff val="25000"/>
                  </a:prstClr>
                </a:solidFill>
              </a:rPr>
              <a:t>С переходом  к школьной жизни (7—9лет) меняется весь образ жизни ребенка, в первую очередь это сказывается на его двигательной активности. </a:t>
            </a:r>
            <a:endParaRPr lang="ru-RU" dirty="0" smtClean="0">
              <a:solidFill>
                <a:prstClr val="black">
                  <a:lumMod val="75000"/>
                  <a:lumOff val="25000"/>
                </a:prstClr>
              </a:solidFill>
            </a:endParaRPr>
          </a:p>
          <a:p>
            <a:pPr algn="just"/>
            <a:r>
              <a:rPr lang="ru-RU" dirty="0" smtClean="0">
                <a:solidFill>
                  <a:prstClr val="black">
                    <a:lumMod val="75000"/>
                    <a:lumOff val="25000"/>
                  </a:prstClr>
                </a:solidFill>
              </a:rPr>
              <a:t>Ежедневная </a:t>
            </a:r>
            <a:r>
              <a:rPr lang="ru-RU" dirty="0">
                <a:solidFill>
                  <a:prstClr val="black">
                    <a:lumMod val="75000"/>
                    <a:lumOff val="25000"/>
                  </a:prstClr>
                </a:solidFill>
              </a:rPr>
              <a:t>двигательная активность младших школьников колеблется от 6 до 48 тысяч шагов в сутки, в среднем состав­ляя 12-18 тысяч шагов. </a:t>
            </a:r>
            <a:endParaRPr lang="ru-RU" dirty="0"/>
          </a:p>
        </p:txBody>
      </p:sp>
    </p:spTree>
    <p:extLst>
      <p:ext uri="{BB962C8B-B14F-4D97-AF65-F5344CB8AC3E}">
        <p14:creationId xmlns:p14="http://schemas.microsoft.com/office/powerpoint/2010/main" val="1696548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560" y="5805264"/>
            <a:ext cx="9217024" cy="926976"/>
          </a:xfrm>
        </p:spPr>
        <p:txBody>
          <a:bodyPr/>
          <a:lstStyle/>
          <a:p>
            <a:r>
              <a:rPr lang="ru-RU" sz="2800" dirty="0" smtClean="0"/>
              <a:t>Двигательная активность подростков</a:t>
            </a:r>
            <a:endParaRPr lang="ru-RU" sz="2800" dirty="0"/>
          </a:p>
        </p:txBody>
      </p:sp>
      <p:sp>
        <p:nvSpPr>
          <p:cNvPr id="3" name="Объект 2"/>
          <p:cNvSpPr>
            <a:spLocks noGrp="1"/>
          </p:cNvSpPr>
          <p:nvPr>
            <p:ph sz="quarter" idx="13"/>
          </p:nvPr>
        </p:nvSpPr>
        <p:spPr>
          <a:xfrm>
            <a:off x="179512" y="260648"/>
            <a:ext cx="4310191" cy="6192688"/>
          </a:xfrm>
        </p:spPr>
        <p:txBody>
          <a:bodyPr>
            <a:normAutofit fontScale="775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marL="45720" indent="0" algn="just">
              <a:buNone/>
            </a:pPr>
            <a:endParaRPr lang="ru-RU" dirty="0"/>
          </a:p>
          <a:p>
            <a:pPr marL="45720" indent="0" algn="just">
              <a:buNone/>
            </a:pPr>
            <a:r>
              <a:rPr lang="ru-RU" sz="2300" dirty="0" smtClean="0"/>
              <a:t>Подростковый возраст </a:t>
            </a:r>
            <a:r>
              <a:rPr lang="ru-RU" sz="2300" dirty="0"/>
              <a:t>(11—14 лет у девочек, 12—15 лет у мальчиков) </a:t>
            </a:r>
            <a:r>
              <a:rPr lang="ru-RU" sz="2300" dirty="0" smtClean="0"/>
              <a:t>характеризуется началом </a:t>
            </a:r>
            <a:r>
              <a:rPr lang="ru-RU" sz="2300" dirty="0"/>
              <a:t>перестройки организма ребенка: ускоренным физическим развитием и половым созреванием. В организме возникают резкие перемены в связи с деятельностью желез внутренней секреции, в частности, половых желез. Интенсифицируется обмен </a:t>
            </a:r>
            <a:r>
              <a:rPr lang="ru-RU" sz="2300" dirty="0" smtClean="0"/>
              <a:t>веществ.</a:t>
            </a:r>
          </a:p>
          <a:p>
            <a:pPr algn="just"/>
            <a:r>
              <a:rPr lang="ru-RU" sz="2300" dirty="0" smtClean="0"/>
              <a:t>В этих </a:t>
            </a:r>
            <a:r>
              <a:rPr lang="ru-RU" sz="2300" dirty="0"/>
              <a:t>условиях роль физической культуры очень значительна</a:t>
            </a:r>
            <a:r>
              <a:rPr lang="ru-RU" sz="2300" dirty="0" smtClean="0"/>
              <a:t>.</a:t>
            </a:r>
            <a:endParaRPr lang="ru-RU" sz="2300" dirty="0"/>
          </a:p>
        </p:txBody>
      </p:sp>
      <p:sp>
        <p:nvSpPr>
          <p:cNvPr id="4" name="Объект 3"/>
          <p:cNvSpPr>
            <a:spLocks noGrp="1"/>
          </p:cNvSpPr>
          <p:nvPr>
            <p:ph sz="quarter" idx="14"/>
          </p:nvPr>
        </p:nvSpPr>
        <p:spPr>
          <a:xfrm>
            <a:off x="4645152" y="203680"/>
            <a:ext cx="4103312" cy="5889616"/>
          </a:xfrm>
        </p:spPr>
        <p:txBody>
          <a:bodyPr>
            <a:normAutofit fontScale="70000" lnSpcReduction="20000"/>
          </a:bodyPr>
          <a:lstStyle/>
          <a:p>
            <a:pPr algn="just"/>
            <a:r>
              <a:rPr lang="ru-RU" sz="2600" dirty="0"/>
              <a:t> Подростковый период наиболее благоприятный для развития скоростных и скоростно-силовых способностей</a:t>
            </a:r>
          </a:p>
          <a:p>
            <a:pPr algn="just"/>
            <a:r>
              <a:rPr lang="ru-RU" sz="2600" dirty="0"/>
              <a:t>Наиболее полезны «симметричные» виды спорта, когда идет равномерная нагрузка на все группы мышц (плавание, езда на велосипеде, катание на коньках, лыжах).</a:t>
            </a:r>
          </a:p>
          <a:p>
            <a:pPr algn="just"/>
            <a:r>
              <a:rPr lang="ru-RU" sz="2600" dirty="0"/>
              <a:t>помимо школьных уроков физкультуры им необходимы тренировки не менее 2-3 раз в неделю по 1,5-2 часа. </a:t>
            </a:r>
            <a:endParaRPr lang="ru-RU" sz="2600" dirty="0" smtClean="0"/>
          </a:p>
          <a:p>
            <a:pPr algn="just"/>
            <a:r>
              <a:rPr lang="ru-RU" sz="2600" dirty="0" smtClean="0"/>
              <a:t>доза </a:t>
            </a:r>
            <a:r>
              <a:rPr lang="ru-RU" sz="2600" dirty="0"/>
              <a:t>двигательной активности для девочек старших классов должна составлять до 9 часов организованных занятий физкультурой в неделю, для мальчиков – до 12 часов. Причем, большую часть физических нагрузок следует выполнять на свежем воздухе.</a:t>
            </a:r>
          </a:p>
          <a:p>
            <a:pPr marL="45720" indent="0">
              <a:buNone/>
            </a:pPr>
            <a:endParaRPr lang="ru-RU" dirty="0"/>
          </a:p>
        </p:txBody>
      </p:sp>
      <p:pic>
        <p:nvPicPr>
          <p:cNvPr id="3074" name="Picture 2" descr="C:\Users\Valja\Desktop\у.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3680"/>
            <a:ext cx="4179887" cy="257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876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Valja\Desktop\ы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9432"/>
            <a:ext cx="9144000" cy="7416824"/>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683568" y="260648"/>
            <a:ext cx="7992888" cy="72008"/>
          </a:xfrm>
        </p:spPr>
        <p:txBody>
          <a:bodyPr/>
          <a:lstStyle/>
          <a:p>
            <a:endParaRPr lang="ru-RU" dirty="0"/>
          </a:p>
        </p:txBody>
      </p:sp>
      <p:sp>
        <p:nvSpPr>
          <p:cNvPr id="8" name="Текст 7"/>
          <p:cNvSpPr>
            <a:spLocks noGrp="1"/>
          </p:cNvSpPr>
          <p:nvPr>
            <p:ph type="body" idx="1"/>
          </p:nvPr>
        </p:nvSpPr>
        <p:spPr>
          <a:xfrm>
            <a:off x="971600" y="-459432"/>
            <a:ext cx="7560840" cy="6912768"/>
          </a:xfrm>
        </p:spPr>
        <p:txBody>
          <a:bodyPr/>
          <a:lstStyle/>
          <a:p>
            <a:pPr algn="ctr"/>
            <a:r>
              <a:rPr lang="ru-RU" sz="3200" dirty="0"/>
              <a:t>Двигательная </a:t>
            </a:r>
            <a:r>
              <a:rPr lang="ru-RU" sz="3200" dirty="0" smtClean="0"/>
              <a:t>активность </a:t>
            </a:r>
            <a:r>
              <a:rPr lang="ru-RU" sz="3200" dirty="0"/>
              <a:t>младших школьников в режиме </a:t>
            </a:r>
            <a:r>
              <a:rPr lang="ru-RU" sz="3200" dirty="0" smtClean="0"/>
              <a:t>дня</a:t>
            </a:r>
          </a:p>
          <a:p>
            <a:pPr algn="ctr"/>
            <a:endParaRPr lang="ru-RU" sz="3200" dirty="0" smtClean="0"/>
          </a:p>
          <a:p>
            <a:pPr marL="342900" indent="-342900" algn="just">
              <a:buFont typeface="Arial" panose="020B0604020202020204" pitchFamily="34" charset="0"/>
              <a:buChar char="•"/>
            </a:pPr>
            <a:r>
              <a:rPr lang="ru-RU" dirty="0" smtClean="0"/>
              <a:t>Утренняя гигиеническая гимнастика</a:t>
            </a:r>
          </a:p>
          <a:p>
            <a:pPr marL="342900" indent="-342900" algn="just">
              <a:buFont typeface="Arial" panose="020B0604020202020204" pitchFamily="34" charset="0"/>
              <a:buChar char="•"/>
            </a:pPr>
            <a:r>
              <a:rPr lang="ru-RU" dirty="0" smtClean="0"/>
              <a:t>Гимнастика до уроков</a:t>
            </a:r>
          </a:p>
          <a:p>
            <a:pPr marL="342900" indent="-342900" algn="just">
              <a:buFont typeface="Arial" panose="020B0604020202020204" pitchFamily="34" charset="0"/>
              <a:buChar char="•"/>
            </a:pPr>
            <a:r>
              <a:rPr lang="ru-RU" dirty="0" smtClean="0"/>
              <a:t>Физкультминутки на уроках</a:t>
            </a:r>
          </a:p>
          <a:p>
            <a:pPr marL="342900" indent="-342900" algn="just">
              <a:buFont typeface="Arial" panose="020B0604020202020204" pitchFamily="34" charset="0"/>
              <a:buChar char="•"/>
            </a:pPr>
            <a:r>
              <a:rPr lang="ru-RU" dirty="0" smtClean="0"/>
              <a:t>Подвижные игры на переменах </a:t>
            </a:r>
          </a:p>
          <a:p>
            <a:pPr marL="342900" indent="-342900" algn="just">
              <a:buFont typeface="Arial" panose="020B0604020202020204" pitchFamily="34" charset="0"/>
              <a:buChar char="•"/>
            </a:pPr>
            <a:r>
              <a:rPr lang="ru-RU" dirty="0" smtClean="0"/>
              <a:t>Уроки физвоспитания</a:t>
            </a:r>
          </a:p>
          <a:p>
            <a:pPr marL="342900" indent="-342900" algn="just">
              <a:buFont typeface="Arial" panose="020B0604020202020204" pitchFamily="34" charset="0"/>
              <a:buChar char="•"/>
            </a:pPr>
            <a:r>
              <a:rPr lang="ru-RU" dirty="0" smtClean="0"/>
              <a:t>Прогулки с подвижными играми после уроков (динамические паузы)</a:t>
            </a:r>
          </a:p>
          <a:p>
            <a:pPr marL="342900" indent="-342900" algn="just">
              <a:buFont typeface="Arial" panose="020B0604020202020204" pitchFamily="34" charset="0"/>
              <a:buChar char="•"/>
            </a:pPr>
            <a:r>
              <a:rPr lang="ru-RU" dirty="0" smtClean="0"/>
              <a:t>Физкультминутки дома</a:t>
            </a:r>
          </a:p>
          <a:p>
            <a:pPr marL="342900" indent="-342900" algn="just">
              <a:buFont typeface="Arial" panose="020B0604020202020204" pitchFamily="34" charset="0"/>
              <a:buChar char="•"/>
            </a:pPr>
            <a:r>
              <a:rPr lang="ru-RU" dirty="0" smtClean="0"/>
              <a:t>Занятия в кружках и спортивных секциях</a:t>
            </a:r>
          </a:p>
          <a:p>
            <a:pPr marL="342900" indent="-342900" algn="just">
              <a:buFont typeface="Arial" panose="020B0604020202020204" pitchFamily="34" charset="0"/>
              <a:buChar char="•"/>
            </a:pPr>
            <a:r>
              <a:rPr lang="ru-RU" dirty="0" smtClean="0"/>
              <a:t>Прогулки с подвижными играми перед сном</a:t>
            </a:r>
          </a:p>
          <a:p>
            <a:pPr marL="342900" indent="-342900" algn="just">
              <a:buFont typeface="Arial" panose="020B0604020202020204" pitchFamily="34" charset="0"/>
              <a:buChar char="•"/>
            </a:pPr>
            <a:r>
              <a:rPr lang="ru-RU" dirty="0" smtClean="0"/>
              <a:t>Активный отдых в выходные дни</a:t>
            </a:r>
          </a:p>
          <a:p>
            <a:pPr algn="just"/>
            <a:endParaRPr lang="ru-RU" dirty="0"/>
          </a:p>
        </p:txBody>
      </p:sp>
    </p:spTree>
    <p:extLst>
      <p:ext uri="{BB962C8B-B14F-4D97-AF65-F5344CB8AC3E}">
        <p14:creationId xmlns:p14="http://schemas.microsoft.com/office/powerpoint/2010/main" val="3388447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397</TotalTime>
  <Words>642</Words>
  <Application>Microsoft Office PowerPoint</Application>
  <PresentationFormat>Экран (4:3)</PresentationFormat>
  <Paragraphs>76</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Двигательный режим школьников как средство укрепления здоровья</vt:lpstr>
      <vt:lpstr>Двигательная активность</vt:lpstr>
      <vt:lpstr>Значение двигательной активности</vt:lpstr>
      <vt:lpstr>Виды двигательной активности</vt:lpstr>
      <vt:lpstr>Презентация PowerPoint</vt:lpstr>
      <vt:lpstr>Особенности двигательной активности в различные возрастные периоды</vt:lpstr>
      <vt:lpstr>Двигательная активность детей  младшего школьного возраста</vt:lpstr>
      <vt:lpstr>Двигательная активность подростков</vt:lpstr>
      <vt:lpstr>Презентация PowerPoint</vt:lpstr>
      <vt:lpstr>Утренняя гигиеническая гимнастика</vt:lpstr>
      <vt:lpstr>Презентация PowerPoint</vt:lpstr>
      <vt:lpstr>Ответственность родителей</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Valentinka</dc:creator>
  <cp:lastModifiedBy>Valja</cp:lastModifiedBy>
  <cp:revision>30</cp:revision>
  <dcterms:created xsi:type="dcterms:W3CDTF">2020-10-22T09:55:42Z</dcterms:created>
  <dcterms:modified xsi:type="dcterms:W3CDTF">2020-10-25T20:28:05Z</dcterms:modified>
</cp:coreProperties>
</file>