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02" r:id="rId3"/>
    <p:sldId id="346" r:id="rId4"/>
    <p:sldId id="500" r:id="rId5"/>
    <p:sldId id="374" r:id="rId6"/>
    <p:sldId id="345" r:id="rId7"/>
    <p:sldId id="439" r:id="rId8"/>
    <p:sldId id="375" r:id="rId9"/>
    <p:sldId id="282" r:id="rId10"/>
    <p:sldId id="482" r:id="rId11"/>
    <p:sldId id="485" r:id="rId12"/>
    <p:sldId id="404" r:id="rId13"/>
    <p:sldId id="484" r:id="rId14"/>
    <p:sldId id="432" r:id="rId15"/>
    <p:sldId id="487" r:id="rId16"/>
    <p:sldId id="483" r:id="rId17"/>
    <p:sldId id="505" r:id="rId18"/>
    <p:sldId id="414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0-14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0.93</c:v>
                </c:pt>
                <c:pt idx="1">
                  <c:v>0.66000000000000059</c:v>
                </c:pt>
                <c:pt idx="2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6-4577-882C-5E97F206D3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подростки 15-17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7.0000000000000021E-2</c:v>
                </c:pt>
                <c:pt idx="1">
                  <c:v>0.34</c:v>
                </c:pt>
                <c:pt idx="2">
                  <c:v>0.12000000000000002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6-4577-882C-5E97F206D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351264"/>
        <c:axId val="241352352"/>
        <c:axId val="0"/>
      </c:bar3DChart>
      <c:catAx>
        <c:axId val="24135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352352"/>
        <c:crosses val="autoZero"/>
        <c:auto val="1"/>
        <c:lblAlgn val="ctr"/>
        <c:lblOffset val="100"/>
        <c:noMultiLvlLbl val="0"/>
      </c:catAx>
      <c:valAx>
        <c:axId val="2413523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13512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7A0B-AF08-4572-BEAD-E7DA8809A6D8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29E04-351F-4C94-ACC2-88C0B42E0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23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Учитывая пожизненный характер терапии, питание пациентов с СД должно быть по всем параметрам строго сбалансированным и </a:t>
            </a:r>
            <a:r>
              <a:rPr lang="ru-RU" dirty="0" err="1"/>
              <a:t>изокалорийным</a:t>
            </a:r>
            <a:r>
              <a:rPr lang="ru-RU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r>
              <a:rPr lang="ru-RU" dirty="0"/>
              <a:t>предпочтение отдается углеводистым продуктам, содержащим в достаточном количестве пищевые волокна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B8382-3AEB-452F-BCB4-24456CC63D8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6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45FF3-8C5D-40D9-8D5D-44DC2A75A872}" type="slidenum">
              <a:rPr lang="ru-RU" smtClean="0">
                <a:latin typeface="Arial" pitchFamily="34" charset="0"/>
              </a:rPr>
              <a:pPr/>
              <a:t>18</a:t>
            </a:fld>
            <a:endParaRPr lang="ru-RU">
              <a:latin typeface="Arial" pitchFamily="34" charset="0"/>
            </a:endParaRPr>
          </a:p>
        </p:txBody>
      </p:sp>
      <p:sp>
        <p:nvSpPr>
          <p:cNvPr id="1843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Заметки 2"/>
          <p:cNvSpPr>
            <a:spLocks noGrp="1"/>
          </p:cNvSpPr>
          <p:nvPr>
            <p:ph type="body" idx="1"/>
          </p:nvPr>
        </p:nvSpPr>
        <p:spPr>
          <a:xfrm>
            <a:off x="925514" y="4343400"/>
            <a:ext cx="5006975" cy="4114800"/>
          </a:xfrm>
          <a:noFill/>
          <a:ln/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</a:pPr>
            <a:r>
              <a:rPr lang="ru-RU">
                <a:latin typeface="Arial" pitchFamily="34" charset="0"/>
              </a:rPr>
              <a:t>Длительно некомпенсированный диабет приводит к поражению сосудов и нервных окончаний, которое влечёт целый ряд заболеваний, наиболее распространённые из которых: нейропатия, ретинопатия, сердечно-сосудистые нарушения, нефропатия, а также ампутации вследствие поражений конечностей.</a:t>
            </a:r>
            <a:endParaRPr lang="en-US">
              <a:latin typeface="Arial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gray">
          <a:xfrm>
            <a:off x="3746501" y="8843963"/>
            <a:ext cx="2971800" cy="16510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3482A5B6-A2CF-4201-A002-26CA4F1D9494}" type="slidenum">
              <a:rPr lang="de-DE" sz="800">
                <a:solidFill>
                  <a:schemeClr val="tx2"/>
                </a:solidFill>
              </a:rPr>
              <a:pPr algn="r">
                <a:defRPr/>
              </a:pPr>
              <a:t>18</a:t>
            </a:fld>
            <a:endParaRPr lang="de-DE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1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9A79E95-0CD9-483B-8318-750045A2214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BAB4D-B6F9-40F5-8D4E-B552B3411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9E95-0CD9-483B-8318-750045A2214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BAB4D-B6F9-40F5-8D4E-B552B3411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9A79E95-0CD9-483B-8318-750045A2214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5DBAB4D-B6F9-40F5-8D4E-B552B3411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9E95-0CD9-483B-8318-750045A2214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DBAB4D-B6F9-40F5-8D4E-B552B3411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9E95-0CD9-483B-8318-750045A2214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5DBAB4D-B6F9-40F5-8D4E-B552B3411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9A79E95-0CD9-483B-8318-750045A2214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DBAB4D-B6F9-40F5-8D4E-B552B3411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9A79E95-0CD9-483B-8318-750045A2214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DBAB4D-B6F9-40F5-8D4E-B552B3411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9E95-0CD9-483B-8318-750045A2214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DBAB4D-B6F9-40F5-8D4E-B552B3411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9E95-0CD9-483B-8318-750045A2214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BAB4D-B6F9-40F5-8D4E-B552B3411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9E95-0CD9-483B-8318-750045A2214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DBAB4D-B6F9-40F5-8D4E-B552B3411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9A79E95-0CD9-483B-8318-750045A2214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5DBAB4D-B6F9-40F5-8D4E-B552B3411A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A79E95-0CD9-483B-8318-750045A2214C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DBAB4D-B6F9-40F5-8D4E-B552B3411A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348880"/>
            <a:ext cx="6477000" cy="3086472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Сахарный диабет у детей и подростков: понять и начать действовать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Заведующая детским эндокринологическим отделением, врач детский эндокринолог ГУЗ УОДКБ Ерусова А.Б.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Компоненты терапии СД   в педиатрической практике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сахароснижающая</a:t>
            </a:r>
            <a:r>
              <a:rPr lang="ru-RU" dirty="0"/>
              <a:t> терапия; </a:t>
            </a:r>
          </a:p>
          <a:p>
            <a:r>
              <a:rPr lang="ru-RU" dirty="0"/>
              <a:t>Диетотерапия</a:t>
            </a:r>
          </a:p>
          <a:p>
            <a:r>
              <a:rPr lang="ru-RU" dirty="0"/>
              <a:t>обучение самоконтролю и проведение его в домашних условиях; </a:t>
            </a:r>
          </a:p>
          <a:p>
            <a:r>
              <a:rPr lang="ru-RU" dirty="0"/>
              <a:t> физические нагрузки; </a:t>
            </a:r>
          </a:p>
          <a:p>
            <a:r>
              <a:rPr lang="ru-RU" dirty="0"/>
              <a:t> психологическая помощь.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Диетотерапия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 СД </a:t>
            </a:r>
          </a:p>
        </p:txBody>
      </p:sp>
      <p:pic>
        <p:nvPicPr>
          <p:cNvPr id="9" name="Рисунок 8" descr="food_art_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528" b="18528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Принципы диетотерапии</a:t>
            </a:r>
            <a:r>
              <a:rPr lang="en-US" sz="3200" b="1" dirty="0"/>
              <a:t> </a:t>
            </a:r>
            <a:r>
              <a:rPr lang="ru-RU" sz="3200" b="1" dirty="0"/>
              <a:t> при СД у детей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строго сбалансированное </a:t>
            </a:r>
            <a:r>
              <a:rPr lang="ru-RU" dirty="0" err="1"/>
              <a:t>изокалорийное</a:t>
            </a:r>
            <a:r>
              <a:rPr lang="ru-RU" dirty="0"/>
              <a:t> питание</a:t>
            </a:r>
          </a:p>
          <a:p>
            <a:pPr lvl="0"/>
            <a:r>
              <a:rPr lang="ru-RU" dirty="0"/>
              <a:t>Ограничение (но НЕ исключение) рафинированных углеводов, (стол №9 по Певзнеру).</a:t>
            </a:r>
          </a:p>
          <a:p>
            <a:pPr lvl="0"/>
            <a:r>
              <a:rPr lang="ru-RU" dirty="0"/>
              <a:t>Режим питания. Часы приема и объем пищи (по хлебным единицам) должны быть фиксированы, связаны с инъекциями </a:t>
            </a:r>
            <a:r>
              <a:rPr lang="ru-RU" dirty="0" err="1"/>
              <a:t>прандиального</a:t>
            </a:r>
            <a:r>
              <a:rPr lang="ru-RU" dirty="0"/>
              <a:t> инсулина.</a:t>
            </a:r>
          </a:p>
          <a:p>
            <a:pPr lvl="0"/>
            <a:r>
              <a:rPr lang="ru-RU" dirty="0"/>
              <a:t>Адаптация питания ребенка к пищевым привычкам больного и семьи </a:t>
            </a:r>
          </a:p>
          <a:p>
            <a:pPr lvl="0">
              <a:buNone/>
            </a:pPr>
            <a:r>
              <a:rPr lang="ru-RU" sz="2200" dirty="0"/>
              <a:t>      Должно быть построено так, чтобы еда приносила удовлетворение, создавала хорошее настроение. После приема пищи ребенок должен испытывать чувство насыщения.</a:t>
            </a:r>
          </a:p>
          <a:p>
            <a:endParaRPr lang="ru-RU" dirty="0"/>
          </a:p>
        </p:txBody>
      </p:sp>
      <p:pic>
        <p:nvPicPr>
          <p:cNvPr id="5" name="Содержимое 4" descr="Джими Оливер против сахара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1844824"/>
            <a:ext cx="3886200" cy="312325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Главные составляющие диетотерапии  СД</a:t>
            </a:r>
          </a:p>
        </p:txBody>
      </p:sp>
      <p:pic>
        <p:nvPicPr>
          <p:cNvPr id="4" name="Содержимое 3" descr="e0776727f5d2c4e0e2f749d4683137c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5725" y="2605087"/>
            <a:ext cx="6667500" cy="24860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Хлебная единица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 1 ХЕ = 10-12г углеводов. </a:t>
            </a:r>
          </a:p>
          <a:p>
            <a:r>
              <a:rPr lang="ru-RU" dirty="0"/>
              <a:t>Понятием «хлебная единица» пользуются для подсчета количества съеденных углеводов (белки и жиры не учитываются). </a:t>
            </a:r>
          </a:p>
          <a:p>
            <a:r>
              <a:rPr lang="ru-RU" dirty="0"/>
              <a:t>Система ХЕ позволяет подсчитывать продукты «на глаз», перед приемом пищи, что позволяет пациенту избежать множество практических и психологических проблем. </a:t>
            </a:r>
          </a:p>
          <a:p>
            <a:r>
              <a:rPr lang="ru-RU" dirty="0"/>
              <a:t>Для удобства разработаны таблицы, где указано количество каждого продукта на 1 ХЕ.</a:t>
            </a:r>
          </a:p>
          <a:p>
            <a:endParaRPr lang="ru-RU" dirty="0"/>
          </a:p>
        </p:txBody>
      </p:sp>
      <p:pic>
        <p:nvPicPr>
          <p:cNvPr id="5" name="Содержимое 4" descr="сахар в норме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861048"/>
            <a:ext cx="3692476" cy="244827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138289" cy="218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Низкоуглеводные</a:t>
            </a:r>
            <a:r>
              <a:rPr lang="ru-RU" dirty="0"/>
              <a:t> продукты.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Мясо</a:t>
            </a:r>
          </a:p>
          <a:p>
            <a:r>
              <a:rPr lang="ru-RU" dirty="0"/>
              <a:t>Зеленые овощи</a:t>
            </a:r>
          </a:p>
          <a:p>
            <a:r>
              <a:rPr lang="ru-RU" dirty="0"/>
              <a:t>Творог</a:t>
            </a:r>
          </a:p>
          <a:p>
            <a:r>
              <a:rPr lang="ru-RU" dirty="0"/>
              <a:t>Твердый сыр </a:t>
            </a:r>
          </a:p>
          <a:p>
            <a:r>
              <a:rPr lang="ru-RU" dirty="0"/>
              <a:t>Яйца</a:t>
            </a:r>
          </a:p>
          <a:p>
            <a:r>
              <a:rPr lang="ru-RU" dirty="0"/>
              <a:t>Масло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5182046" cy="345638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1109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Заместительная инсулинотерапия сахарного диабета 1 типа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 СД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" b="4815"/>
          <a:stretch>
            <a:fillRect/>
          </a:stretch>
        </p:blipFill>
        <p:spPr>
          <a:xfrm>
            <a:off x="1475656" y="0"/>
            <a:ext cx="7668344" cy="456895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Работа школы сахарного диабета ГУЗ УОДКБ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106416" cy="2631521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Цель: обучение контролю заболевания</a:t>
            </a:r>
          </a:p>
          <a:p>
            <a:r>
              <a:rPr lang="ru-RU" dirty="0"/>
              <a:t> Аудитория: пациенты с СД и их родители, близкие родственники</a:t>
            </a:r>
          </a:p>
          <a:p>
            <a:r>
              <a:rPr lang="ru-RU" dirty="0"/>
              <a:t>Периодичность занятий: 1-2 раза в неделю (</a:t>
            </a:r>
            <a:r>
              <a:rPr lang="ru-RU" dirty="0" err="1"/>
              <a:t>вт</a:t>
            </a:r>
            <a:r>
              <a:rPr lang="ru-RU" dirty="0"/>
              <a:t>, </a:t>
            </a:r>
            <a:r>
              <a:rPr lang="ru-RU" dirty="0" err="1"/>
              <a:t>чт</a:t>
            </a:r>
            <a:r>
              <a:rPr lang="ru-RU" dirty="0"/>
              <a:t>)</a:t>
            </a:r>
          </a:p>
        </p:txBody>
      </p:sp>
      <p:pic>
        <p:nvPicPr>
          <p:cNvPr id="5" name="Picture 8" descr="DSCN83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096344" cy="2232248"/>
          </a:xfrm>
          <a:prstGeom prst="rect">
            <a:avLst/>
          </a:prstGeom>
          <a:noFill/>
        </p:spPr>
      </p:pic>
      <p:pic>
        <p:nvPicPr>
          <p:cNvPr id="6" name="Picture 9" descr="DSCN83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2232248" cy="2744777"/>
          </a:xfrm>
          <a:prstGeom prst="rect">
            <a:avLst/>
          </a:prstGeom>
          <a:noFill/>
        </p:spPr>
      </p:pic>
      <p:pic>
        <p:nvPicPr>
          <p:cNvPr id="1026" name="Picture 2" descr="C:\Users\User\Documents\эндо\фото эндо\СД\школа С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221088"/>
            <a:ext cx="3636048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5"/>
          <p:cNvSpPr>
            <a:spLocks noGrp="1"/>
          </p:cNvSpPr>
          <p:nvPr>
            <p:ph type="title" idx="4294967295"/>
          </p:nvPr>
        </p:nvSpPr>
        <p:spPr>
          <a:xfrm>
            <a:off x="684213" y="260350"/>
            <a:ext cx="6870700" cy="1060450"/>
          </a:xfrm>
        </p:spPr>
        <p:txBody>
          <a:bodyPr lIns="0" tIns="0" rIns="0" bIns="0">
            <a:normAutofit fontScale="90000"/>
          </a:bodyPr>
          <a:lstStyle/>
          <a:p>
            <a:pPr algn="ctr"/>
            <a:r>
              <a:rPr lang="ru-RU" sz="3200" b="1" dirty="0" err="1"/>
              <a:t>Декомпенсированный</a:t>
            </a:r>
            <a:r>
              <a:rPr lang="ru-RU" sz="3200" b="1" dirty="0"/>
              <a:t> диабет у детей – </a:t>
            </a:r>
            <a:br>
              <a:rPr lang="ru-RU" sz="3200" b="1" dirty="0"/>
            </a:br>
            <a:r>
              <a:rPr lang="ru-RU" sz="3200" b="1" dirty="0"/>
              <a:t>путь к развитию осложнений в будущем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0825" y="2781300"/>
            <a:ext cx="2393950" cy="6413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Повреждение </a:t>
            </a:r>
          </a:p>
          <a:p>
            <a:pPr algn="ctr"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нервов</a:t>
            </a:r>
            <a:r>
              <a:rPr lang="en-US" dirty="0">
                <a:latin typeface="+mn-lt"/>
                <a:cs typeface="Arial" charset="0"/>
              </a:rPr>
              <a:t> (</a:t>
            </a:r>
            <a:r>
              <a:rPr lang="ru-RU" dirty="0" err="1">
                <a:latin typeface="+mn-lt"/>
                <a:cs typeface="Arial" charset="0"/>
              </a:rPr>
              <a:t>нейропатия</a:t>
            </a:r>
            <a:r>
              <a:rPr lang="en-US" dirty="0">
                <a:latin typeface="+mn-lt"/>
                <a:cs typeface="Arial" charset="0"/>
              </a:rPr>
              <a:t>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140075" y="2852738"/>
            <a:ext cx="2273300" cy="6413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Нарушение зрения</a:t>
            </a:r>
            <a:r>
              <a:rPr lang="en-US" dirty="0">
                <a:latin typeface="+mn-lt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dirty="0">
                <a:latin typeface="+mn-lt"/>
                <a:cs typeface="Arial" charset="0"/>
              </a:rPr>
              <a:t>(</a:t>
            </a:r>
            <a:r>
              <a:rPr lang="ru-RU" dirty="0" err="1">
                <a:latin typeface="+mn-lt"/>
                <a:cs typeface="Arial" charset="0"/>
              </a:rPr>
              <a:t>ретинопатия</a:t>
            </a:r>
            <a:r>
              <a:rPr lang="en-US" dirty="0">
                <a:latin typeface="+mn-lt"/>
                <a:cs typeface="Arial" charset="0"/>
              </a:rPr>
              <a:t>)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716016" y="4941168"/>
            <a:ext cx="2454275" cy="6413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Диабетическая стопа</a:t>
            </a:r>
          </a:p>
          <a:p>
            <a:pPr algn="ctr"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(ампутации)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011863" y="2924175"/>
            <a:ext cx="2554287" cy="6413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Сердечно-сосудистые</a:t>
            </a:r>
          </a:p>
          <a:p>
            <a:pPr algn="ctr"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нарушения</a:t>
            </a:r>
            <a:endParaRPr lang="en-US" dirty="0">
              <a:latin typeface="+mn-lt"/>
              <a:cs typeface="Arial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475656" y="5013176"/>
            <a:ext cx="2386013" cy="6413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Нарушение функции</a:t>
            </a:r>
          </a:p>
          <a:p>
            <a:pPr algn="ctr"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почек (нефропатия)</a:t>
            </a:r>
            <a:endParaRPr lang="en-US" dirty="0">
              <a:latin typeface="+mn-lt"/>
              <a:cs typeface="Arial" charset="0"/>
            </a:endParaRPr>
          </a:p>
        </p:txBody>
      </p:sp>
      <p:pic>
        <p:nvPicPr>
          <p:cNvPr id="51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16557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557338"/>
            <a:ext cx="20891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5375" y="1557338"/>
            <a:ext cx="19970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645024"/>
            <a:ext cx="165576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717032"/>
            <a:ext cx="17795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pic>
        <p:nvPicPr>
          <p:cNvPr id="8" name="Рисунок 7" descr="проф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35" b="9835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Определение</a:t>
            </a:r>
          </a:p>
        </p:txBody>
      </p:sp>
      <p:sp>
        <p:nvSpPr>
          <p:cNvPr id="2" name="Текст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    Сахарный диабет-</a:t>
            </a:r>
          </a:p>
          <a:p>
            <a:pPr algn="ctr">
              <a:buNone/>
            </a:pPr>
            <a:r>
              <a:rPr lang="ru-RU" dirty="0"/>
              <a:t> заболевание обмена веществ различной этиологии, которое характеризуется хронической гипергликемией, возникающей в результате нарушения секреции или действия инсулина, либо обоих факторов одновременно.(</a:t>
            </a:r>
            <a:r>
              <a:rPr lang="en-US" dirty="0"/>
              <a:t>ISPAD</a:t>
            </a:r>
            <a:r>
              <a:rPr lang="ru-RU" dirty="0"/>
              <a:t>, 2000)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Статистические данные о сахарном диабете у детей по Российской Федерации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		На территории Ульяновской области на 01.01.2020г. зарегистрировано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340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детей   в возрасте от 0 до 18 лет</a:t>
            </a:r>
          </a:p>
          <a:p>
            <a:pPr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с сахарным диабетом 1 типа</a:t>
            </a:r>
          </a:p>
          <a:p>
            <a:pPr algn="ctr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детей и подростков   с СД 2 типа не зарегистрировано.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Calibri" pitchFamily="34" charset="0"/>
                <a:cs typeface="Times New Roman" pitchFamily="18" charset="0"/>
              </a:rPr>
              <a:t>Возрастная структура пациентов с впервые выявленным СД 1типа в  Ульяновской области 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Классические симптомы СД 1типа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u="sng" dirty="0">
                <a:solidFill>
                  <a:schemeClr val="accent2">
                    <a:lumMod val="75000"/>
                  </a:schemeClr>
                </a:solidFill>
              </a:rPr>
              <a:t>начало 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всегда острое</a:t>
            </a:r>
            <a:r>
              <a:rPr lang="ru-RU" u="sng" dirty="0"/>
              <a:t> </a:t>
            </a:r>
            <a:r>
              <a:rPr lang="ru-RU" dirty="0"/>
              <a:t>.  может предшествовать инфекционное заболевание. </a:t>
            </a:r>
          </a:p>
          <a:p>
            <a:r>
              <a:rPr lang="ru-RU" b="1" i="1" u="sng" dirty="0"/>
              <a:t>1. Полидипсия </a:t>
            </a:r>
            <a:r>
              <a:rPr lang="ru-RU" i="1" dirty="0"/>
              <a:t>-</a:t>
            </a:r>
            <a:r>
              <a:rPr lang="ru-RU" dirty="0"/>
              <a:t> наиболее ранний симптомом СД, (жажда сначала в дневные часы, после еды, а затем начинает беспокоить ночью. Потребление жидкости в течение суток может достигать 4-6 л. </a:t>
            </a:r>
          </a:p>
          <a:p>
            <a:r>
              <a:rPr lang="ru-RU" b="1" i="1" u="sng" dirty="0"/>
              <a:t>2.Полиурия</a:t>
            </a:r>
            <a:r>
              <a:rPr lang="ru-RU" dirty="0"/>
              <a:t> (нередко </a:t>
            </a:r>
            <a:r>
              <a:rPr lang="ru-RU" dirty="0" err="1"/>
              <a:t>энурез</a:t>
            </a:r>
            <a:r>
              <a:rPr lang="ru-RU" dirty="0"/>
              <a:t>). Моча светлого цвета, высыхающая моча оставляет белые липкие пятна, а высыхающие пеленки кажутся накрахмаленными.  присоединяется сухость слизистой полости рта. </a:t>
            </a:r>
          </a:p>
          <a:p>
            <a:r>
              <a:rPr lang="ru-RU" b="1" i="1" u="sng" dirty="0"/>
              <a:t>3. Потеря массы тела </a:t>
            </a:r>
            <a:r>
              <a:rPr lang="ru-RU" dirty="0"/>
              <a:t>(до 10-15 кг в месяц) на фоне  </a:t>
            </a:r>
            <a:r>
              <a:rPr lang="ru-RU" b="1" i="1" u="sng" dirty="0"/>
              <a:t>повышенного аппетита</a:t>
            </a:r>
            <a:r>
              <a:rPr lang="ru-RU" i="1" dirty="0"/>
              <a:t>, </a:t>
            </a:r>
          </a:p>
          <a:p>
            <a:r>
              <a:rPr lang="ru-RU" b="1" i="1" u="sng" dirty="0"/>
              <a:t>4.Энергодефицит:</a:t>
            </a:r>
            <a:r>
              <a:rPr lang="ru-RU" dirty="0"/>
              <a:t> общая слабость,  утомляемость. </a:t>
            </a:r>
          </a:p>
          <a:p>
            <a:r>
              <a:rPr lang="ru-RU" b="1" i="1" u="sng" dirty="0"/>
              <a:t>5. Кожно-слизистый синдром. </a:t>
            </a:r>
            <a:r>
              <a:rPr lang="ru-RU" dirty="0"/>
              <a:t>зуд, гнойничковые процессы, </a:t>
            </a:r>
            <a:r>
              <a:rPr lang="ru-RU" dirty="0" err="1"/>
              <a:t>ангулярный</a:t>
            </a:r>
            <a:r>
              <a:rPr lang="ru-RU" dirty="0"/>
              <a:t> стоматит. язык становится сухим, ярким («ветчинный язык»). В полости рта могут выявляться признаки пародонтоза, альвеолярной пиореи, гингивитов, стоматитов,  кариозного поражения зубов. Девочки нередко жалуются на зуд в области промежности («диабетический </a:t>
            </a:r>
            <a:r>
              <a:rPr lang="ru-RU" dirty="0" err="1"/>
              <a:t>вульвовагинит</a:t>
            </a:r>
            <a:r>
              <a:rPr lang="ru-RU" dirty="0"/>
              <a:t>»). </a:t>
            </a:r>
          </a:p>
          <a:p>
            <a:r>
              <a:rPr lang="ru-RU" b="1" i="1" u="sng" dirty="0"/>
              <a:t>6. ухудшение зрения.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Особенности сахарного диабета 1 типа у детей и подростков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88840"/>
            <a:ext cx="8153400" cy="50691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Преобладание сахарного диабета 1 типа (</a:t>
            </a:r>
            <a:r>
              <a:rPr lang="ru-RU" dirty="0" err="1"/>
              <a:t>инсулинзависимая</a:t>
            </a:r>
            <a:r>
              <a:rPr lang="ru-RU" dirty="0"/>
              <a:t> форма сахарного диабета)</a:t>
            </a:r>
          </a:p>
          <a:p>
            <a:r>
              <a:rPr lang="ru-RU" dirty="0"/>
              <a:t>Нестабильное течение заболевания (активный рост + прибавка массы тела, гормональные изменения, поведенческие особенности детей, пищевая избирательность)</a:t>
            </a:r>
          </a:p>
          <a:p>
            <a:r>
              <a:rPr lang="ru-RU" dirty="0"/>
              <a:t>Необходимость многократного ежедневного (4-6 раз в день)</a:t>
            </a:r>
            <a:r>
              <a:rPr lang="ru-RU" b="1" baseline="30000" dirty="0"/>
              <a:t>1</a:t>
            </a:r>
            <a:r>
              <a:rPr lang="ru-RU" dirty="0"/>
              <a:t> </a:t>
            </a:r>
            <a:r>
              <a:rPr lang="ru-RU" baseline="30000" dirty="0"/>
              <a:t> </a:t>
            </a:r>
            <a:r>
              <a:rPr lang="ru-RU" dirty="0"/>
              <a:t>контроля сахара крови в домашних условиях по </a:t>
            </a:r>
            <a:r>
              <a:rPr lang="ru-RU" dirty="0" err="1"/>
              <a:t>глюкометру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1600" b="1" dirty="0"/>
              <a:t>1</a:t>
            </a:r>
            <a:r>
              <a:rPr lang="ru-RU" sz="1600" dirty="0"/>
              <a:t>. Согласно Федеральным клиническим рекомендациям (протоколам) 2014г.</a:t>
            </a:r>
            <a:endParaRPr lang="ru-RU" sz="1600" baseline="30000" dirty="0"/>
          </a:p>
          <a:p>
            <a:endParaRPr lang="ru-RU" baseline="30000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Клиническая картина СД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dirty="0"/>
              <a:t> типа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Ассимптоматическое</a:t>
            </a:r>
            <a:r>
              <a:rPr lang="ru-RU" dirty="0"/>
              <a:t>, постепенное начало ( в 30% острая манифестация с </a:t>
            </a:r>
            <a:r>
              <a:rPr lang="ru-RU" dirty="0" err="1"/>
              <a:t>кетозом</a:t>
            </a:r>
            <a:r>
              <a:rPr lang="ru-RU" dirty="0"/>
              <a:t>)</a:t>
            </a:r>
          </a:p>
          <a:p>
            <a:r>
              <a:rPr lang="ru-RU" dirty="0"/>
              <a:t>Диагностируется в возрасте старше 10 лет (в среднем 13,5 лет)</a:t>
            </a:r>
          </a:p>
          <a:p>
            <a:r>
              <a:rPr lang="ru-RU" dirty="0"/>
              <a:t>Характерны избыточный вес или ожирение ( в 85%)</a:t>
            </a:r>
          </a:p>
          <a:p>
            <a:r>
              <a:rPr lang="ru-RU" dirty="0"/>
              <a:t>Частая ассоциация с составляющими метаболического синдрома (дислипидемия-72%случаев, артериальная гипертензия 35%, </a:t>
            </a:r>
            <a:r>
              <a:rPr lang="ru-RU" dirty="0" err="1"/>
              <a:t>стеатогепатит</a:t>
            </a:r>
            <a:r>
              <a:rPr lang="ru-RU" dirty="0"/>
              <a:t>- 30%, нефропатия и др.)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Признаки диабетического </a:t>
            </a:r>
            <a:r>
              <a:rPr lang="ru-RU" b="1" dirty="0" err="1"/>
              <a:t>кетоАЦИДОЗА</a:t>
            </a:r>
            <a:r>
              <a:rPr lang="ru-RU" b="1" dirty="0"/>
              <a:t> (</a:t>
            </a:r>
            <a:r>
              <a:rPr lang="ru-RU" b="1" dirty="0" err="1"/>
              <a:t>прекома</a:t>
            </a:r>
            <a:r>
              <a:rPr lang="ru-RU" b="1" dirty="0"/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ru-RU" b="1" dirty="0"/>
              <a:t>Синдром интоксикации: </a:t>
            </a:r>
            <a:r>
              <a:rPr lang="ru-RU" dirty="0"/>
              <a:t>запах ацетона изо рта, тошнота, рвота, сонливость, заторможенность, компенсаторная тахикардия, дыхание </a:t>
            </a:r>
            <a:r>
              <a:rPr lang="ru-RU" dirty="0" err="1"/>
              <a:t>Куссмауля</a:t>
            </a:r>
            <a:r>
              <a:rPr lang="ru-RU" dirty="0"/>
              <a:t>. Нередко боли в животе, сердце. </a:t>
            </a:r>
          </a:p>
          <a:p>
            <a:r>
              <a:rPr lang="ru-RU" b="1" dirty="0"/>
              <a:t>Синдром </a:t>
            </a:r>
            <a:r>
              <a:rPr lang="ru-RU" b="1" dirty="0" err="1"/>
              <a:t>эксикоза</a:t>
            </a:r>
            <a:r>
              <a:rPr lang="ru-RU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жажда неутолимая.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Кожа сухая, шершавая, холодная,  гиперемия щек («диабетический румянец»). Язык сухой, «прилипает к небу», обложен грязновато-коричневым налетом.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диагностические критерии сахарного диабета.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Классические симптомы с СД</a:t>
            </a:r>
            <a:r>
              <a:rPr lang="ru-RU" dirty="0"/>
              <a:t> +</a:t>
            </a:r>
          </a:p>
          <a:p>
            <a:r>
              <a:rPr lang="ru-RU" dirty="0"/>
              <a:t>Гипергликемия </a:t>
            </a:r>
            <a:r>
              <a:rPr lang="en-US" dirty="0"/>
              <a:t> </a:t>
            </a:r>
            <a:r>
              <a:rPr lang="ru-RU" dirty="0"/>
              <a:t>(2 результата </a:t>
            </a:r>
            <a:r>
              <a:rPr lang="en-US" dirty="0"/>
              <a:t>&gt;</a:t>
            </a:r>
            <a:r>
              <a:rPr lang="ru-RU" dirty="0"/>
              <a:t> 11,1 </a:t>
            </a:r>
            <a:r>
              <a:rPr lang="ru-RU" dirty="0" err="1"/>
              <a:t>ммоль\л</a:t>
            </a:r>
            <a:r>
              <a:rPr lang="ru-RU" dirty="0"/>
              <a:t> независимо от приема пищи) или в ходе ОГТТ</a:t>
            </a:r>
          </a:p>
          <a:p>
            <a:r>
              <a:rPr lang="ru-RU" dirty="0" err="1"/>
              <a:t>Кетонурия+</a:t>
            </a:r>
            <a:r>
              <a:rPr lang="ru-RU" dirty="0"/>
              <a:t> </a:t>
            </a:r>
            <a:r>
              <a:rPr lang="ru-RU" dirty="0" err="1"/>
              <a:t>Глюкозурия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2546</TotalTime>
  <Words>648</Words>
  <Application>Microsoft Office PowerPoint</Application>
  <PresentationFormat>Экран (4:3)</PresentationFormat>
  <Paragraphs>92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Wingdings</vt:lpstr>
      <vt:lpstr>Wingdings 2</vt:lpstr>
      <vt:lpstr>Обычная</vt:lpstr>
      <vt:lpstr>Сахарный диабет у детей и подростков: понять и начать действовать</vt:lpstr>
      <vt:lpstr>Определение</vt:lpstr>
      <vt:lpstr>Статистические данные о сахарном диабете у детей по Российской Федерации</vt:lpstr>
      <vt:lpstr>Возрастная структура пациентов с впервые выявленным СД 1типа в  Ульяновской области </vt:lpstr>
      <vt:lpstr>Классические симптомы СД 1типа</vt:lpstr>
      <vt:lpstr>Особенности сахарного диабета 1 типа у детей и подростков</vt:lpstr>
      <vt:lpstr>Клиническая картина СД 2 типа</vt:lpstr>
      <vt:lpstr>Признаки диабетического кетоАЦИДОЗА (прекома)</vt:lpstr>
      <vt:lpstr>Основные диагностические критерии сахарного диабета.</vt:lpstr>
      <vt:lpstr>Компоненты терапии СД   в педиатрической практике</vt:lpstr>
      <vt:lpstr>Лечение СД </vt:lpstr>
      <vt:lpstr>Принципы диетотерапии  при СД у детей </vt:lpstr>
      <vt:lpstr>Главные составляющие диетотерапии  СД</vt:lpstr>
      <vt:lpstr>Хлебная единица</vt:lpstr>
      <vt:lpstr> Низкоуглеводные продукты.</vt:lpstr>
      <vt:lpstr>Лечение СД</vt:lpstr>
      <vt:lpstr>Работа школы сахарного диабета ГУЗ УОДКБ</vt:lpstr>
      <vt:lpstr>Декомпенсированный диабет у детей –  путь к развитию осложнений в будущем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Оказание медицинской помощи детям с эндокринными заболеваниями в амбулаторных условиях.</dc:title>
  <dc:creator>User</dc:creator>
  <cp:lastModifiedBy>User</cp:lastModifiedBy>
  <cp:revision>283</cp:revision>
  <dcterms:created xsi:type="dcterms:W3CDTF">2017-10-01T18:20:25Z</dcterms:created>
  <dcterms:modified xsi:type="dcterms:W3CDTF">2021-11-24T15:33:50Z</dcterms:modified>
</cp:coreProperties>
</file>