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301" r:id="rId4"/>
    <p:sldId id="278" r:id="rId5"/>
    <p:sldId id="279" r:id="rId6"/>
    <p:sldId id="280" r:id="rId7"/>
    <p:sldId id="281" r:id="rId8"/>
    <p:sldId id="284" r:id="rId9"/>
    <p:sldId id="269" r:id="rId10"/>
    <p:sldId id="294" r:id="rId11"/>
    <p:sldId id="295" r:id="rId12"/>
    <p:sldId id="258" r:id="rId13"/>
    <p:sldId id="287" r:id="rId14"/>
    <p:sldId id="288" r:id="rId15"/>
    <p:sldId id="289" r:id="rId16"/>
    <p:sldId id="259" r:id="rId17"/>
    <p:sldId id="260" r:id="rId18"/>
    <p:sldId id="261" r:id="rId19"/>
    <p:sldId id="262" r:id="rId20"/>
    <p:sldId id="270" r:id="rId21"/>
    <p:sldId id="272" r:id="rId22"/>
    <p:sldId id="263" r:id="rId23"/>
    <p:sldId id="266" r:id="rId24"/>
    <p:sldId id="268" r:id="rId25"/>
    <p:sldId id="291" r:id="rId26"/>
    <p:sldId id="292" r:id="rId27"/>
    <p:sldId id="293" r:id="rId28"/>
    <p:sldId id="302" r:id="rId29"/>
    <p:sldId id="267" r:id="rId30"/>
    <p:sldId id="277" r:id="rId31"/>
    <p:sldId id="303" r:id="rId32"/>
    <p:sldId id="27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877"/>
    <a:srgbClr val="0000FF"/>
    <a:srgbClr val="003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autoAdjust="0"/>
    <p:restoredTop sz="94660"/>
  </p:normalViewPr>
  <p:slideViewPr>
    <p:cSldViewPr>
      <p:cViewPr>
        <p:scale>
          <a:sx n="70" d="100"/>
          <a:sy n="70" d="100"/>
        </p:scale>
        <p:origin x="-1930" y="-29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2D7E3-FD00-41FB-99F5-6F2410A19572}" type="datetimeFigureOut">
              <a:rPr lang="ru-RU" smtClean="0"/>
              <a:t>25.01.2021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071689-5069-45CC-BEC3-8DF38FFDE3EF}" type="slidenum">
              <a:rPr lang="ru-RU" smtClean="0"/>
              <a:t>‹#›</a:t>
            </a:fld>
            <a:endParaRPr lang="ru-RU"/>
          </a:p>
        </p:txBody>
      </p:sp>
    </p:spTree>
    <p:extLst>
      <p:ext uri="{BB962C8B-B14F-4D97-AF65-F5344CB8AC3E}">
        <p14:creationId xmlns:p14="http://schemas.microsoft.com/office/powerpoint/2010/main" val="159099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10CC463-8C8B-4C8A-8CC3-8CAFCAFE7045}" type="slidenum">
              <a:rPr lang="ru-RU" altLang="ru-RU" smtClean="0"/>
              <a:pPr eaLnBrk="1" hangingPunct="1">
                <a:spcBef>
                  <a:spcPct val="0"/>
                </a:spcBef>
              </a:pPr>
              <a:t>11</a:t>
            </a:fld>
            <a:endParaRPr lang="ru-RU" altLang="ru-RU"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ru-RU" altLang="ru-RU" smtClean="0">
                <a:latin typeface="Arial" charset="0"/>
                <a:cs typeface="Arial" charset="0"/>
              </a:rPr>
              <a:t>The FSA, an independent department of the Government, suggests there should be a voluntary ban by UK manufacturers by the end of 2009. The board is also expected to advise parents concerned by the Southampton study that they "might choose" not to give their children products containing the chemicals.</a:t>
            </a:r>
          </a:p>
          <a:p>
            <a:pPr eaLnBrk="1" hangingPunct="1"/>
            <a:r>
              <a:rPr lang="ru-RU" altLang="ru-RU" smtClean="0">
                <a:latin typeface="Arial" charset="0"/>
                <a:cs typeface="Arial" charset="0"/>
              </a:rPr>
              <a:t>The Food Commission has set up a website - actiononadditives.com - which lists more than 900 products containing the chemicals.</a:t>
            </a:r>
          </a:p>
          <a:p>
            <a:pPr eaLnBrk="1" hangingPunct="1"/>
            <a:r>
              <a:rPr lang="ru-RU" altLang="ru-RU" smtClean="0">
                <a:latin typeface="Arial" charset="0"/>
                <a:cs typeface="Arial" charset="0"/>
              </a:rPr>
              <a:t>The Daily Mail launched the "Ban the Additives" campaign to encourage manufacturers and supermarkets to remove the chemicals from their recipes.</a:t>
            </a:r>
          </a:p>
          <a:p>
            <a:pPr eaLnBrk="1" hangingPunct="1"/>
            <a:r>
              <a:rPr lang="ru-RU" altLang="ru-RU" smtClean="0">
                <a:latin typeface="Arial" charset="0"/>
                <a:cs typeface="Arial" charset="0"/>
              </a:rPr>
              <a:t>This has achieved support from all the major supermarkets and pledges from firms such as Cadburys and Mars UK to remove them.</a:t>
            </a:r>
          </a:p>
          <a:p>
            <a:pPr eaLnBrk="1" hangingPunct="1"/>
            <a:r>
              <a:rPr lang="ru-RU" altLang="ru-RU" smtClean="0">
                <a:latin typeface="Arial" charset="0"/>
                <a:cs typeface="Arial" charset="0"/>
              </a:rPr>
              <a:t>A ban on the suspect additives will change the look of familiar foods.</a:t>
            </a:r>
          </a:p>
          <a:p>
            <a:pPr eaLnBrk="1" hangingPunct="1"/>
            <a:r>
              <a:rPr lang="ru-RU" altLang="ru-RU" smtClean="0">
                <a:latin typeface="Arial" charset="0"/>
                <a:cs typeface="Arial" charset="0"/>
              </a:rPr>
              <a:t>The green colour of mushy peas is created by tartrazine, and quinoline yellow produces the green colour in lime cordial and green Tic-Tacs.</a:t>
            </a:r>
          </a:p>
          <a:p>
            <a:pPr eaLnBrk="1" hangingPunct="1"/>
            <a:r>
              <a:rPr lang="ru-RU" altLang="ru-RU" smtClean="0">
                <a:latin typeface="Arial" charset="0"/>
                <a:cs typeface="Arial" charset="0"/>
              </a:rPr>
              <a:t>The vivid colour of Turkish Delight is largely the result of the suspect dye allura red.</a:t>
            </a:r>
          </a:p>
          <a:p>
            <a:pPr eaLnBrk="1" hangingPunct="1"/>
            <a:r>
              <a:rPr lang="ru-RU" altLang="ru-RU" smtClean="0">
                <a:latin typeface="Arial" charset="0"/>
                <a:cs typeface="Arial" charset="0"/>
              </a:rPr>
              <a:t>Natural alternatives to these food colours are being produced and some companies, including Sainsbury's and Asda, already have new lines on their shelves.</a:t>
            </a:r>
          </a:p>
          <a:p>
            <a:pPr eaLnBrk="1" hangingPunct="1"/>
            <a:r>
              <a:rPr lang="ru-RU" altLang="ru-RU" smtClean="0">
                <a:latin typeface="Arial" charset="0"/>
                <a:cs typeface="Arial" charset="0"/>
              </a:rPr>
              <a:t>Sainsbury's has created a natural lime cordial, while Asda has taken tartrazine out of its tinned peas.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556E81F-9FC0-43D6-B4F1-F14DDB7F2496}" type="slidenum">
              <a:rPr lang="ru-RU" altLang="ru-RU" smtClean="0"/>
              <a:pPr eaLnBrk="1" hangingPunct="1">
                <a:spcBef>
                  <a:spcPct val="0"/>
                </a:spcBef>
              </a:pPr>
              <a:t>13</a:t>
            </a:fld>
            <a:endParaRPr lang="ru-RU" altLang="ru-RU"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ru-RU" altLang="ru-RU"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2071689-5069-45CC-BEC3-8DF38FFDE3EF}" type="slidenum">
              <a:rPr lang="ru-RU" smtClean="0"/>
              <a:t>23</a:t>
            </a:fld>
            <a:endParaRPr lang="ru-RU"/>
          </a:p>
        </p:txBody>
      </p:sp>
    </p:spTree>
    <p:extLst>
      <p:ext uri="{BB962C8B-B14F-4D97-AF65-F5344CB8AC3E}">
        <p14:creationId xmlns:p14="http://schemas.microsoft.com/office/powerpoint/2010/main" val="2316882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6000"/>
            <a:extLst>
              <a:ext uri="{BEBA8EAE-BF5A-486C-A8C5-ECC9F3942E4B}">
                <a14:imgProps xmlns:a14="http://schemas.microsoft.com/office/drawing/2010/main">
                  <a14:imgLayer r:embed="rId14">
                    <a14:imgEffect>
                      <a14:colorTemperature colorTemp="1500"/>
                    </a14:imgEffect>
                    <a14:imgEffect>
                      <a14:saturation sat="68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25.01.2021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836712"/>
            <a:ext cx="7772400" cy="2594719"/>
          </a:xfrm>
        </p:spPr>
        <p:txBody>
          <a:bodyPr>
            <a:normAutofit/>
          </a:bodyPr>
          <a:lstStyle/>
          <a:p>
            <a:r>
              <a:rPr lang="ru-RU" sz="4000" dirty="0" smtClean="0">
                <a:solidFill>
                  <a:schemeClr val="bg1"/>
                </a:solidFill>
                <a:latin typeface="Times New Roman" pitchFamily="18" charset="0"/>
                <a:cs typeface="Times New Roman" pitchFamily="18" charset="0"/>
              </a:rPr>
              <a:t>Неврозы. Причины развития неврозов у школьников. Профилактика неврозов.</a:t>
            </a:r>
            <a:endParaRPr lang="ru-RU" sz="4000" dirty="0">
              <a:solidFill>
                <a:schemeClr val="bg1"/>
              </a:solidFill>
              <a:latin typeface="Times New Roman" pitchFamily="18" charset="0"/>
              <a:cs typeface="Times New Roman" pitchFamily="18" charset="0"/>
            </a:endParaRPr>
          </a:p>
        </p:txBody>
      </p:sp>
      <p:pic>
        <p:nvPicPr>
          <p:cNvPr id="8" name="Рисунок 7" descr="OHHX1CAX3UZOGCA5U81BFCATG4CXPCA6JP5K6CAS1GZVTCAJGFTNECAD6AKRXCATN2Z00CAT1J91MCAHGEDQZCAG57J6DCAVJMUMOCAWFMK9TCAHP3T5ACAEXBUI8CALLEFTZCARGV8LQCAY7EJVE.jpg"/>
          <p:cNvPicPr>
            <a:picLocks noChangeAspect="1"/>
          </p:cNvPicPr>
          <p:nvPr/>
        </p:nvPicPr>
        <p:blipFill>
          <a:blip r:embed="rId2" cstate="print"/>
          <a:stretch>
            <a:fillRect/>
          </a:stretch>
        </p:blipFill>
        <p:spPr>
          <a:xfrm>
            <a:off x="3491880" y="4293096"/>
            <a:ext cx="1971647" cy="21602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Rot="1" noChangeArrowheads="1"/>
          </p:cNvSpPr>
          <p:nvPr>
            <p:ph type="title"/>
          </p:nvPr>
        </p:nvSpPr>
        <p:spPr>
          <a:xfrm>
            <a:off x="467544" y="404664"/>
            <a:ext cx="8385175" cy="774700"/>
          </a:xfrm>
        </p:spPr>
        <p:txBody>
          <a:bodyPr>
            <a:noAutofit/>
          </a:bodyPr>
          <a:lstStyle/>
          <a:p>
            <a:pPr eaLnBrk="1" hangingPunct="1">
              <a:defRPr/>
            </a:pPr>
            <a:r>
              <a:rPr lang="ru-RU" altLang="ru-RU" sz="3600" dirty="0" smtClean="0">
                <a:solidFill>
                  <a:schemeClr val="bg1"/>
                </a:solidFill>
                <a:latin typeface="+mn-lt"/>
              </a:rPr>
              <a:t>Современные факторы риска развития СДВГ: </a:t>
            </a:r>
          </a:p>
        </p:txBody>
      </p:sp>
      <p:sp>
        <p:nvSpPr>
          <p:cNvPr id="401411" name="Rectangle 3"/>
          <p:cNvSpPr>
            <a:spLocks noGrp="1" noRot="1" noChangeArrowheads="1"/>
          </p:cNvSpPr>
          <p:nvPr>
            <p:ph type="body" idx="1"/>
          </p:nvPr>
        </p:nvSpPr>
        <p:spPr>
          <a:xfrm>
            <a:off x="539552" y="1412776"/>
            <a:ext cx="8007350" cy="5011266"/>
          </a:xfrm>
        </p:spPr>
        <p:txBody>
          <a:bodyPr>
            <a:normAutofit/>
          </a:bodyPr>
          <a:lstStyle/>
          <a:p>
            <a:pPr marL="585216" lvl="1" indent="0" eaLnBrk="1" hangingPunct="1">
              <a:lnSpc>
                <a:spcPct val="80000"/>
              </a:lnSpc>
              <a:buClr>
                <a:schemeClr val="folHlink"/>
              </a:buClr>
              <a:buNone/>
              <a:defRPr/>
            </a:pPr>
            <a:endParaRPr lang="ru-RU" altLang="ru-RU" sz="3200" b="1" dirty="0" smtClean="0">
              <a:solidFill>
                <a:schemeClr val="bg1"/>
              </a:solidFill>
              <a:latin typeface="Times New Roman" pitchFamily="18" charset="0"/>
              <a:cs typeface="Times New Roman" pitchFamily="18" charset="0"/>
            </a:endParaRPr>
          </a:p>
          <a:p>
            <a:pPr marL="585216" lvl="1" indent="0" algn="ctr" eaLnBrk="1" hangingPunct="1">
              <a:lnSpc>
                <a:spcPct val="80000"/>
              </a:lnSpc>
              <a:buClr>
                <a:schemeClr val="folHlink"/>
              </a:buClr>
              <a:buNone/>
              <a:defRPr/>
            </a:pPr>
            <a:r>
              <a:rPr lang="ru-RU" altLang="ru-RU" sz="3200" b="1" u="sng" dirty="0" smtClean="0">
                <a:solidFill>
                  <a:schemeClr val="bg1"/>
                </a:solidFill>
                <a:latin typeface="Times New Roman" pitchFamily="18" charset="0"/>
                <a:cs typeface="Times New Roman" pitchFamily="18" charset="0"/>
              </a:rPr>
              <a:t>экологические и  биохимические факторы;</a:t>
            </a:r>
          </a:p>
          <a:p>
            <a:pPr marL="585216" lvl="1" indent="0" algn="ctr" eaLnBrk="1" hangingPunct="1">
              <a:lnSpc>
                <a:spcPct val="80000"/>
              </a:lnSpc>
              <a:buClr>
                <a:schemeClr val="folHlink"/>
              </a:buClr>
              <a:buNone/>
              <a:defRPr/>
            </a:pPr>
            <a:endParaRPr lang="ru-RU" altLang="ru-RU" sz="3200" b="1" u="sng" dirty="0" smtClean="0">
              <a:solidFill>
                <a:schemeClr val="folHlink"/>
              </a:solidFill>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lnSpc>
                <a:spcPct val="80000"/>
              </a:lnSpc>
              <a:buClrTx/>
              <a:buSzPct val="100000"/>
              <a:buFont typeface="Arial" panose="020B0604020202020204" pitchFamily="34" charset="0"/>
              <a:buChar char="•"/>
              <a:defRPr/>
            </a:pPr>
            <a:r>
              <a:rPr lang="ru-RU" altLang="ru-RU" dirty="0" smtClean="0">
                <a:solidFill>
                  <a:schemeClr val="bg1"/>
                </a:solidFill>
                <a:cs typeface="Times New Roman" pitchFamily="18" charset="0"/>
              </a:rPr>
              <a:t>Воздействие </a:t>
            </a:r>
            <a:r>
              <a:rPr lang="ru-RU" altLang="ru-RU" u="sng" dirty="0" smtClean="0">
                <a:solidFill>
                  <a:schemeClr val="bg1"/>
                </a:solidFill>
                <a:cs typeface="Times New Roman" pitchFamily="18" charset="0"/>
              </a:rPr>
              <a:t>высоких уровней свинца</a:t>
            </a:r>
          </a:p>
          <a:p>
            <a:pPr eaLnBrk="1" hangingPunct="1">
              <a:lnSpc>
                <a:spcPct val="80000"/>
              </a:lnSpc>
              <a:buFont typeface="Wingdings" pitchFamily="2" charset="2"/>
              <a:buNone/>
              <a:defRPr/>
            </a:pPr>
            <a:r>
              <a:rPr lang="ru-RU" altLang="ru-RU" dirty="0" smtClean="0">
                <a:solidFill>
                  <a:schemeClr val="bg1"/>
                </a:solidFill>
              </a:rPr>
              <a:t>(</a:t>
            </a:r>
            <a:r>
              <a:rPr lang="ru-RU" altLang="ru-RU" sz="2800" dirty="0" smtClean="0">
                <a:solidFill>
                  <a:schemeClr val="bg1"/>
                </a:solidFill>
              </a:rPr>
              <a:t>Накопление его в ЦНС – клиническая маска</a:t>
            </a:r>
          </a:p>
          <a:p>
            <a:pPr eaLnBrk="1" hangingPunct="1">
              <a:lnSpc>
                <a:spcPct val="80000"/>
              </a:lnSpc>
              <a:buFont typeface="Wingdings" pitchFamily="2" charset="2"/>
              <a:buNone/>
              <a:defRPr/>
            </a:pPr>
            <a:r>
              <a:rPr lang="ru-RU" altLang="ru-RU" sz="2800" dirty="0" smtClean="0">
                <a:solidFill>
                  <a:schemeClr val="bg1"/>
                </a:solidFill>
              </a:rPr>
              <a:t>СДВГ)</a:t>
            </a:r>
          </a:p>
          <a:p>
            <a:pPr eaLnBrk="1" hangingPunct="1">
              <a:lnSpc>
                <a:spcPct val="80000"/>
              </a:lnSpc>
              <a:buClrTx/>
              <a:buSzPct val="100000"/>
              <a:buFont typeface="Arial" panose="020B0604020202020204" pitchFamily="34" charset="0"/>
              <a:buChar char="•"/>
              <a:defRPr/>
            </a:pPr>
            <a:r>
              <a:rPr lang="ru-RU" altLang="ru-RU" dirty="0">
                <a:solidFill>
                  <a:schemeClr val="bg1"/>
                </a:solidFill>
                <a:cs typeface="Times New Roman" pitchFamily="18" charset="0"/>
              </a:rPr>
              <a:t>У</a:t>
            </a:r>
            <a:r>
              <a:rPr lang="ru-RU" altLang="ru-RU" dirty="0" smtClean="0">
                <a:solidFill>
                  <a:schemeClr val="bg1"/>
                </a:solidFill>
                <a:cs typeface="Times New Roman" pitchFamily="18" charset="0"/>
              </a:rPr>
              <a:t>старелая сантехника, краски</a:t>
            </a:r>
          </a:p>
          <a:p>
            <a:pPr>
              <a:lnSpc>
                <a:spcPct val="80000"/>
              </a:lnSpc>
              <a:buClrTx/>
              <a:buSzPct val="100000"/>
              <a:buFont typeface="Arial" panose="020B0604020202020204" pitchFamily="34" charset="0"/>
              <a:buChar char="•"/>
              <a:defRPr/>
            </a:pPr>
            <a:r>
              <a:rPr lang="ru-RU" altLang="ru-RU" dirty="0">
                <a:solidFill>
                  <a:schemeClr val="bg1"/>
                </a:solidFill>
                <a:cs typeface="Times New Roman" pitchFamily="18" charset="0"/>
              </a:rPr>
              <a:t>О</a:t>
            </a:r>
            <a:r>
              <a:rPr lang="ru-RU" altLang="ru-RU" dirty="0" smtClean="0">
                <a:solidFill>
                  <a:schemeClr val="bg1"/>
                </a:solidFill>
                <a:cs typeface="Times New Roman" pitchFamily="18" charset="0"/>
              </a:rPr>
              <a:t>кружающая среда (курение родителей, сверстников, неблагоприятная экологическая обстановка – </a:t>
            </a:r>
            <a:r>
              <a:rPr lang="ru-RU" altLang="ru-RU" dirty="0" err="1" smtClean="0">
                <a:solidFill>
                  <a:schemeClr val="bg1"/>
                </a:solidFill>
                <a:cs typeface="Times New Roman" pitchFamily="18" charset="0"/>
              </a:rPr>
              <a:t>радионуклеиды</a:t>
            </a:r>
            <a:r>
              <a:rPr lang="ru-RU" altLang="ru-RU" dirty="0" smtClean="0">
                <a:solidFill>
                  <a:schemeClr val="bg1"/>
                </a:solidFill>
                <a:cs typeface="Times New Roman" pitchFamily="18" charset="0"/>
              </a:rPr>
              <a:t>, тяжелые металлы)</a:t>
            </a:r>
          </a:p>
        </p:txBody>
      </p:sp>
    </p:spTree>
    <p:extLst>
      <p:ext uri="{BB962C8B-B14F-4D97-AF65-F5344CB8AC3E}">
        <p14:creationId xmlns:p14="http://schemas.microsoft.com/office/powerpoint/2010/main" val="578097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Rot="1" noChangeArrowheads="1"/>
          </p:cNvSpPr>
          <p:nvPr>
            <p:ph type="title"/>
          </p:nvPr>
        </p:nvSpPr>
        <p:spPr>
          <a:xfrm>
            <a:off x="130175" y="128588"/>
            <a:ext cx="8874125" cy="1143000"/>
          </a:xfrm>
        </p:spPr>
        <p:txBody>
          <a:bodyPr/>
          <a:lstStyle/>
          <a:p>
            <a:pPr eaLnBrk="1" hangingPunct="1">
              <a:defRPr/>
            </a:pPr>
            <a:r>
              <a:rPr lang="ru-RU" altLang="ru-RU" sz="3200" u="sng" dirty="0" smtClean="0">
                <a:solidFill>
                  <a:schemeClr val="bg1"/>
                </a:solidFill>
                <a:effectLst/>
                <a:latin typeface="+mn-lt"/>
              </a:rPr>
              <a:t>Фактор питания,</a:t>
            </a:r>
            <a:br>
              <a:rPr lang="ru-RU" altLang="ru-RU" sz="3200" u="sng" dirty="0" smtClean="0">
                <a:solidFill>
                  <a:schemeClr val="bg1"/>
                </a:solidFill>
                <a:effectLst/>
                <a:latin typeface="+mn-lt"/>
              </a:rPr>
            </a:br>
            <a:r>
              <a:rPr lang="ru-RU" altLang="ru-RU" sz="3200" u="sng" dirty="0" smtClean="0">
                <a:solidFill>
                  <a:schemeClr val="bg1"/>
                </a:solidFill>
                <a:effectLst/>
                <a:latin typeface="+mn-lt"/>
              </a:rPr>
              <a:t>пищевые добавки повышают риск СДВГ</a:t>
            </a:r>
          </a:p>
        </p:txBody>
      </p:sp>
      <p:sp>
        <p:nvSpPr>
          <p:cNvPr id="372739" name="Rectangle 3"/>
          <p:cNvSpPr>
            <a:spLocks noGrp="1" noRot="1" noChangeArrowheads="1"/>
          </p:cNvSpPr>
          <p:nvPr>
            <p:ph type="body" idx="1"/>
          </p:nvPr>
        </p:nvSpPr>
        <p:spPr>
          <a:xfrm>
            <a:off x="365072" y="1196752"/>
            <a:ext cx="7794451" cy="2518593"/>
          </a:xfrm>
        </p:spPr>
        <p:txBody>
          <a:bodyPr/>
          <a:lstStyle/>
          <a:p>
            <a:pPr eaLnBrk="1" hangingPunct="1">
              <a:lnSpc>
                <a:spcPct val="80000"/>
              </a:lnSpc>
              <a:buClrTx/>
              <a:buSzPct val="100000"/>
              <a:buFont typeface="Arial" panose="020B0604020202020204" pitchFamily="34" charset="0"/>
              <a:buChar char="•"/>
              <a:defRPr/>
            </a:pPr>
            <a:endParaRPr lang="ru-RU" altLang="ru-RU" sz="2800" dirty="0" smtClean="0">
              <a:solidFill>
                <a:schemeClr val="bg1"/>
              </a:solidFill>
            </a:endParaRPr>
          </a:p>
          <a:p>
            <a:pPr eaLnBrk="1" hangingPunct="1">
              <a:lnSpc>
                <a:spcPct val="80000"/>
              </a:lnSpc>
              <a:buClrTx/>
              <a:buSzPct val="100000"/>
              <a:buFont typeface="Arial" panose="020B0604020202020204" pitchFamily="34" charset="0"/>
              <a:buChar char="•"/>
              <a:defRPr/>
            </a:pPr>
            <a:r>
              <a:rPr lang="ru-RU" altLang="ru-RU" sz="2800" dirty="0" smtClean="0">
                <a:solidFill>
                  <a:schemeClr val="bg1"/>
                </a:solidFill>
              </a:rPr>
              <a:t>Однократный прием сока с </a:t>
            </a:r>
            <a:r>
              <a:rPr lang="ru-RU" altLang="ru-RU" sz="2800" dirty="0" err="1" smtClean="0">
                <a:solidFill>
                  <a:schemeClr val="bg1"/>
                </a:solidFill>
              </a:rPr>
              <a:t>бензоатом</a:t>
            </a:r>
            <a:r>
              <a:rPr lang="ru-RU" altLang="ru-RU" sz="2800" dirty="0" smtClean="0">
                <a:solidFill>
                  <a:schemeClr val="bg1"/>
                </a:solidFill>
              </a:rPr>
              <a:t> </a:t>
            </a:r>
            <a:r>
              <a:rPr lang="ru-RU" altLang="ru-RU" sz="2800" dirty="0" smtClean="0">
                <a:solidFill>
                  <a:schemeClr val="bg1"/>
                </a:solidFill>
              </a:rPr>
              <a:t>натрия и с определенными искусственными красителями приводил к увеличению </a:t>
            </a:r>
            <a:r>
              <a:rPr lang="ru-RU" altLang="ru-RU" sz="2800" dirty="0" err="1" smtClean="0">
                <a:solidFill>
                  <a:schemeClr val="bg1"/>
                </a:solidFill>
              </a:rPr>
              <a:t>гиперактивности</a:t>
            </a:r>
            <a:r>
              <a:rPr lang="ru-RU" altLang="ru-RU" sz="2800" dirty="0" smtClean="0">
                <a:solidFill>
                  <a:schemeClr val="bg1"/>
                </a:solidFill>
              </a:rPr>
              <a:t> сразу после приема в группах детей  3-4 и 8-9 лет</a:t>
            </a:r>
            <a:r>
              <a:rPr lang="en-US" altLang="ru-RU" sz="2800" dirty="0" smtClean="0">
                <a:solidFill>
                  <a:schemeClr val="bg1"/>
                </a:solidFill>
              </a:rPr>
              <a:t>!</a:t>
            </a:r>
            <a:endParaRPr lang="ru-RU" altLang="ru-RU" sz="2800" dirty="0" smtClean="0">
              <a:solidFill>
                <a:schemeClr val="bg1"/>
              </a:solidFill>
            </a:endParaRPr>
          </a:p>
        </p:txBody>
      </p:sp>
      <p:sp>
        <p:nvSpPr>
          <p:cNvPr id="10246" name="Rectangle 6"/>
          <p:cNvSpPr>
            <a:spLocks noChangeArrowheads="1"/>
          </p:cNvSpPr>
          <p:nvPr/>
        </p:nvSpPr>
        <p:spPr bwMode="auto">
          <a:xfrm>
            <a:off x="4139952" y="5507487"/>
            <a:ext cx="137953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800" i="1" dirty="0" smtClean="0">
                <a:solidFill>
                  <a:schemeClr val="bg1"/>
                </a:solidFill>
              </a:rPr>
              <a:t>«Хинолин </a:t>
            </a:r>
            <a:r>
              <a:rPr lang="ru-RU" altLang="ru-RU" sz="1800" i="1" dirty="0">
                <a:solidFill>
                  <a:schemeClr val="bg1"/>
                </a:solidFill>
              </a:rPr>
              <a:t>желтый» (E104)</a:t>
            </a:r>
          </a:p>
        </p:txBody>
      </p:sp>
      <p:sp>
        <p:nvSpPr>
          <p:cNvPr id="10247" name="Rectangle 8"/>
          <p:cNvSpPr>
            <a:spLocks noChangeArrowheads="1"/>
          </p:cNvSpPr>
          <p:nvPr/>
        </p:nvSpPr>
        <p:spPr bwMode="auto">
          <a:xfrm>
            <a:off x="7516356" y="5498414"/>
            <a:ext cx="147796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400" i="1" dirty="0" smtClean="0">
                <a:solidFill>
                  <a:schemeClr val="bg1"/>
                </a:solidFill>
              </a:rPr>
              <a:t>«</a:t>
            </a:r>
            <a:r>
              <a:rPr lang="ru-RU" altLang="ru-RU" sz="1800" i="1" dirty="0" smtClean="0">
                <a:solidFill>
                  <a:schemeClr val="bg1"/>
                </a:solidFill>
              </a:rPr>
              <a:t>Красный </a:t>
            </a:r>
            <a:r>
              <a:rPr lang="ru-RU" altLang="ru-RU" sz="1800" i="1" dirty="0">
                <a:solidFill>
                  <a:schemeClr val="bg1"/>
                </a:solidFill>
              </a:rPr>
              <a:t>очаровательный» (E129)</a:t>
            </a:r>
          </a:p>
        </p:txBody>
      </p:sp>
      <p:sp>
        <p:nvSpPr>
          <p:cNvPr id="10248" name="Rectangle 9"/>
          <p:cNvSpPr>
            <a:spLocks noChangeArrowheads="1"/>
          </p:cNvSpPr>
          <p:nvPr/>
        </p:nvSpPr>
        <p:spPr bwMode="auto">
          <a:xfrm>
            <a:off x="1978483" y="5507487"/>
            <a:ext cx="16863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800" i="1" dirty="0" smtClean="0">
                <a:solidFill>
                  <a:schemeClr val="bg1"/>
                </a:solidFill>
              </a:rPr>
              <a:t>«</a:t>
            </a:r>
            <a:r>
              <a:rPr lang="ru-RU" altLang="ru-RU" sz="1800" i="1" dirty="0" err="1" smtClean="0">
                <a:solidFill>
                  <a:schemeClr val="bg1"/>
                </a:solidFill>
              </a:rPr>
              <a:t>Тартразин</a:t>
            </a:r>
            <a:r>
              <a:rPr lang="ru-RU" altLang="ru-RU" sz="1800" i="1" dirty="0">
                <a:solidFill>
                  <a:schemeClr val="bg1"/>
                </a:solidFill>
              </a:rPr>
              <a:t>» (E102)</a:t>
            </a:r>
          </a:p>
        </p:txBody>
      </p:sp>
      <p:sp>
        <p:nvSpPr>
          <p:cNvPr id="10249" name="Rectangle 10"/>
          <p:cNvSpPr>
            <a:spLocks noChangeArrowheads="1"/>
          </p:cNvSpPr>
          <p:nvPr/>
        </p:nvSpPr>
        <p:spPr bwMode="auto">
          <a:xfrm>
            <a:off x="5802443" y="5508164"/>
            <a:ext cx="150132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800" i="1" dirty="0" smtClean="0">
                <a:solidFill>
                  <a:schemeClr val="bg1"/>
                </a:solidFill>
              </a:rPr>
              <a:t>«</a:t>
            </a:r>
            <a:r>
              <a:rPr lang="ru-RU" altLang="ru-RU" sz="1800" i="1" dirty="0" err="1" smtClean="0">
                <a:solidFill>
                  <a:schemeClr val="bg1"/>
                </a:solidFill>
              </a:rPr>
              <a:t>Понсо</a:t>
            </a:r>
            <a:r>
              <a:rPr lang="ru-RU" altLang="ru-RU" sz="1800" i="1" dirty="0" smtClean="0">
                <a:solidFill>
                  <a:schemeClr val="bg1"/>
                </a:solidFill>
              </a:rPr>
              <a:t> </a:t>
            </a:r>
            <a:r>
              <a:rPr lang="ru-RU" altLang="ru-RU" sz="1800" i="1" dirty="0">
                <a:solidFill>
                  <a:schemeClr val="bg1"/>
                </a:solidFill>
              </a:rPr>
              <a:t>4R» (E124</a:t>
            </a:r>
            <a:r>
              <a:rPr lang="ru-RU" altLang="ru-RU" sz="1800" i="1" dirty="0">
                <a:solidFill>
                  <a:schemeClr val="folHlink"/>
                </a:solidFill>
              </a:rPr>
              <a:t>)</a:t>
            </a:r>
          </a:p>
        </p:txBody>
      </p:sp>
      <p:pic>
        <p:nvPicPr>
          <p:cNvPr id="10251" name="Picture 14" descr="sweets2_22726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0249" y="4049579"/>
            <a:ext cx="1501668" cy="1266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16" descr="battenbur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4031257"/>
            <a:ext cx="1236663"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18" descr="trio-of-red-drink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1926" y="4049579"/>
            <a:ext cx="1266826" cy="1266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4" name="Picture 20" descr="abbponceau_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3211" y="4031256"/>
            <a:ext cx="1622971"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5" name="Picture 22" descr="Mushy_peas_1113154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8267" y="4031257"/>
            <a:ext cx="1786804" cy="1266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6" name="Rectangle 23"/>
          <p:cNvSpPr>
            <a:spLocks noChangeArrowheads="1"/>
          </p:cNvSpPr>
          <p:nvPr/>
        </p:nvSpPr>
        <p:spPr bwMode="auto">
          <a:xfrm>
            <a:off x="99467" y="5506810"/>
            <a:ext cx="1828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800" i="1" dirty="0" smtClean="0">
                <a:solidFill>
                  <a:schemeClr val="bg1"/>
                </a:solidFill>
              </a:rPr>
              <a:t>«</a:t>
            </a:r>
            <a:r>
              <a:rPr lang="ru-RU" altLang="ru-RU" sz="1800" i="1" dirty="0" err="1" smtClean="0">
                <a:solidFill>
                  <a:schemeClr val="bg1"/>
                </a:solidFill>
              </a:rPr>
              <a:t>Кармоазин</a:t>
            </a:r>
            <a:r>
              <a:rPr lang="ru-RU" altLang="ru-RU" sz="1800" i="1" dirty="0">
                <a:solidFill>
                  <a:schemeClr val="bg1"/>
                </a:solidFill>
              </a:rPr>
              <a:t>» (E122)</a:t>
            </a:r>
          </a:p>
        </p:txBody>
      </p:sp>
    </p:spTree>
    <p:extLst>
      <p:ext uri="{BB962C8B-B14F-4D97-AF65-F5344CB8AC3E}">
        <p14:creationId xmlns:p14="http://schemas.microsoft.com/office/powerpoint/2010/main" val="1273793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hold" grpId="0" nodeType="withEffect">
                                  <p:stCondLst>
                                    <p:cond delay="0"/>
                                  </p:stCondLst>
                                  <p:childTnLst>
                                    <p:animClr clrSpc="rgb" dir="cw">
                                      <p:cBhvr override="childStyle">
                                        <p:cTn id="6" dur="1000" autoRev="1" fill="hold"/>
                                        <p:tgtEl>
                                          <p:spTgt spid="372738"/>
                                        </p:tgtEl>
                                        <p:attrNameLst>
                                          <p:attrName>style.color</p:attrName>
                                        </p:attrNameLst>
                                      </p:cBhvr>
                                      <p:to>
                                        <a:schemeClr val="bg1"/>
                                      </p:to>
                                    </p:animClr>
                                    <p:animClr clrSpc="rgb" dir="cw">
                                      <p:cBhvr>
                                        <p:cTn id="7" dur="1000" autoRev="1" fill="hold"/>
                                        <p:tgtEl>
                                          <p:spTgt spid="372738"/>
                                        </p:tgtEl>
                                        <p:attrNameLst>
                                          <p:attrName>fillcolor</p:attrName>
                                        </p:attrNameLst>
                                      </p:cBhvr>
                                      <p:to>
                                        <a:schemeClr val="bg1"/>
                                      </p:to>
                                    </p:animClr>
                                    <p:set>
                                      <p:cBhvr>
                                        <p:cTn id="8" dur="1000" autoRev="1" fill="hold"/>
                                        <p:tgtEl>
                                          <p:spTgt spid="372738"/>
                                        </p:tgtEl>
                                        <p:attrNameLst>
                                          <p:attrName>fill.type</p:attrName>
                                        </p:attrNameLst>
                                      </p:cBhvr>
                                      <p:to>
                                        <p:strVal val="solid"/>
                                      </p:to>
                                    </p:set>
                                    <p:set>
                                      <p:cBhvr>
                                        <p:cTn id="9" dur="1000" autoRev="1" fill="hold"/>
                                        <p:tgtEl>
                                          <p:spTgt spid="37273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332656"/>
            <a:ext cx="7776864" cy="648072"/>
          </a:xfrm>
          <a:prstGeom prst="roundRect">
            <a:avLst/>
          </a:prstGeom>
          <a:noFill/>
        </p:spPr>
        <p:style>
          <a:lnRef idx="0">
            <a:scrgbClr r="0" g="0" b="0"/>
          </a:lnRef>
          <a:fillRef idx="1003">
            <a:schemeClr val="dk2"/>
          </a:fillRef>
          <a:effectRef idx="0">
            <a:scrgbClr r="0" g="0" b="0"/>
          </a:effectRef>
          <a:fontRef idx="major"/>
        </p:style>
        <p:txBody>
          <a:bodyPr>
            <a:normAutofit fontScale="90000"/>
          </a:bodyPr>
          <a:lstStyle/>
          <a:p>
            <a:r>
              <a:rPr lang="ru-RU" b="1" dirty="0" smtClean="0"/>
              <a:t> </a:t>
            </a:r>
            <a:r>
              <a:rPr lang="ru-RU" sz="4000" b="1" dirty="0" smtClean="0">
                <a:solidFill>
                  <a:schemeClr val="bg1"/>
                </a:solidFill>
                <a:latin typeface="+mn-lt"/>
                <a:cs typeface="Times New Roman" pitchFamily="18" charset="0"/>
              </a:rPr>
              <a:t>Причины неврозов у детей:</a:t>
            </a:r>
            <a:endParaRPr lang="ru-RU" sz="4000" dirty="0" smtClean="0">
              <a:solidFill>
                <a:schemeClr val="bg1"/>
              </a:solidFill>
              <a:latin typeface="+mn-lt"/>
              <a:cs typeface="Times New Roman" pitchFamily="18" charset="0"/>
            </a:endParaRPr>
          </a:p>
        </p:txBody>
      </p:sp>
      <p:sp>
        <p:nvSpPr>
          <p:cNvPr id="3" name="Содержимое 2"/>
          <p:cNvSpPr>
            <a:spLocks noGrp="1"/>
          </p:cNvSpPr>
          <p:nvPr>
            <p:ph idx="1"/>
          </p:nvPr>
        </p:nvSpPr>
        <p:spPr>
          <a:xfrm>
            <a:off x="81810" y="692696"/>
            <a:ext cx="9062190" cy="6048672"/>
          </a:xfrm>
          <a:prstGeom prst="round2DiagRect">
            <a:avLst/>
          </a:prstGeom>
          <a:noFill/>
        </p:spPr>
        <p:style>
          <a:lnRef idx="0">
            <a:schemeClr val="accent2"/>
          </a:lnRef>
          <a:fillRef idx="3">
            <a:schemeClr val="accent2"/>
          </a:fillRef>
          <a:effectRef idx="3">
            <a:schemeClr val="accent2"/>
          </a:effectRef>
          <a:fontRef idx="minor">
            <a:schemeClr val="lt1"/>
          </a:fontRef>
        </p:style>
        <p:txBody>
          <a:bodyPr>
            <a:normAutofit fontScale="77500" lnSpcReduction="20000"/>
          </a:bodyPr>
          <a:lstStyle/>
          <a:p>
            <a:pPr algn="ctr">
              <a:buNone/>
            </a:pPr>
            <a:endParaRPr lang="ru-RU" dirty="0" smtClean="0">
              <a:latin typeface="Times New Roman" pitchFamily="18" charset="0"/>
              <a:cs typeface="Times New Roman" pitchFamily="18" charset="0"/>
            </a:endParaRPr>
          </a:p>
          <a:p>
            <a:pPr>
              <a:buClrTx/>
              <a:buSzPct val="100000"/>
              <a:buFont typeface="Arial" panose="020B0604020202020204" pitchFamily="34" charset="0"/>
              <a:buChar char="•"/>
            </a:pPr>
            <a:r>
              <a:rPr lang="ru-RU" sz="3600" dirty="0" smtClean="0">
                <a:solidFill>
                  <a:schemeClr val="bg1"/>
                </a:solidFill>
                <a:cs typeface="Times New Roman" pitchFamily="18" charset="0"/>
              </a:rPr>
              <a:t>эмоциональная психическая травма</a:t>
            </a:r>
          </a:p>
          <a:p>
            <a:pPr>
              <a:buClrTx/>
              <a:buSzPct val="100000"/>
              <a:buFont typeface="Arial" panose="020B0604020202020204" pitchFamily="34" charset="0"/>
              <a:buChar char="•"/>
            </a:pPr>
            <a:r>
              <a:rPr lang="ru-RU" sz="3600" dirty="0" smtClean="0">
                <a:solidFill>
                  <a:schemeClr val="bg1"/>
                </a:solidFill>
                <a:cs typeface="Times New Roman" pitchFamily="18" charset="0"/>
              </a:rPr>
              <a:t>наследственность </a:t>
            </a:r>
          </a:p>
          <a:p>
            <a:pPr>
              <a:buClrTx/>
              <a:buSzPct val="100000"/>
              <a:buFont typeface="Arial" panose="020B0604020202020204" pitchFamily="34" charset="0"/>
              <a:buChar char="•"/>
            </a:pPr>
            <a:r>
              <a:rPr lang="ru-RU" sz="3600" dirty="0">
                <a:solidFill>
                  <a:schemeClr val="bg1"/>
                </a:solidFill>
                <a:cs typeface="Times New Roman" pitchFamily="18" charset="0"/>
              </a:rPr>
              <a:t>перенесенные </a:t>
            </a:r>
            <a:r>
              <a:rPr lang="ru-RU" sz="3600" dirty="0" smtClean="0">
                <a:solidFill>
                  <a:schemeClr val="bg1"/>
                </a:solidFill>
                <a:cs typeface="Times New Roman" pitchFamily="18" charset="0"/>
              </a:rPr>
              <a:t>заболевания</a:t>
            </a:r>
          </a:p>
          <a:p>
            <a:pPr>
              <a:buClrTx/>
              <a:buSzPct val="100000"/>
              <a:buFont typeface="Arial" panose="020B0604020202020204" pitchFamily="34" charset="0"/>
              <a:buChar char="•"/>
            </a:pPr>
            <a:r>
              <a:rPr lang="ru-RU" sz="3600" dirty="0">
                <a:solidFill>
                  <a:schemeClr val="bg1"/>
                </a:solidFill>
                <a:cs typeface="Times New Roman" pitchFamily="18" charset="0"/>
              </a:rPr>
              <a:t>семейные отношения </a:t>
            </a:r>
            <a:r>
              <a:rPr lang="ru-RU" sz="3600" dirty="0" smtClean="0">
                <a:solidFill>
                  <a:schemeClr val="bg1"/>
                </a:solidFill>
                <a:cs typeface="Times New Roman" pitchFamily="18" charset="0"/>
              </a:rPr>
              <a:t>родителей и окружающих </a:t>
            </a:r>
          </a:p>
          <a:p>
            <a:pPr>
              <a:buClrTx/>
              <a:buSzPct val="100000"/>
              <a:buFont typeface="Arial" panose="020B0604020202020204" pitchFamily="34" charset="0"/>
              <a:buChar char="•"/>
            </a:pPr>
            <a:r>
              <a:rPr lang="ru-RU" sz="3600" dirty="0">
                <a:solidFill>
                  <a:schemeClr val="bg1"/>
                </a:solidFill>
                <a:cs typeface="Times New Roman" pitchFamily="18" charset="0"/>
              </a:rPr>
              <a:t>алкоголизм </a:t>
            </a:r>
            <a:r>
              <a:rPr lang="ru-RU" sz="3600" dirty="0" smtClean="0">
                <a:solidFill>
                  <a:schemeClr val="bg1"/>
                </a:solidFill>
                <a:cs typeface="Times New Roman" pitchFamily="18" charset="0"/>
              </a:rPr>
              <a:t>родителей</a:t>
            </a:r>
          </a:p>
          <a:p>
            <a:pPr>
              <a:buClrTx/>
              <a:buSzPct val="100000"/>
              <a:buFont typeface="Arial" panose="020B0604020202020204" pitchFamily="34" charset="0"/>
              <a:buChar char="•"/>
            </a:pPr>
            <a:r>
              <a:rPr lang="ru-RU" sz="3600" dirty="0">
                <a:solidFill>
                  <a:schemeClr val="bg1"/>
                </a:solidFill>
                <a:cs typeface="Times New Roman" pitchFamily="18" charset="0"/>
              </a:rPr>
              <a:t>особенности психологической защиты </a:t>
            </a:r>
            <a:r>
              <a:rPr lang="ru-RU" sz="3600" dirty="0" smtClean="0">
                <a:solidFill>
                  <a:schemeClr val="bg1"/>
                </a:solidFill>
                <a:cs typeface="Times New Roman" pitchFamily="18" charset="0"/>
              </a:rPr>
              <a:t>ребенка, </a:t>
            </a:r>
            <a:r>
              <a:rPr lang="ru-RU" sz="3600" dirty="0">
                <a:solidFill>
                  <a:schemeClr val="bg1"/>
                </a:solidFill>
                <a:cs typeface="Times New Roman" pitchFamily="18" charset="0"/>
              </a:rPr>
              <a:t>его темперамент, его </a:t>
            </a:r>
            <a:r>
              <a:rPr lang="ru-RU" sz="3600" dirty="0" smtClean="0">
                <a:solidFill>
                  <a:schemeClr val="bg1"/>
                </a:solidFill>
                <a:cs typeface="Times New Roman" pitchFamily="18" charset="0"/>
              </a:rPr>
              <a:t>характер</a:t>
            </a:r>
          </a:p>
          <a:p>
            <a:pPr>
              <a:buClrTx/>
              <a:buSzPct val="100000"/>
              <a:buFont typeface="Arial" panose="020B0604020202020204" pitchFamily="34" charset="0"/>
              <a:buChar char="•"/>
            </a:pPr>
            <a:r>
              <a:rPr lang="ru-RU" sz="3600" dirty="0">
                <a:solidFill>
                  <a:schemeClr val="bg1"/>
                </a:solidFill>
                <a:cs typeface="Times New Roman" pitchFamily="18" charset="0"/>
              </a:rPr>
              <a:t>физические и эмоциональные </a:t>
            </a:r>
            <a:r>
              <a:rPr lang="ru-RU" sz="3600" dirty="0" smtClean="0">
                <a:solidFill>
                  <a:schemeClr val="bg1"/>
                </a:solidFill>
                <a:cs typeface="Times New Roman" pitchFamily="18" charset="0"/>
              </a:rPr>
              <a:t>перегрузки</a:t>
            </a:r>
          </a:p>
          <a:p>
            <a:pPr>
              <a:buClrTx/>
              <a:buSzPct val="100000"/>
              <a:buFont typeface="Arial" panose="020B0604020202020204" pitchFamily="34" charset="0"/>
              <a:buChar char="•"/>
            </a:pPr>
            <a:r>
              <a:rPr lang="ru-RU" sz="3600" dirty="0">
                <a:solidFill>
                  <a:schemeClr val="bg1"/>
                </a:solidFill>
                <a:cs typeface="Times New Roman" pitchFamily="18" charset="0"/>
              </a:rPr>
              <a:t>н</a:t>
            </a:r>
            <a:r>
              <a:rPr lang="ru-RU" sz="3600" dirty="0" smtClean="0">
                <a:solidFill>
                  <a:schemeClr val="bg1"/>
                </a:solidFill>
                <a:cs typeface="Times New Roman" pitchFamily="18" charset="0"/>
              </a:rPr>
              <a:t>едосыпание</a:t>
            </a:r>
          </a:p>
          <a:p>
            <a:pPr>
              <a:buClrTx/>
              <a:buSzPct val="100000"/>
              <a:buFont typeface="Arial" panose="020B0604020202020204" pitchFamily="34" charset="0"/>
              <a:buChar char="•"/>
            </a:pPr>
            <a:r>
              <a:rPr lang="ru-RU" sz="3600" dirty="0">
                <a:solidFill>
                  <a:schemeClr val="bg1"/>
                </a:solidFill>
                <a:cs typeface="Times New Roman" pitchFamily="18" charset="0"/>
              </a:rPr>
              <a:t>ошибки в </a:t>
            </a:r>
            <a:r>
              <a:rPr lang="ru-RU" sz="3600" dirty="0" smtClean="0">
                <a:solidFill>
                  <a:schemeClr val="bg1"/>
                </a:solidFill>
                <a:cs typeface="Times New Roman" pitchFamily="18" charset="0"/>
              </a:rPr>
              <a:t>воспитании</a:t>
            </a:r>
            <a:endParaRPr lang="ru-RU" sz="3600" dirty="0">
              <a:solidFill>
                <a:schemeClr val="bg1"/>
              </a:solidFill>
              <a:cs typeface="Times New Roman" pitchFamily="18" charset="0"/>
            </a:endParaRPr>
          </a:p>
          <a:p>
            <a:pPr>
              <a:buClrTx/>
              <a:buSzPct val="100000"/>
              <a:buFont typeface="Arial" panose="020B0604020202020204" pitchFamily="34" charset="0"/>
              <a:buChar char="•"/>
            </a:pPr>
            <a:r>
              <a:rPr lang="ru-RU" sz="3600" dirty="0" smtClean="0">
                <a:solidFill>
                  <a:schemeClr val="bg1"/>
                </a:solidFill>
              </a:rPr>
              <a:t>синдром </a:t>
            </a:r>
            <a:r>
              <a:rPr lang="ru-RU" sz="3600" dirty="0">
                <a:solidFill>
                  <a:schemeClr val="bg1"/>
                </a:solidFill>
              </a:rPr>
              <a:t>дефицита внимания с </a:t>
            </a:r>
            <a:r>
              <a:rPr lang="ru-RU" sz="3600" dirty="0" err="1">
                <a:solidFill>
                  <a:schemeClr val="bg1"/>
                </a:solidFill>
              </a:rPr>
              <a:t>гиперактивностью</a:t>
            </a:r>
            <a:endParaRPr lang="ru-RU" sz="3600" dirty="0">
              <a:solidFill>
                <a:schemeClr val="bg1"/>
              </a:solidFill>
            </a:endParaRPr>
          </a:p>
          <a:p>
            <a:pPr marL="137160" indent="0">
              <a:buClrTx/>
              <a:buSzPct val="100000"/>
              <a:buNone/>
            </a:pPr>
            <a:endParaRPr lang="ru-RU" sz="3600" dirty="0" smtClean="0">
              <a:solidFill>
                <a:schemeClr val="bg1"/>
              </a:solidFill>
              <a:cs typeface="Times New Roman" pitchFamily="18" charset="0"/>
            </a:endParaRPr>
          </a:p>
          <a:p>
            <a:pPr>
              <a:buClrTx/>
              <a:buSzPct val="100000"/>
              <a:buFont typeface="Arial" panose="020B0604020202020204" pitchFamily="34" charset="0"/>
              <a:buChar char="•"/>
            </a:pPr>
            <a:endParaRPr lang="ru-RU" sz="3600" dirty="0" smtClean="0">
              <a:solidFill>
                <a:schemeClr val="bg1"/>
              </a:solidFill>
              <a:cs typeface="Times New Roman" pitchFamily="18" charset="0"/>
            </a:endParaRPr>
          </a:p>
          <a:p>
            <a:pPr>
              <a:buClrTx/>
              <a:buSzPct val="100000"/>
              <a:buFont typeface="Arial" panose="020B0604020202020204" pitchFamily="34" charset="0"/>
              <a:buChar char="•"/>
            </a:pPr>
            <a:endParaRPr lang="ru-RU" sz="3600" dirty="0">
              <a:solidFill>
                <a:schemeClr val="bg1"/>
              </a:solidFill>
              <a:cs typeface="Times New Roman" pitchFamily="18" charset="0"/>
            </a:endParaRPr>
          </a:p>
          <a:p>
            <a:pPr>
              <a:buClrTx/>
              <a:buSzPct val="100000"/>
              <a:buFont typeface="Arial" panose="020B0604020202020204" pitchFamily="34" charset="0"/>
              <a:buChar char="•"/>
            </a:pPr>
            <a:endParaRPr lang="ru-RU" sz="3600" dirty="0" smtClean="0">
              <a:solidFill>
                <a:schemeClr val="bg1"/>
              </a:solidFill>
              <a:cs typeface="Times New Roman" pitchFamily="18" charset="0"/>
            </a:endParaRPr>
          </a:p>
          <a:p>
            <a:pPr marL="137160" indent="0">
              <a:buNone/>
            </a:pPr>
            <a:endParaRPr lang="ru-RU" sz="3600" dirty="0" smtClean="0">
              <a:solidFill>
                <a:schemeClr val="bg1"/>
              </a:solidFill>
              <a:cs typeface="Times New Roman" pitchFamily="18" charset="0"/>
            </a:endParaRPr>
          </a:p>
          <a:p>
            <a:endParaRPr lang="ru-RU" sz="3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trips(down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trips(downLef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strips(downLeft)">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strips(downLeft)">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strips(downLeft)">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1" name="Rectangle 3"/>
          <p:cNvSpPr>
            <a:spLocks noGrp="1" noRot="1" noChangeArrowheads="1"/>
          </p:cNvSpPr>
          <p:nvPr>
            <p:ph type="body" idx="1"/>
          </p:nvPr>
        </p:nvSpPr>
        <p:spPr>
          <a:xfrm>
            <a:off x="-135499" y="1628800"/>
            <a:ext cx="9289032" cy="5002212"/>
          </a:xfrm>
        </p:spPr>
        <p:txBody>
          <a:bodyPr>
            <a:normAutofit/>
          </a:bodyPr>
          <a:lstStyle/>
          <a:p>
            <a:pPr marL="137160" indent="0" algn="ctr" eaLnBrk="1" hangingPunct="1">
              <a:buNone/>
              <a:defRPr/>
            </a:pPr>
            <a:r>
              <a:rPr lang="ru-RU" altLang="ru-RU" b="1" dirty="0" err="1" smtClean="0">
                <a:solidFill>
                  <a:schemeClr val="bg1"/>
                </a:solidFill>
              </a:rPr>
              <a:t>Неврологическо</a:t>
            </a:r>
            <a:r>
              <a:rPr lang="ru-RU" altLang="ru-RU" b="1" dirty="0" smtClean="0">
                <a:solidFill>
                  <a:schemeClr val="bg1"/>
                </a:solidFill>
              </a:rPr>
              <a:t>-поведенческое </a:t>
            </a:r>
          </a:p>
          <a:p>
            <a:pPr marL="137160" indent="0" algn="ctr" eaLnBrk="1" hangingPunct="1">
              <a:buNone/>
              <a:defRPr/>
            </a:pPr>
            <a:r>
              <a:rPr lang="ru-RU" altLang="ru-RU" b="1" dirty="0" smtClean="0">
                <a:solidFill>
                  <a:schemeClr val="bg1"/>
                </a:solidFill>
              </a:rPr>
              <a:t>расстройство развития</a:t>
            </a:r>
          </a:p>
          <a:p>
            <a:pPr lvl="1" eaLnBrk="1" hangingPunct="1">
              <a:buClrTx/>
              <a:buSzPct val="100000"/>
              <a:buFont typeface="Arial" panose="020B0604020202020204" pitchFamily="34" charset="0"/>
              <a:buChar char="•"/>
              <a:defRPr/>
            </a:pPr>
            <a:r>
              <a:rPr lang="ru-RU" altLang="ru-RU" sz="2800" dirty="0" smtClean="0">
                <a:solidFill>
                  <a:schemeClr val="bg1"/>
                </a:solidFill>
              </a:rPr>
              <a:t>дебют в детском возрасте</a:t>
            </a:r>
          </a:p>
          <a:p>
            <a:pPr lvl="1">
              <a:buClrTx/>
              <a:buSzPct val="100000"/>
              <a:buFont typeface="Arial" panose="020B0604020202020204" pitchFamily="34" charset="0"/>
              <a:buChar char="•"/>
              <a:defRPr/>
            </a:pPr>
            <a:r>
              <a:rPr lang="ru-RU" altLang="ru-RU" sz="2800" dirty="0">
                <a:solidFill>
                  <a:schemeClr val="bg1"/>
                </a:solidFill>
              </a:rPr>
              <a:t>трудность концентрации внимания, </a:t>
            </a:r>
            <a:r>
              <a:rPr lang="ru-RU" altLang="ru-RU" sz="2800" dirty="0" err="1" smtClean="0">
                <a:solidFill>
                  <a:schemeClr val="bg1"/>
                </a:solidFill>
              </a:rPr>
              <a:t>гиперактивность</a:t>
            </a:r>
            <a:endParaRPr lang="ru-RU" altLang="ru-RU" sz="2800" dirty="0" smtClean="0">
              <a:solidFill>
                <a:schemeClr val="bg1"/>
              </a:solidFill>
            </a:endParaRPr>
          </a:p>
          <a:p>
            <a:pPr lvl="1">
              <a:buClrTx/>
              <a:buSzPct val="100000"/>
              <a:buFont typeface="Arial" panose="020B0604020202020204" pitchFamily="34" charset="0"/>
              <a:buChar char="•"/>
              <a:defRPr/>
            </a:pPr>
            <a:r>
              <a:rPr lang="ru-RU" altLang="ru-RU" sz="2800" dirty="0">
                <a:solidFill>
                  <a:schemeClr val="bg1"/>
                </a:solidFill>
              </a:rPr>
              <a:t>плохо управляемая </a:t>
            </a:r>
            <a:r>
              <a:rPr lang="ru-RU" altLang="ru-RU" sz="2800" dirty="0" smtClean="0">
                <a:solidFill>
                  <a:schemeClr val="bg1"/>
                </a:solidFill>
              </a:rPr>
              <a:t>импульсивность</a:t>
            </a:r>
          </a:p>
          <a:p>
            <a:pPr lvl="1">
              <a:buClrTx/>
              <a:buSzPct val="100000"/>
              <a:buFont typeface="Arial" panose="020B0604020202020204" pitchFamily="34" charset="0"/>
              <a:buChar char="•"/>
              <a:defRPr/>
            </a:pPr>
            <a:r>
              <a:rPr lang="ru-RU" altLang="ru-RU" sz="2800" dirty="0">
                <a:solidFill>
                  <a:schemeClr val="bg1"/>
                </a:solidFill>
              </a:rPr>
              <a:t>недостаток контроля поведения в ответ на конкретные требования</a:t>
            </a:r>
          </a:p>
          <a:p>
            <a:pPr marL="585216" lvl="1" indent="0">
              <a:buClrTx/>
              <a:buSzPct val="100000"/>
              <a:buNone/>
              <a:defRPr/>
            </a:pPr>
            <a:endParaRPr lang="ru-RU" altLang="ru-RU" sz="3200" b="1" dirty="0">
              <a:solidFill>
                <a:schemeClr val="bg1"/>
              </a:solidFill>
            </a:endParaRPr>
          </a:p>
          <a:p>
            <a:pPr lvl="1">
              <a:buClrTx/>
              <a:buSzPct val="100000"/>
              <a:buFont typeface="Arial" panose="020B0604020202020204" pitchFamily="34" charset="0"/>
              <a:buChar char="•"/>
              <a:defRPr/>
            </a:pPr>
            <a:endParaRPr lang="ru-RU" altLang="ru-RU" sz="3200" b="1" dirty="0">
              <a:solidFill>
                <a:schemeClr val="bg1"/>
              </a:solidFill>
            </a:endParaRPr>
          </a:p>
          <a:p>
            <a:pPr lvl="1" eaLnBrk="1" hangingPunct="1">
              <a:buClrTx/>
              <a:buSzPct val="100000"/>
              <a:buFont typeface="Arial" panose="020B0604020202020204" pitchFamily="34" charset="0"/>
              <a:buChar char="•"/>
              <a:defRPr/>
            </a:pPr>
            <a:endParaRPr lang="ru-RU" altLang="ru-RU" sz="3200" dirty="0" smtClean="0">
              <a:solidFill>
                <a:schemeClr val="bg1"/>
              </a:solidFill>
            </a:endParaRPr>
          </a:p>
          <a:p>
            <a:pPr lvl="1" eaLnBrk="1" hangingPunct="1">
              <a:buClrTx/>
              <a:buSzPct val="100000"/>
              <a:buFont typeface="Arial" panose="020B0604020202020204" pitchFamily="34" charset="0"/>
              <a:buChar char="•"/>
              <a:defRPr/>
            </a:pPr>
            <a:endParaRPr lang="ru-RU" altLang="ru-RU" sz="3200" dirty="0" smtClean="0">
              <a:solidFill>
                <a:schemeClr val="bg1"/>
              </a:solidFill>
            </a:endParaRPr>
          </a:p>
        </p:txBody>
      </p:sp>
      <p:sp>
        <p:nvSpPr>
          <p:cNvPr id="5" name="Rectangle 2"/>
          <p:cNvSpPr>
            <a:spLocks noGrp="1" noChangeArrowheads="1"/>
          </p:cNvSpPr>
          <p:nvPr>
            <p:ph type="title" idx="4294967295"/>
          </p:nvPr>
        </p:nvSpPr>
        <p:spPr>
          <a:xfrm>
            <a:off x="611560" y="188640"/>
            <a:ext cx="7776542" cy="1332384"/>
          </a:xfrm>
        </p:spPr>
        <p:txBody>
          <a:bodyPr anchor="b">
            <a:normAutofit/>
          </a:bodyPr>
          <a:lstStyle/>
          <a:p>
            <a:pPr eaLnBrk="1" hangingPunct="1">
              <a:defRPr/>
            </a:pPr>
            <a:r>
              <a:rPr lang="ru-RU" altLang="ru-RU" sz="3600" dirty="0" smtClean="0">
                <a:solidFill>
                  <a:schemeClr val="bg1"/>
                </a:solidFill>
                <a:latin typeface="+mn-lt"/>
              </a:rPr>
              <a:t>Синдром дефицита внимания  с </a:t>
            </a:r>
            <a:r>
              <a:rPr lang="ru-RU" altLang="ru-RU" sz="3600" dirty="0" err="1" smtClean="0">
                <a:solidFill>
                  <a:schemeClr val="bg1"/>
                </a:solidFill>
                <a:latin typeface="+mn-lt"/>
              </a:rPr>
              <a:t>гиперактивностью</a:t>
            </a:r>
            <a:endParaRPr lang="ru-RU" altLang="ru-RU" sz="3600" dirty="0" smtClean="0">
              <a:solidFill>
                <a:schemeClr val="bg1"/>
              </a:solidFill>
              <a:latin typeface="+mn-lt"/>
            </a:endParaRPr>
          </a:p>
        </p:txBody>
      </p:sp>
    </p:spTree>
    <p:extLst>
      <p:ext uri="{BB962C8B-B14F-4D97-AF65-F5344CB8AC3E}">
        <p14:creationId xmlns:p14="http://schemas.microsoft.com/office/powerpoint/2010/main" val="279942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7" name="Rectangle 3"/>
          <p:cNvSpPr>
            <a:spLocks noGrp="1" noRot="1" noChangeArrowheads="1"/>
          </p:cNvSpPr>
          <p:nvPr>
            <p:ph type="body" idx="1"/>
          </p:nvPr>
        </p:nvSpPr>
        <p:spPr>
          <a:xfrm>
            <a:off x="467544" y="1772816"/>
            <a:ext cx="8229600" cy="4154264"/>
          </a:xfrm>
        </p:spPr>
        <p:txBody>
          <a:bodyPr>
            <a:normAutofit/>
          </a:bodyPr>
          <a:lstStyle/>
          <a:p>
            <a:pPr marL="137160" indent="0" algn="ctr" eaLnBrk="1" hangingPunct="1">
              <a:buNone/>
              <a:defRPr/>
            </a:pPr>
            <a:r>
              <a:rPr lang="ru-RU" altLang="ru-RU" sz="3200" b="1" dirty="0" smtClean="0">
                <a:solidFill>
                  <a:schemeClr val="bg1"/>
                </a:solidFill>
              </a:rPr>
              <a:t>Дети с СДВГ </a:t>
            </a:r>
            <a:endParaRPr lang="ru-RU" altLang="ru-RU" b="1" dirty="0" smtClean="0">
              <a:solidFill>
                <a:schemeClr val="bg1"/>
              </a:solidFill>
            </a:endParaRPr>
          </a:p>
          <a:p>
            <a:pPr lvl="1" eaLnBrk="1" hangingPunct="1">
              <a:buClrTx/>
              <a:buSzPct val="100000"/>
              <a:buFont typeface="Arial" panose="020B0604020202020204" pitchFamily="34" charset="0"/>
              <a:buChar char="•"/>
              <a:defRPr/>
            </a:pPr>
            <a:r>
              <a:rPr lang="ru-RU" altLang="ru-RU" sz="2800" dirty="0" smtClean="0">
                <a:solidFill>
                  <a:schemeClr val="bg1"/>
                </a:solidFill>
              </a:rPr>
              <a:t>постоянно инициируют конфликты, </a:t>
            </a:r>
          </a:p>
          <a:p>
            <a:pPr lvl="1" eaLnBrk="1" hangingPunct="1">
              <a:buClrTx/>
              <a:buSzPct val="100000"/>
              <a:buFont typeface="Arial" panose="020B0604020202020204" pitchFamily="34" charset="0"/>
              <a:buChar char="•"/>
              <a:defRPr/>
            </a:pPr>
            <a:r>
              <a:rPr lang="ru-RU" altLang="ru-RU" sz="2800" dirty="0" smtClean="0">
                <a:solidFill>
                  <a:schemeClr val="bg1"/>
                </a:solidFill>
              </a:rPr>
              <a:t>нарушают правила детских игр, </a:t>
            </a:r>
          </a:p>
          <a:p>
            <a:pPr lvl="1" eaLnBrk="1" hangingPunct="1">
              <a:buClrTx/>
              <a:buSzPct val="100000"/>
              <a:buFont typeface="Arial" panose="020B0604020202020204" pitchFamily="34" charset="0"/>
              <a:buChar char="•"/>
              <a:defRPr/>
            </a:pPr>
            <a:r>
              <a:rPr lang="ru-RU" altLang="ru-RU" sz="2800" dirty="0" smtClean="0">
                <a:solidFill>
                  <a:schemeClr val="bg1"/>
                </a:solidFill>
              </a:rPr>
              <a:t>разрушают созданное другими детьми, </a:t>
            </a:r>
          </a:p>
          <a:p>
            <a:pPr lvl="1" eaLnBrk="1" hangingPunct="1">
              <a:buClrTx/>
              <a:buSzPct val="100000"/>
              <a:buFont typeface="Arial" panose="020B0604020202020204" pitchFamily="34" charset="0"/>
              <a:buChar char="•"/>
              <a:defRPr/>
            </a:pPr>
            <a:r>
              <a:rPr lang="ru-RU" altLang="ru-RU" sz="2800" dirty="0" smtClean="0">
                <a:solidFill>
                  <a:schemeClr val="bg1"/>
                </a:solidFill>
              </a:rPr>
              <a:t>портят домашнее и  общественное имущество</a:t>
            </a:r>
          </a:p>
          <a:p>
            <a:pPr lvl="1" eaLnBrk="1" hangingPunct="1">
              <a:buClrTx/>
              <a:buSzPct val="100000"/>
              <a:buFont typeface="Arial" panose="020B0604020202020204" pitchFamily="34" charset="0"/>
              <a:buChar char="•"/>
              <a:defRPr/>
            </a:pPr>
            <a:r>
              <a:rPr lang="ru-RU" altLang="ru-RU" sz="2800" dirty="0" smtClean="0">
                <a:solidFill>
                  <a:schemeClr val="bg1"/>
                </a:solidFill>
              </a:rPr>
              <a:t>раннее использование ненормативной лексики</a:t>
            </a:r>
          </a:p>
          <a:p>
            <a:pPr eaLnBrk="1" hangingPunct="1">
              <a:buClrTx/>
              <a:buSzPct val="100000"/>
              <a:buFont typeface="Arial" panose="020B0604020202020204" pitchFamily="34" charset="0"/>
              <a:buChar char="•"/>
              <a:defRPr/>
            </a:pPr>
            <a:endParaRPr lang="ru-RU" altLang="ru-RU" dirty="0" smtClean="0">
              <a:solidFill>
                <a:schemeClr val="bg1"/>
              </a:solidFill>
            </a:endParaRPr>
          </a:p>
        </p:txBody>
      </p:sp>
      <p:sp>
        <p:nvSpPr>
          <p:cNvPr id="5" name="Rectangle 2"/>
          <p:cNvSpPr>
            <a:spLocks noGrp="1" noChangeArrowheads="1"/>
          </p:cNvSpPr>
          <p:nvPr>
            <p:ph type="title" idx="4294967295"/>
          </p:nvPr>
        </p:nvSpPr>
        <p:spPr>
          <a:xfrm>
            <a:off x="611560" y="188640"/>
            <a:ext cx="7776542" cy="1332384"/>
          </a:xfrm>
        </p:spPr>
        <p:txBody>
          <a:bodyPr anchor="b">
            <a:normAutofit/>
          </a:bodyPr>
          <a:lstStyle/>
          <a:p>
            <a:pPr eaLnBrk="1" hangingPunct="1">
              <a:defRPr/>
            </a:pPr>
            <a:r>
              <a:rPr lang="ru-RU" altLang="ru-RU" sz="3600" dirty="0" smtClean="0">
                <a:solidFill>
                  <a:schemeClr val="bg1"/>
                </a:solidFill>
                <a:latin typeface="+mn-lt"/>
              </a:rPr>
              <a:t>Синдром дефицита внимания  с </a:t>
            </a:r>
            <a:r>
              <a:rPr lang="ru-RU" altLang="ru-RU" sz="3600" dirty="0" err="1" smtClean="0">
                <a:solidFill>
                  <a:schemeClr val="bg1"/>
                </a:solidFill>
                <a:latin typeface="+mn-lt"/>
              </a:rPr>
              <a:t>гиперактивностью</a:t>
            </a:r>
            <a:endParaRPr lang="ru-RU" altLang="ru-RU" sz="3600" dirty="0" smtClean="0">
              <a:solidFill>
                <a:schemeClr val="bg1"/>
              </a:solidFill>
              <a:latin typeface="+mn-lt"/>
            </a:endParaRPr>
          </a:p>
        </p:txBody>
      </p:sp>
    </p:spTree>
    <p:extLst>
      <p:ext uri="{BB962C8B-B14F-4D97-AF65-F5344CB8AC3E}">
        <p14:creationId xmlns:p14="http://schemas.microsoft.com/office/powerpoint/2010/main" val="3102648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1" name="Rectangle 3"/>
          <p:cNvSpPr>
            <a:spLocks noGrp="1" noChangeArrowheads="1"/>
          </p:cNvSpPr>
          <p:nvPr>
            <p:ph idx="1"/>
          </p:nvPr>
        </p:nvSpPr>
        <p:spPr>
          <a:xfrm>
            <a:off x="611560" y="1196752"/>
            <a:ext cx="8229600" cy="4709160"/>
          </a:xfrm>
        </p:spPr>
        <p:txBody>
          <a:bodyPr>
            <a:normAutofit/>
          </a:bodyPr>
          <a:lstStyle/>
          <a:p>
            <a:pPr>
              <a:buClr>
                <a:schemeClr val="bg1"/>
              </a:buClr>
              <a:buSzPct val="100000"/>
              <a:buFont typeface="Arial" panose="020B0604020202020204" pitchFamily="34" charset="0"/>
              <a:buChar char="•"/>
              <a:defRPr/>
            </a:pPr>
            <a:r>
              <a:rPr lang="ru-RU" dirty="0" smtClean="0"/>
              <a:t> </a:t>
            </a:r>
            <a:r>
              <a:rPr lang="ru-RU" dirty="0" smtClean="0">
                <a:solidFill>
                  <a:schemeClr val="bg1"/>
                </a:solidFill>
              </a:rPr>
              <a:t>Хроническая неуспеваемость (когнитивный компонент)</a:t>
            </a:r>
          </a:p>
          <a:p>
            <a:pPr>
              <a:buClrTx/>
              <a:buSzPct val="100000"/>
              <a:buFont typeface="Arial" panose="020B0604020202020204" pitchFamily="34" charset="0"/>
              <a:buChar char="•"/>
              <a:defRPr/>
            </a:pPr>
            <a:r>
              <a:rPr lang="ru-RU" dirty="0" smtClean="0">
                <a:solidFill>
                  <a:schemeClr val="bg1"/>
                </a:solidFill>
              </a:rPr>
              <a:t> Нарушения эмоционально-личностного отношения к предметам, обучению, педагогам (эмоционально-оценочный, личностный компонент)</a:t>
            </a:r>
          </a:p>
          <a:p>
            <a:pPr>
              <a:buClrTx/>
              <a:buSzPct val="100000"/>
              <a:buFont typeface="Arial" panose="020B0604020202020204" pitchFamily="34" charset="0"/>
              <a:buChar char="•"/>
              <a:defRPr/>
            </a:pPr>
            <a:r>
              <a:rPr lang="ru-RU" dirty="0" smtClean="0">
                <a:solidFill>
                  <a:schemeClr val="bg1"/>
                </a:solidFill>
              </a:rPr>
              <a:t> Систематические нарушения поведения (поведенческий компонент)</a:t>
            </a:r>
          </a:p>
          <a:p>
            <a:pPr marL="137160" indent="0" algn="r">
              <a:buNone/>
              <a:defRPr/>
            </a:pPr>
            <a:endParaRPr lang="ru-RU" sz="2400" i="1" dirty="0" smtClean="0">
              <a:solidFill>
                <a:srgbClr val="FF0066"/>
              </a:solidFill>
            </a:endParaRPr>
          </a:p>
        </p:txBody>
      </p:sp>
    </p:spTree>
    <p:extLst>
      <p:ext uri="{BB962C8B-B14F-4D97-AF65-F5344CB8AC3E}">
        <p14:creationId xmlns:p14="http://schemas.microsoft.com/office/powerpoint/2010/main" val="1526190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229600" cy="508918"/>
          </a:xfrm>
        </p:spPr>
        <p:txBody>
          <a:bodyPr>
            <a:noAutofit/>
          </a:bodyPr>
          <a:lstStyle/>
          <a:p>
            <a:r>
              <a:rPr lang="ru-RU" sz="3600" b="1" dirty="0" smtClean="0">
                <a:solidFill>
                  <a:schemeClr val="bg1"/>
                </a:solidFill>
                <a:latin typeface="+mn-lt"/>
                <a:cs typeface="Times New Roman" pitchFamily="18" charset="0"/>
              </a:rPr>
              <a:t>Разграничение неврозов</a:t>
            </a:r>
            <a:endParaRPr lang="ru-RU" sz="3600" dirty="0">
              <a:solidFill>
                <a:schemeClr val="bg1"/>
              </a:solidFill>
              <a:latin typeface="+mn-lt"/>
              <a:cs typeface="Times New Roman" pitchFamily="18" charset="0"/>
            </a:endParaRPr>
          </a:p>
        </p:txBody>
      </p:sp>
      <p:sp>
        <p:nvSpPr>
          <p:cNvPr id="3" name="Содержимое 2"/>
          <p:cNvSpPr>
            <a:spLocks noGrp="1"/>
          </p:cNvSpPr>
          <p:nvPr>
            <p:ph idx="1"/>
          </p:nvPr>
        </p:nvSpPr>
        <p:spPr>
          <a:noFill/>
          <a:ln>
            <a:noFill/>
          </a:ln>
        </p:spPr>
        <p:style>
          <a:lnRef idx="1">
            <a:schemeClr val="accent1"/>
          </a:lnRef>
          <a:fillRef idx="2">
            <a:schemeClr val="accent1"/>
          </a:fillRef>
          <a:effectRef idx="1">
            <a:schemeClr val="accent1"/>
          </a:effectRef>
          <a:fontRef idx="minor">
            <a:schemeClr val="dk1"/>
          </a:fontRef>
        </p:style>
        <p:txBody>
          <a:bodyPr>
            <a:normAutofit/>
          </a:bodyPr>
          <a:lstStyle/>
          <a:p>
            <a:pPr algn="ctr">
              <a:buNone/>
            </a:pPr>
            <a:r>
              <a:rPr lang="ru-RU" sz="3200" b="1" dirty="0" smtClean="0">
                <a:solidFill>
                  <a:schemeClr val="bg1"/>
                </a:solidFill>
                <a:latin typeface="Times New Roman" pitchFamily="18" charset="0"/>
                <a:cs typeface="Times New Roman" pitchFamily="18" charset="0"/>
              </a:rPr>
              <a:t>Формы: </a:t>
            </a:r>
          </a:p>
          <a:p>
            <a:pPr algn="ctr">
              <a:buNone/>
            </a:pPr>
            <a:endParaRPr lang="ru-RU" sz="3200" b="1" dirty="0" smtClean="0">
              <a:solidFill>
                <a:schemeClr val="bg1"/>
              </a:solidFill>
              <a:latin typeface="Times New Roman" pitchFamily="18" charset="0"/>
              <a:cs typeface="Times New Roman" pitchFamily="18" charset="0"/>
            </a:endParaRPr>
          </a:p>
          <a:p>
            <a:pPr algn="ctr">
              <a:buClrTx/>
              <a:buSzPct val="100000"/>
              <a:buFont typeface="Arial" panose="020B0604020202020204" pitchFamily="34" charset="0"/>
              <a:buChar char="•"/>
            </a:pPr>
            <a:r>
              <a:rPr lang="ru-RU" b="1" dirty="0" smtClean="0">
                <a:latin typeface="Times New Roman" pitchFamily="18" charset="0"/>
                <a:cs typeface="Times New Roman" pitchFamily="18" charset="0"/>
              </a:rPr>
              <a:t>неврастения, </a:t>
            </a:r>
          </a:p>
          <a:p>
            <a:pPr algn="ctr">
              <a:buClrTx/>
              <a:buSzPct val="100000"/>
              <a:buFont typeface="Arial" panose="020B0604020202020204" pitchFamily="34" charset="0"/>
              <a:buChar char="•"/>
            </a:pPr>
            <a:r>
              <a:rPr lang="ru-RU" b="1" dirty="0" smtClean="0">
                <a:latin typeface="Times New Roman" pitchFamily="18" charset="0"/>
                <a:cs typeface="Times New Roman" pitchFamily="18" charset="0"/>
              </a:rPr>
              <a:t>истерия,</a:t>
            </a:r>
          </a:p>
          <a:p>
            <a:pPr algn="ctr">
              <a:buClrTx/>
              <a:buSzPct val="100000"/>
              <a:buFont typeface="Arial" panose="020B0604020202020204" pitchFamily="34" charset="0"/>
              <a:buChar char="•"/>
            </a:pPr>
            <a:r>
              <a:rPr lang="ru-RU" b="1" dirty="0" smtClean="0">
                <a:latin typeface="Times New Roman" pitchFamily="18" charset="0"/>
                <a:cs typeface="Times New Roman" pitchFamily="18" charset="0"/>
              </a:rPr>
              <a:t> невроз навязчивых состояний</a:t>
            </a:r>
          </a:p>
          <a:p>
            <a:pPr algn="ctr">
              <a:buClrTx/>
              <a:buSzPct val="100000"/>
              <a:buFont typeface="Arial" panose="020B0604020202020204" pitchFamily="34" charset="0"/>
              <a:buChar char="•"/>
            </a:pPr>
            <a:r>
              <a:rPr lang="ru-RU" b="1" dirty="0" smtClean="0">
                <a:latin typeface="Times New Roman" pitchFamily="18" charset="0"/>
                <a:cs typeface="Times New Roman" pitchFamily="18" charset="0"/>
              </a:rPr>
              <a:t>невроз страха</a:t>
            </a:r>
          </a:p>
          <a:p>
            <a:pPr>
              <a:buNone/>
            </a:pPr>
            <a:endParaRPr lang="ru-RU" dirty="0">
              <a:latin typeface="Times New Roman" pitchFamily="18" charset="0"/>
              <a:cs typeface="Times New Roman" pitchFamily="18" charset="0"/>
            </a:endParaRPr>
          </a:p>
        </p:txBody>
      </p:sp>
      <p:pic>
        <p:nvPicPr>
          <p:cNvPr id="6" name="Рисунок 5" descr="baby_crying_small.jpg"/>
          <p:cNvPicPr>
            <a:picLocks noChangeAspect="1"/>
          </p:cNvPicPr>
          <p:nvPr/>
        </p:nvPicPr>
        <p:blipFill>
          <a:blip r:embed="rId2" cstate="print"/>
          <a:stretch>
            <a:fillRect/>
          </a:stretch>
        </p:blipFill>
        <p:spPr>
          <a:xfrm>
            <a:off x="7524328" y="1412776"/>
            <a:ext cx="1200133" cy="1440160"/>
          </a:xfrm>
          <a:prstGeom prst="rect">
            <a:avLst/>
          </a:prstGeom>
        </p:spPr>
      </p:pic>
      <p:pic>
        <p:nvPicPr>
          <p:cNvPr id="7" name="Рисунок 6" descr="kaprizi_w284_h400.jpg"/>
          <p:cNvPicPr>
            <a:picLocks noChangeAspect="1"/>
          </p:cNvPicPr>
          <p:nvPr/>
        </p:nvPicPr>
        <p:blipFill>
          <a:blip r:embed="rId3" cstate="print"/>
          <a:stretch>
            <a:fillRect/>
          </a:stretch>
        </p:blipFill>
        <p:spPr>
          <a:xfrm>
            <a:off x="251520" y="4365104"/>
            <a:ext cx="1640582" cy="231067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bg1"/>
                </a:solidFill>
                <a:latin typeface="+mn-lt"/>
              </a:rPr>
              <a:t>Неврастения</a:t>
            </a:r>
            <a:endParaRPr lang="ru-RU" sz="3600" b="1" dirty="0">
              <a:solidFill>
                <a:schemeClr val="bg1"/>
              </a:solidFill>
              <a:latin typeface="+mn-lt"/>
            </a:endParaRPr>
          </a:p>
        </p:txBody>
      </p:sp>
      <p:sp>
        <p:nvSpPr>
          <p:cNvPr id="3" name="Содержимое 2"/>
          <p:cNvSpPr>
            <a:spLocks noGrp="1"/>
          </p:cNvSpPr>
          <p:nvPr>
            <p:ph idx="1"/>
          </p:nvPr>
        </p:nvSpPr>
        <p:spPr>
          <a:xfrm>
            <a:off x="457200" y="1600200"/>
            <a:ext cx="8229600" cy="4925144"/>
          </a:xfrm>
        </p:spPr>
        <p:txBody>
          <a:bodyPr>
            <a:normAutofit fontScale="85000" lnSpcReduction="20000"/>
          </a:bodyPr>
          <a:lstStyle/>
          <a:p>
            <a:pPr>
              <a:buClrTx/>
              <a:buSzPct val="100000"/>
              <a:buFont typeface="Arial" panose="020B0604020202020204" pitchFamily="34" charset="0"/>
              <a:buChar char="•"/>
            </a:pPr>
            <a:r>
              <a:rPr lang="ru-RU" dirty="0" smtClean="0">
                <a:solidFill>
                  <a:schemeClr val="bg1"/>
                </a:solidFill>
                <a:cs typeface="Times New Roman" pitchFamily="18" charset="0"/>
              </a:rPr>
              <a:t>При </a:t>
            </a:r>
            <a:r>
              <a:rPr lang="ru-RU" b="1" dirty="0" smtClean="0">
                <a:solidFill>
                  <a:schemeClr val="bg1"/>
                </a:solidFill>
                <a:cs typeface="Times New Roman" pitchFamily="18" charset="0"/>
              </a:rPr>
              <a:t>неврастении</a:t>
            </a:r>
            <a:r>
              <a:rPr lang="ru-RU" dirty="0" smtClean="0">
                <a:solidFill>
                  <a:schemeClr val="bg1"/>
                </a:solidFill>
                <a:cs typeface="Times New Roman" pitchFamily="18" charset="0"/>
              </a:rPr>
              <a:t> преобладают такие симптомы, как повышенная психическая утомляемость (астения), отвлекаемость и трудность концентрации внимания, сочетающиеся с раздражительной слабостью (своего рода недержанием эмоций и их быстрым истощением), общей вялостью и </a:t>
            </a:r>
            <a:r>
              <a:rPr lang="ru-RU" dirty="0" err="1" smtClean="0">
                <a:solidFill>
                  <a:schemeClr val="bg1"/>
                </a:solidFill>
                <a:cs typeface="Times New Roman" pitchFamily="18" charset="0"/>
              </a:rPr>
              <a:t>невыносливостью</a:t>
            </a:r>
            <a:r>
              <a:rPr lang="ru-RU" dirty="0" smtClean="0">
                <a:solidFill>
                  <a:schemeClr val="bg1"/>
                </a:solidFill>
                <a:cs typeface="Times New Roman" pitchFamily="18" charset="0"/>
              </a:rPr>
              <a:t>.</a:t>
            </a:r>
          </a:p>
          <a:p>
            <a:pPr>
              <a:buClrTx/>
              <a:buSzPct val="100000"/>
              <a:buFont typeface="Arial" panose="020B0604020202020204" pitchFamily="34" charset="0"/>
              <a:buChar char="•"/>
            </a:pPr>
            <a:endParaRPr lang="ru-RU" dirty="0" smtClean="0">
              <a:solidFill>
                <a:schemeClr val="bg1"/>
              </a:solidFill>
            </a:endParaRPr>
          </a:p>
          <a:p>
            <a:pPr>
              <a:buClrTx/>
              <a:buSzPct val="100000"/>
              <a:buFont typeface="Arial" panose="020B0604020202020204" pitchFamily="34" charset="0"/>
              <a:buChar char="•"/>
            </a:pPr>
            <a:r>
              <a:rPr lang="ru-RU" dirty="0" smtClean="0">
                <a:solidFill>
                  <a:schemeClr val="bg1"/>
                </a:solidFill>
                <a:cs typeface="Times New Roman" pitchFamily="18" charset="0"/>
              </a:rPr>
              <a:t>В одних случаях преобладает повышенная раздражительность, возбудимость, капризность, иногда психомоторное возбуждение, а в других наоборот — вялость, усталость, испуганный состояние, застенчивость. Порой у детей могут быть выражены лишь отдельные симптомы неврастении: головная боль, расстройства сна и аппетита, снижение работоспособности.</a:t>
            </a:r>
          </a:p>
          <a:p>
            <a:pPr>
              <a:buNone/>
            </a:pPr>
            <a:endParaRPr lang="ru-RU" dirty="0" smtClean="0"/>
          </a:p>
        </p:txBody>
      </p:sp>
      <p:pic>
        <p:nvPicPr>
          <p:cNvPr id="15362" name="Picture 2" descr="http://im1-tub-ru.yandex.net/i?id=404dca87518f2dd9f3828af0181e5334-81-144&amp;n=21"/>
          <p:cNvPicPr>
            <a:picLocks noChangeAspect="1" noChangeArrowheads="1"/>
          </p:cNvPicPr>
          <p:nvPr/>
        </p:nvPicPr>
        <p:blipFill>
          <a:blip r:embed="rId2" cstate="print"/>
          <a:srcRect/>
          <a:stretch>
            <a:fillRect/>
          </a:stretch>
        </p:blipFill>
        <p:spPr bwMode="auto">
          <a:xfrm>
            <a:off x="971600" y="404664"/>
            <a:ext cx="1519436" cy="103597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868958"/>
          </a:xfrm>
        </p:spPr>
        <p:txBody>
          <a:bodyPr>
            <a:normAutofit/>
          </a:bodyPr>
          <a:lstStyle/>
          <a:p>
            <a:r>
              <a:rPr lang="ru-RU" sz="3600" b="1" dirty="0" smtClean="0">
                <a:solidFill>
                  <a:schemeClr val="bg1"/>
                </a:solidFill>
                <a:latin typeface="+mn-lt"/>
              </a:rPr>
              <a:t>Истерия</a:t>
            </a:r>
            <a:endParaRPr lang="ru-RU" sz="3600" b="1" dirty="0">
              <a:solidFill>
                <a:schemeClr val="bg1"/>
              </a:solidFill>
              <a:latin typeface="+mn-lt"/>
            </a:endParaRPr>
          </a:p>
        </p:txBody>
      </p:sp>
      <p:sp>
        <p:nvSpPr>
          <p:cNvPr id="3" name="Содержимое 2"/>
          <p:cNvSpPr>
            <a:spLocks noGrp="1"/>
          </p:cNvSpPr>
          <p:nvPr>
            <p:ph idx="1"/>
          </p:nvPr>
        </p:nvSpPr>
        <p:spPr>
          <a:xfrm>
            <a:off x="467544" y="1772816"/>
            <a:ext cx="8229600" cy="4709160"/>
          </a:xfrm>
        </p:spPr>
        <p:txBody>
          <a:bodyPr/>
          <a:lstStyle/>
          <a:p>
            <a:pPr>
              <a:buClrTx/>
              <a:buSzPct val="100000"/>
              <a:buFont typeface="Arial" panose="020B0604020202020204" pitchFamily="34" charset="0"/>
              <a:buChar char="•"/>
            </a:pPr>
            <a:r>
              <a:rPr lang="ru-RU" dirty="0" smtClean="0">
                <a:solidFill>
                  <a:schemeClr val="bg1"/>
                </a:solidFill>
                <a:latin typeface="Times New Roman" pitchFamily="18" charset="0"/>
                <a:cs typeface="Times New Roman" pitchFamily="18" charset="0"/>
              </a:rPr>
              <a:t>В </a:t>
            </a:r>
            <a:r>
              <a:rPr lang="ru-RU" b="1" dirty="0" smtClean="0">
                <a:solidFill>
                  <a:schemeClr val="bg1"/>
                </a:solidFill>
                <a:latin typeface="Times New Roman" pitchFamily="18" charset="0"/>
                <a:cs typeface="Times New Roman" pitchFamily="18" charset="0"/>
              </a:rPr>
              <a:t>истерическом неврозе </a:t>
            </a:r>
            <a:r>
              <a:rPr lang="ru-RU" dirty="0" smtClean="0">
                <a:solidFill>
                  <a:schemeClr val="bg1"/>
                </a:solidFill>
                <a:latin typeface="Times New Roman" pitchFamily="18" charset="0"/>
                <a:cs typeface="Times New Roman" pitchFamily="18" charset="0"/>
              </a:rPr>
              <a:t>на первый план выступают расстройства настроения, капризность, эгоизм, фиксация внимания окружающих на своём состоянии.</a:t>
            </a:r>
            <a:endParaRPr lang="ru-RU" dirty="0">
              <a:solidFill>
                <a:schemeClr val="bg1"/>
              </a:solidFill>
              <a:latin typeface="Times New Roman" pitchFamily="18" charset="0"/>
              <a:cs typeface="Times New Roman" pitchFamily="18" charset="0"/>
            </a:endParaRPr>
          </a:p>
        </p:txBody>
      </p:sp>
      <p:pic>
        <p:nvPicPr>
          <p:cNvPr id="4" name="Рисунок 3" descr="2013-05-23_093452-212x300.jpg"/>
          <p:cNvPicPr>
            <a:picLocks noChangeAspect="1"/>
          </p:cNvPicPr>
          <p:nvPr/>
        </p:nvPicPr>
        <p:blipFill>
          <a:blip r:embed="rId2" cstate="print"/>
          <a:stretch>
            <a:fillRect/>
          </a:stretch>
        </p:blipFill>
        <p:spPr>
          <a:xfrm>
            <a:off x="6660232" y="3602906"/>
            <a:ext cx="1731268" cy="244990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29600" cy="796950"/>
          </a:xfrm>
        </p:spPr>
        <p:txBody>
          <a:bodyPr>
            <a:normAutofit/>
          </a:bodyPr>
          <a:lstStyle/>
          <a:p>
            <a:r>
              <a:rPr lang="ru-RU" sz="3600" b="1" dirty="0" smtClean="0">
                <a:solidFill>
                  <a:schemeClr val="bg1"/>
                </a:solidFill>
                <a:latin typeface="+mn-lt"/>
              </a:rPr>
              <a:t>Невроз навязчивых состояний</a:t>
            </a:r>
            <a:endParaRPr lang="ru-RU" sz="3600" b="1" dirty="0">
              <a:solidFill>
                <a:schemeClr val="bg1"/>
              </a:solidFill>
              <a:latin typeface="+mn-lt"/>
            </a:endParaRPr>
          </a:p>
        </p:txBody>
      </p:sp>
      <p:sp>
        <p:nvSpPr>
          <p:cNvPr id="3" name="Содержимое 2"/>
          <p:cNvSpPr>
            <a:spLocks noGrp="1"/>
          </p:cNvSpPr>
          <p:nvPr>
            <p:ph idx="1"/>
          </p:nvPr>
        </p:nvSpPr>
        <p:spPr>
          <a:xfrm>
            <a:off x="467544" y="1674471"/>
            <a:ext cx="8229600" cy="4896584"/>
          </a:xfrm>
        </p:spPr>
        <p:txBody>
          <a:bodyPr>
            <a:normAutofit/>
          </a:bodyPr>
          <a:lstStyle/>
          <a:p>
            <a:pPr>
              <a:buNone/>
            </a:pPr>
            <a:r>
              <a:rPr lang="ru-RU" dirty="0" smtClean="0">
                <a:solidFill>
                  <a:schemeClr val="bg1"/>
                </a:solidFill>
              </a:rPr>
              <a:t>У </a:t>
            </a:r>
            <a:r>
              <a:rPr lang="ru-RU" dirty="0" smtClean="0">
                <a:solidFill>
                  <a:schemeClr val="bg1"/>
                </a:solidFill>
              </a:rPr>
              <a:t>детей невроз навязчивых состояний чаще </a:t>
            </a:r>
            <a:endParaRPr lang="ru-RU" dirty="0" smtClean="0">
              <a:solidFill>
                <a:schemeClr val="bg1"/>
              </a:solidFill>
            </a:endParaRPr>
          </a:p>
          <a:p>
            <a:pPr>
              <a:buNone/>
            </a:pPr>
            <a:r>
              <a:rPr lang="ru-RU" dirty="0" smtClean="0">
                <a:solidFill>
                  <a:schemeClr val="bg1"/>
                </a:solidFill>
              </a:rPr>
              <a:t>проявляется </a:t>
            </a:r>
            <a:r>
              <a:rPr lang="ru-RU" dirty="0" smtClean="0">
                <a:solidFill>
                  <a:schemeClr val="bg1"/>
                </a:solidFill>
              </a:rPr>
              <a:t>в </a:t>
            </a:r>
            <a:r>
              <a:rPr lang="ru-RU" dirty="0" smtClean="0">
                <a:solidFill>
                  <a:schemeClr val="bg1"/>
                </a:solidFill>
              </a:rPr>
              <a:t>совершении навязчивых действий,</a:t>
            </a:r>
          </a:p>
          <a:p>
            <a:pPr>
              <a:buNone/>
            </a:pPr>
            <a:r>
              <a:rPr lang="ru-RU" dirty="0" smtClean="0">
                <a:solidFill>
                  <a:schemeClr val="bg1"/>
                </a:solidFill>
              </a:rPr>
              <a:t>таких </a:t>
            </a:r>
            <a:r>
              <a:rPr lang="ru-RU" dirty="0" smtClean="0">
                <a:solidFill>
                  <a:schemeClr val="bg1"/>
                </a:solidFill>
              </a:rPr>
              <a:t>как мытье рук, </a:t>
            </a:r>
            <a:r>
              <a:rPr lang="ru-RU" dirty="0" smtClean="0">
                <a:solidFill>
                  <a:schemeClr val="bg1"/>
                </a:solidFill>
              </a:rPr>
              <a:t>хождение только</a:t>
            </a:r>
          </a:p>
          <a:p>
            <a:pPr>
              <a:buNone/>
            </a:pPr>
            <a:r>
              <a:rPr lang="ru-RU" dirty="0">
                <a:solidFill>
                  <a:schemeClr val="bg1"/>
                </a:solidFill>
              </a:rPr>
              <a:t>о</a:t>
            </a:r>
            <a:r>
              <a:rPr lang="ru-RU" dirty="0" smtClean="0">
                <a:solidFill>
                  <a:schemeClr val="bg1"/>
                </a:solidFill>
              </a:rPr>
              <a:t>пределенным</a:t>
            </a:r>
            <a:r>
              <a:rPr lang="ru-RU" dirty="0" smtClean="0">
                <a:solidFill>
                  <a:schemeClr val="bg1"/>
                </a:solidFill>
              </a:rPr>
              <a:t> </a:t>
            </a:r>
            <a:r>
              <a:rPr lang="ru-RU" dirty="0" smtClean="0">
                <a:solidFill>
                  <a:schemeClr val="bg1"/>
                </a:solidFill>
              </a:rPr>
              <a:t>маршрутом</a:t>
            </a:r>
            <a:r>
              <a:rPr lang="ru-RU" dirty="0" smtClean="0">
                <a:solidFill>
                  <a:schemeClr val="bg1"/>
                </a:solidFill>
              </a:rPr>
              <a:t>, </a:t>
            </a:r>
            <a:r>
              <a:rPr lang="ru-RU" dirty="0" err="1" smtClean="0">
                <a:solidFill>
                  <a:schemeClr val="bg1"/>
                </a:solidFill>
              </a:rPr>
              <a:t>пересчитывание</a:t>
            </a:r>
            <a:r>
              <a:rPr lang="ru-RU" dirty="0" smtClean="0">
                <a:solidFill>
                  <a:schemeClr val="bg1"/>
                </a:solidFill>
              </a:rPr>
              <a:t> </a:t>
            </a:r>
            <a:endParaRPr lang="ru-RU" dirty="0" smtClean="0">
              <a:solidFill>
                <a:schemeClr val="bg1"/>
              </a:solidFill>
            </a:endParaRPr>
          </a:p>
          <a:p>
            <a:pPr>
              <a:buNone/>
            </a:pPr>
            <a:r>
              <a:rPr lang="ru-RU" dirty="0" smtClean="0">
                <a:solidFill>
                  <a:schemeClr val="bg1"/>
                </a:solidFill>
              </a:rPr>
              <a:t>каких-либо </a:t>
            </a:r>
            <a:r>
              <a:rPr lang="ru-RU" dirty="0" smtClean="0">
                <a:solidFill>
                  <a:schemeClr val="bg1"/>
                </a:solidFill>
              </a:rPr>
              <a:t>предметов и т. п.</a:t>
            </a:r>
            <a:br>
              <a:rPr lang="ru-RU" dirty="0" smtClean="0">
                <a:solidFill>
                  <a:schemeClr val="bg1"/>
                </a:solidFill>
              </a:rPr>
            </a:br>
            <a:r>
              <a:rPr lang="ru-RU" dirty="0" smtClean="0"/>
              <a:t/>
            </a:r>
            <a:br>
              <a:rPr lang="ru-RU" dirty="0" smtClean="0"/>
            </a:br>
            <a:endParaRPr lang="ru-RU" dirty="0">
              <a:cs typeface="Times New Roman" pitchFamily="18" charset="0"/>
            </a:endParaRPr>
          </a:p>
        </p:txBody>
      </p:sp>
      <p:pic>
        <p:nvPicPr>
          <p:cNvPr id="13314" name="Picture 2" descr="http://im2-tub-ru.yandex.net/i?id=7359ef3b4cb411591da3705557cf739e-19-144&amp;n=21"/>
          <p:cNvPicPr>
            <a:picLocks noChangeAspect="1" noChangeArrowheads="1"/>
          </p:cNvPicPr>
          <p:nvPr/>
        </p:nvPicPr>
        <p:blipFill>
          <a:blip r:embed="rId2" cstate="print"/>
          <a:srcRect/>
          <a:stretch>
            <a:fillRect/>
          </a:stretch>
        </p:blipFill>
        <p:spPr bwMode="auto">
          <a:xfrm>
            <a:off x="6588224" y="4653136"/>
            <a:ext cx="2233414" cy="1925357"/>
          </a:xfrm>
          <a:prstGeom prst="rect">
            <a:avLst/>
          </a:prstGeom>
          <a:noFill/>
        </p:spPr>
      </p:pic>
      <p:pic>
        <p:nvPicPr>
          <p:cNvPr id="13316" name="Picture 4" descr="http://im3-tub-ru.yandex.net/i?id=3ffb93c1bdeeca1d31a3f975d37ebeee-61-144&amp;n=21"/>
          <p:cNvPicPr>
            <a:picLocks noChangeAspect="1" noChangeArrowheads="1"/>
          </p:cNvPicPr>
          <p:nvPr/>
        </p:nvPicPr>
        <p:blipFill>
          <a:blip r:embed="rId3" cstate="print"/>
          <a:srcRect/>
          <a:stretch>
            <a:fillRect/>
          </a:stretch>
        </p:blipFill>
        <p:spPr bwMode="auto">
          <a:xfrm>
            <a:off x="467544" y="5098670"/>
            <a:ext cx="2457450" cy="14287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www.eurolab.ua/../img/news/11_2013/45_0.jpg"/>
          <p:cNvPicPr/>
          <p:nvPr/>
        </p:nvPicPr>
        <p:blipFill>
          <a:blip r:embed="rId2" cstate="print"/>
          <a:srcRect/>
          <a:stretch>
            <a:fillRect/>
          </a:stretch>
        </p:blipFill>
        <p:spPr bwMode="auto">
          <a:xfrm>
            <a:off x="1871801" y="2420888"/>
            <a:ext cx="5328592" cy="3652542"/>
          </a:xfrm>
          <a:prstGeom prst="rect">
            <a:avLst/>
          </a:prstGeom>
          <a:noFill/>
          <a:ln w="9525">
            <a:noFill/>
            <a:miter lim="800000"/>
            <a:headEnd/>
            <a:tailEnd/>
          </a:ln>
        </p:spPr>
      </p:pic>
      <p:sp>
        <p:nvSpPr>
          <p:cNvPr id="6" name="Заголовок 5"/>
          <p:cNvSpPr>
            <a:spLocks noGrp="1"/>
          </p:cNvSpPr>
          <p:nvPr>
            <p:ph type="title"/>
          </p:nvPr>
        </p:nvSpPr>
        <p:spPr>
          <a:xfrm>
            <a:off x="421297" y="620688"/>
            <a:ext cx="8229600" cy="1143000"/>
          </a:xfrm>
        </p:spPr>
        <p:txBody>
          <a:bodyPr>
            <a:normAutofit fontScale="90000"/>
          </a:bodyPr>
          <a:lstStyle/>
          <a:p>
            <a:r>
              <a:rPr lang="ru-RU" sz="2400" dirty="0">
                <a:solidFill>
                  <a:schemeClr val="bg1"/>
                </a:solidFill>
                <a:latin typeface="+mn-lt"/>
              </a:rPr>
              <a:t>Неврозы </a:t>
            </a:r>
            <a:r>
              <a:rPr lang="ru-RU" sz="2400" dirty="0">
                <a:solidFill>
                  <a:schemeClr val="bg1"/>
                </a:solidFill>
                <a:effectLst/>
                <a:latin typeface="+mn-lt"/>
              </a:rPr>
              <a:t>— </a:t>
            </a:r>
            <a:r>
              <a:rPr lang="ru-RU" sz="2400" dirty="0">
                <a:solidFill>
                  <a:schemeClr val="bg1"/>
                </a:solidFill>
                <a:effectLst/>
                <a:latin typeface="+mn-lt"/>
                <a:cs typeface="Arial" pitchFamily="34" charset="0"/>
              </a:rPr>
              <a:t>это  временные функциональные заболевания нервной системы, вызванные срывом основных нервных процессов — возбуждения и торможения</a:t>
            </a:r>
            <a:r>
              <a:rPr lang="ru-RU" sz="2400" dirty="0">
                <a:solidFill>
                  <a:schemeClr val="bg1"/>
                </a:solidFill>
                <a:effectLst/>
                <a:latin typeface="Arial" pitchFamily="34" charset="0"/>
                <a:cs typeface="Arial" pitchFamily="34" charset="0"/>
              </a:rPr>
              <a:t>.</a:t>
            </a:r>
            <a:r>
              <a:rPr lang="ru-RU" sz="2400" dirty="0">
                <a:solidFill>
                  <a:schemeClr val="bg1"/>
                </a:solidFill>
                <a:latin typeface="Arial" pitchFamily="34" charset="0"/>
                <a:cs typeface="Arial" pitchFamily="34" charset="0"/>
              </a:rPr>
              <a:t> </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bg1"/>
                </a:solidFill>
                <a:latin typeface="+mn-lt"/>
              </a:rPr>
              <a:t>Невроз страха</a:t>
            </a:r>
            <a:endParaRPr lang="ru-RU" sz="3600" b="1" dirty="0">
              <a:solidFill>
                <a:schemeClr val="bg1"/>
              </a:solidFill>
              <a:latin typeface="+mn-lt"/>
            </a:endParaRPr>
          </a:p>
        </p:txBody>
      </p:sp>
      <p:sp>
        <p:nvSpPr>
          <p:cNvPr id="3" name="Содержимое 2"/>
          <p:cNvSpPr>
            <a:spLocks noGrp="1"/>
          </p:cNvSpPr>
          <p:nvPr>
            <p:ph idx="1"/>
          </p:nvPr>
        </p:nvSpPr>
        <p:spPr/>
        <p:txBody>
          <a:bodyPr/>
          <a:lstStyle/>
          <a:p>
            <a:pPr algn="ctr">
              <a:buNone/>
            </a:pPr>
            <a:r>
              <a:rPr lang="ru-RU" dirty="0" smtClean="0">
                <a:solidFill>
                  <a:schemeClr val="bg1"/>
                </a:solidFill>
                <a:latin typeface="Times New Roman" pitchFamily="18" charset="0"/>
                <a:cs typeface="Times New Roman" pitchFamily="18" charset="0"/>
              </a:rPr>
              <a:t>Для невроза страха характерно большое количество страхов, что указывает на общий уровень тревожности и неуверенности в себе.</a:t>
            </a:r>
            <a:endParaRPr lang="ru-RU" dirty="0">
              <a:solidFill>
                <a:schemeClr val="bg1"/>
              </a:solidFill>
              <a:latin typeface="Times New Roman" pitchFamily="18" charset="0"/>
              <a:cs typeface="Times New Roman" pitchFamily="18" charset="0"/>
            </a:endParaRPr>
          </a:p>
        </p:txBody>
      </p:sp>
      <p:pic>
        <p:nvPicPr>
          <p:cNvPr id="12290" name="Picture 2" descr="http://im0-tub-ru.yandex.net/i?id=761a7ec883b2b83471987467808385d4-118-144&amp;n=21"/>
          <p:cNvPicPr>
            <a:picLocks noChangeAspect="1" noChangeArrowheads="1"/>
          </p:cNvPicPr>
          <p:nvPr/>
        </p:nvPicPr>
        <p:blipFill>
          <a:blip r:embed="rId2" cstate="print"/>
          <a:srcRect/>
          <a:stretch>
            <a:fillRect/>
          </a:stretch>
        </p:blipFill>
        <p:spPr bwMode="auto">
          <a:xfrm>
            <a:off x="6516216" y="4077072"/>
            <a:ext cx="1995289" cy="200868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196752"/>
            <a:ext cx="8229600" cy="6048672"/>
          </a:xfrm>
          <a:noFill/>
          <a:ln>
            <a:noFill/>
          </a:ln>
        </p:spPr>
        <p:style>
          <a:lnRef idx="3">
            <a:schemeClr val="lt1"/>
          </a:lnRef>
          <a:fillRef idx="1">
            <a:schemeClr val="dk1"/>
          </a:fillRef>
          <a:effectRef idx="1">
            <a:schemeClr val="dk1"/>
          </a:effectRef>
          <a:fontRef idx="minor">
            <a:schemeClr val="lt1"/>
          </a:fontRef>
        </p:style>
        <p:txBody>
          <a:bodyPr>
            <a:normAutofit/>
          </a:bodyPr>
          <a:lstStyle/>
          <a:p>
            <a:pPr>
              <a:buNone/>
            </a:pPr>
            <a:r>
              <a:rPr lang="ru-RU" dirty="0" smtClean="0">
                <a:solidFill>
                  <a:schemeClr val="bg1"/>
                </a:solidFill>
                <a:latin typeface="Times New Roman" pitchFamily="18" charset="0"/>
                <a:cs typeface="Times New Roman" pitchFamily="18" charset="0"/>
              </a:rPr>
              <a:t>Каждая </a:t>
            </a:r>
            <a:r>
              <a:rPr lang="ru-RU" dirty="0" smtClean="0">
                <a:solidFill>
                  <a:schemeClr val="bg1"/>
                </a:solidFill>
                <a:latin typeface="Times New Roman" pitchFamily="18" charset="0"/>
                <a:cs typeface="Times New Roman" pitchFamily="18" charset="0"/>
              </a:rPr>
              <a:t>клиническая форма невроза имеет свой,</a:t>
            </a:r>
          </a:p>
          <a:p>
            <a:pPr>
              <a:buNone/>
            </a:pPr>
            <a:r>
              <a:rPr lang="ru-RU" dirty="0" smtClean="0">
                <a:solidFill>
                  <a:schemeClr val="bg1"/>
                </a:solidFill>
                <a:latin typeface="Times New Roman" pitchFamily="18" charset="0"/>
                <a:cs typeface="Times New Roman" pitchFamily="18" charset="0"/>
              </a:rPr>
              <a:t>присущий ей центральный внутренний конфликт. </a:t>
            </a:r>
          </a:p>
          <a:p>
            <a:pPr>
              <a:buNone/>
            </a:pPr>
            <a:r>
              <a:rPr lang="ru-RU" dirty="0" smtClean="0">
                <a:solidFill>
                  <a:schemeClr val="bg1"/>
                </a:solidFill>
                <a:latin typeface="Times New Roman" pitchFamily="18" charset="0"/>
                <a:cs typeface="Times New Roman" pitchFamily="18" charset="0"/>
              </a:rPr>
              <a:t>При неврастении это конфликт самоутверждения,</a:t>
            </a:r>
          </a:p>
          <a:p>
            <a:pPr>
              <a:buNone/>
            </a:pPr>
            <a:r>
              <a:rPr lang="ru-RU" dirty="0" smtClean="0">
                <a:solidFill>
                  <a:schemeClr val="bg1"/>
                </a:solidFill>
                <a:latin typeface="Times New Roman" pitchFamily="18" charset="0"/>
                <a:cs typeface="Times New Roman" pitchFamily="18" charset="0"/>
              </a:rPr>
              <a:t>при неврозе страха - конфликт самоопределения, </a:t>
            </a:r>
          </a:p>
          <a:p>
            <a:pPr>
              <a:buNone/>
            </a:pPr>
            <a:r>
              <a:rPr lang="ru-RU" dirty="0" smtClean="0">
                <a:solidFill>
                  <a:schemeClr val="bg1"/>
                </a:solidFill>
                <a:latin typeface="Times New Roman" pitchFamily="18" charset="0"/>
                <a:cs typeface="Times New Roman" pitchFamily="18" charset="0"/>
              </a:rPr>
              <a:t>при неврозе навязчивых состояний - моральный</a:t>
            </a:r>
          </a:p>
          <a:p>
            <a:pPr>
              <a:buNone/>
            </a:pPr>
            <a:r>
              <a:rPr lang="ru-RU" dirty="0" smtClean="0">
                <a:solidFill>
                  <a:schemeClr val="bg1"/>
                </a:solidFill>
                <a:latin typeface="Times New Roman" pitchFamily="18" charset="0"/>
                <a:cs typeface="Times New Roman" pitchFamily="18" charset="0"/>
              </a:rPr>
              <a:t>конфликт, при истерическом неврозе – конфликт</a:t>
            </a:r>
          </a:p>
          <a:p>
            <a:pPr>
              <a:buNone/>
            </a:pPr>
            <a:r>
              <a:rPr lang="ru-RU" dirty="0">
                <a:solidFill>
                  <a:schemeClr val="bg1"/>
                </a:solidFill>
                <a:latin typeface="Times New Roman" pitchFamily="18" charset="0"/>
                <a:cs typeface="Times New Roman" pitchFamily="18" charset="0"/>
              </a:rPr>
              <a:t>п</a:t>
            </a:r>
            <a:r>
              <a:rPr lang="ru-RU" dirty="0" smtClean="0">
                <a:solidFill>
                  <a:schemeClr val="bg1"/>
                </a:solidFill>
                <a:latin typeface="Times New Roman" pitchFamily="18" charset="0"/>
                <a:cs typeface="Times New Roman" pitchFamily="18" charset="0"/>
              </a:rPr>
              <a:t>ризнания.</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2859"/>
            <a:ext cx="8229600" cy="1143000"/>
          </a:xfrm>
        </p:spPr>
        <p:txBody>
          <a:bodyPr>
            <a:normAutofit/>
          </a:bodyPr>
          <a:lstStyle/>
          <a:p>
            <a:r>
              <a:rPr lang="ru-RU" sz="3600" dirty="0" smtClean="0">
                <a:solidFill>
                  <a:schemeClr val="bg1"/>
                </a:solidFill>
                <a:latin typeface="+mn-lt"/>
              </a:rPr>
              <a:t>Невротические тики</a:t>
            </a:r>
            <a:endParaRPr lang="ru-RU" sz="3600" dirty="0">
              <a:solidFill>
                <a:schemeClr val="bg1"/>
              </a:solidFill>
              <a:latin typeface="+mn-lt"/>
            </a:endParaRPr>
          </a:p>
        </p:txBody>
      </p:sp>
      <p:sp>
        <p:nvSpPr>
          <p:cNvPr id="3" name="Содержимое 2"/>
          <p:cNvSpPr>
            <a:spLocks noGrp="1"/>
          </p:cNvSpPr>
          <p:nvPr>
            <p:ph idx="1"/>
          </p:nvPr>
        </p:nvSpPr>
        <p:spPr>
          <a:xfrm>
            <a:off x="611560" y="1700768"/>
            <a:ext cx="8003232" cy="4104496"/>
          </a:xfrm>
          <a:noFill/>
          <a:ln>
            <a:noFill/>
          </a:ln>
        </p:spPr>
        <p:style>
          <a:lnRef idx="0">
            <a:scrgbClr r="0" g="0" b="0"/>
          </a:lnRef>
          <a:fillRef idx="1001">
            <a:schemeClr val="dk2"/>
          </a:fillRef>
          <a:effectRef idx="0">
            <a:scrgbClr r="0" g="0" b="0"/>
          </a:effectRef>
          <a:fontRef idx="major"/>
        </p:style>
        <p:txBody>
          <a:bodyPr>
            <a:normAutofit fontScale="85000" lnSpcReduction="10000"/>
          </a:bodyPr>
          <a:lstStyle/>
          <a:p>
            <a:pPr marL="137160" indent="0" algn="ctr">
              <a:buClrTx/>
              <a:buSzPct val="100000"/>
              <a:buNone/>
            </a:pPr>
            <a:r>
              <a:rPr lang="ru-RU" sz="2400" b="1" i="1" dirty="0" smtClean="0">
                <a:solidFill>
                  <a:schemeClr val="bg1"/>
                </a:solidFill>
              </a:rPr>
              <a:t>Невроз навязчивых движений характеризуется появлением любых лишних движений</a:t>
            </a:r>
            <a:r>
              <a:rPr lang="ru-RU" sz="2400" i="1" dirty="0" smtClean="0">
                <a:solidFill>
                  <a:schemeClr val="bg1"/>
                </a:solidFill>
              </a:rPr>
              <a:t> </a:t>
            </a:r>
            <a:r>
              <a:rPr lang="ru-RU" sz="2400" b="1" dirty="0" smtClean="0">
                <a:solidFill>
                  <a:schemeClr val="bg1"/>
                </a:solidFill>
              </a:rPr>
              <a:t>(подергивание, тик):</a:t>
            </a:r>
          </a:p>
          <a:p>
            <a:pPr>
              <a:buClrTx/>
              <a:buSzPct val="100000"/>
              <a:buFont typeface="Arial" panose="020B0604020202020204" pitchFamily="34" charset="0"/>
              <a:buChar char="•"/>
            </a:pPr>
            <a:r>
              <a:rPr lang="ru-RU" sz="2400" b="1" dirty="0" smtClean="0">
                <a:solidFill>
                  <a:schemeClr val="bg1"/>
                </a:solidFill>
                <a:latin typeface="Times New Roman" pitchFamily="18" charset="0"/>
                <a:cs typeface="Times New Roman" pitchFamily="18" charset="0"/>
              </a:rPr>
              <a:t>Тики- это непроизвольные повторяющиеся движения в отдельных группах мышц (</a:t>
            </a:r>
            <a:r>
              <a:rPr lang="ru-RU" sz="2400" dirty="0" smtClean="0">
                <a:solidFill>
                  <a:schemeClr val="bg1"/>
                </a:solidFill>
                <a:latin typeface="Times New Roman" pitchFamily="18" charset="0"/>
                <a:cs typeface="Times New Roman" pitchFamily="18" charset="0"/>
              </a:rPr>
              <a:t>сморкание носом, частые моргания, ужимки, различные движения рукой, плечом, </a:t>
            </a:r>
            <a:r>
              <a:rPr lang="ru-RU" sz="2400" dirty="0" err="1" smtClean="0">
                <a:solidFill>
                  <a:schemeClr val="bg1"/>
                </a:solidFill>
                <a:latin typeface="Times New Roman" pitchFamily="18" charset="0"/>
                <a:cs typeface="Times New Roman" pitchFamily="18" charset="0"/>
              </a:rPr>
              <a:t>наморщивание</a:t>
            </a:r>
            <a:r>
              <a:rPr lang="ru-RU" sz="2400" dirty="0" smtClean="0">
                <a:solidFill>
                  <a:schemeClr val="bg1"/>
                </a:solidFill>
                <a:latin typeface="Times New Roman" pitchFamily="18" charset="0"/>
                <a:cs typeface="Times New Roman" pitchFamily="18" charset="0"/>
              </a:rPr>
              <a:t> лба, шмыганье носом, раскрытие рта, </a:t>
            </a:r>
            <a:r>
              <a:rPr lang="ru-RU" sz="2400" dirty="0" err="1" smtClean="0">
                <a:solidFill>
                  <a:schemeClr val="bg1"/>
                </a:solidFill>
                <a:latin typeface="Times New Roman" pitchFamily="18" charset="0"/>
                <a:cs typeface="Times New Roman" pitchFamily="18" charset="0"/>
              </a:rPr>
              <a:t>кусание</a:t>
            </a:r>
            <a:r>
              <a:rPr lang="ru-RU" sz="2400" dirty="0" smtClean="0">
                <a:solidFill>
                  <a:schemeClr val="bg1"/>
                </a:solidFill>
                <a:latin typeface="Times New Roman" pitchFamily="18" charset="0"/>
                <a:cs typeface="Times New Roman" pitchFamily="18" charset="0"/>
              </a:rPr>
              <a:t> губ, подергивание губ, щёк и т.д.) </a:t>
            </a:r>
            <a:r>
              <a:rPr lang="ru-RU" sz="2400" b="1" dirty="0" smtClean="0">
                <a:solidFill>
                  <a:schemeClr val="bg1"/>
                </a:solidFill>
                <a:latin typeface="Times New Roman" pitchFamily="18" charset="0"/>
                <a:cs typeface="Times New Roman" pitchFamily="18" charset="0"/>
              </a:rPr>
              <a:t>артикуляционных и дыхательных мышц </a:t>
            </a:r>
            <a:r>
              <a:rPr lang="ru-RU" sz="2400" dirty="0" smtClean="0">
                <a:solidFill>
                  <a:schemeClr val="bg1"/>
                </a:solidFill>
                <a:latin typeface="Times New Roman" pitchFamily="18" charset="0"/>
                <a:cs typeface="Times New Roman" pitchFamily="18" charset="0"/>
              </a:rPr>
              <a:t>(звуки типа «</a:t>
            </a:r>
            <a:r>
              <a:rPr lang="ru-RU" sz="2400" dirty="0" err="1" smtClean="0">
                <a:solidFill>
                  <a:schemeClr val="bg1"/>
                </a:solidFill>
                <a:latin typeface="Times New Roman" pitchFamily="18" charset="0"/>
                <a:cs typeface="Times New Roman" pitchFamily="18" charset="0"/>
              </a:rPr>
              <a:t>кх</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попёрхивания</a:t>
            </a:r>
            <a:r>
              <a:rPr lang="ru-RU" sz="2400" dirty="0" smtClean="0">
                <a:solidFill>
                  <a:schemeClr val="bg1"/>
                </a:solidFill>
                <a:latin typeface="Times New Roman" pitchFamily="18" charset="0"/>
                <a:cs typeface="Times New Roman" pitchFamily="18" charset="0"/>
              </a:rPr>
              <a:t>, покашливания, прерывистая  речь и т.д.)</a:t>
            </a:r>
            <a:endParaRPr lang="ru-RU" sz="2400" dirty="0" smtClean="0">
              <a:solidFill>
                <a:schemeClr val="bg1"/>
              </a:solidFill>
            </a:endParaRPr>
          </a:p>
          <a:p>
            <a:pPr>
              <a:buClrTx/>
              <a:buSzPct val="100000"/>
              <a:buFont typeface="Arial" panose="020B0604020202020204" pitchFamily="34" charset="0"/>
              <a:buChar char="•"/>
            </a:pPr>
            <a:r>
              <a:rPr lang="ru-RU" sz="2400" dirty="0" smtClean="0">
                <a:solidFill>
                  <a:schemeClr val="bg1"/>
                </a:solidFill>
                <a:latin typeface="Times New Roman" pitchFamily="18" charset="0"/>
                <a:cs typeface="Times New Roman" pitchFamily="18" charset="0"/>
              </a:rPr>
              <a:t>В </a:t>
            </a:r>
            <a:r>
              <a:rPr lang="ru-RU" sz="2400" dirty="0" smtClean="0">
                <a:solidFill>
                  <a:schemeClr val="bg1"/>
                </a:solidFill>
                <a:latin typeface="Times New Roman" pitchFamily="18" charset="0"/>
                <a:cs typeface="Times New Roman" pitchFamily="18" charset="0"/>
              </a:rPr>
              <a:t>некоторых случаях навязчивые движения приобретают характер защитных ритуалов. Эта форма неврозов навязчивых состояний менее благоприятна.</a:t>
            </a:r>
            <a:r>
              <a:rPr lang="ru-RU" sz="2400" b="1" i="1" dirty="0" smtClean="0">
                <a:solidFill>
                  <a:schemeClr val="bg1"/>
                </a:solidFill>
                <a:latin typeface="Times New Roman" pitchFamily="18" charset="0"/>
                <a:cs typeface="Times New Roman" pitchFamily="18" charset="0"/>
              </a:rPr>
              <a:t> </a:t>
            </a:r>
          </a:p>
          <a:p>
            <a:pPr marL="137160" indent="0" algn="ctr">
              <a:buClrTx/>
              <a:buSzPct val="100000"/>
              <a:buNone/>
            </a:pPr>
            <a:r>
              <a:rPr lang="ru-RU" sz="2400" b="1" i="1" dirty="0">
                <a:solidFill>
                  <a:schemeClr val="bg1"/>
                </a:solidFill>
                <a:latin typeface="Times New Roman" pitchFamily="18" charset="0"/>
                <a:cs typeface="Times New Roman" pitchFamily="18" charset="0"/>
              </a:rPr>
              <a:t> </a:t>
            </a:r>
            <a:r>
              <a:rPr lang="ru-RU" sz="2400" b="1" i="1" dirty="0" smtClean="0">
                <a:solidFill>
                  <a:schemeClr val="bg1"/>
                </a:solidFill>
                <a:latin typeface="Times New Roman" pitchFamily="18" charset="0"/>
                <a:cs typeface="Times New Roman" pitchFamily="18" charset="0"/>
              </a:rPr>
              <a:t> Такие неврозы долго не проходят и трудно лечатся.</a:t>
            </a:r>
            <a:endParaRPr lang="ru-RU" sz="2400" dirty="0" smtClean="0">
              <a:solidFill>
                <a:schemeClr val="bg1"/>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4942"/>
          </a:xfrm>
        </p:spPr>
        <p:txBody>
          <a:bodyPr>
            <a:normAutofit/>
          </a:bodyPr>
          <a:lstStyle/>
          <a:p>
            <a:r>
              <a:rPr lang="ru-RU" sz="3600" dirty="0" smtClean="0">
                <a:solidFill>
                  <a:schemeClr val="bg1"/>
                </a:solidFill>
                <a:latin typeface="+mn-lt"/>
              </a:rPr>
              <a:t>Диагностика Неврозов</a:t>
            </a:r>
            <a:endParaRPr lang="ru-RU" sz="3600" dirty="0">
              <a:solidFill>
                <a:schemeClr val="bg1"/>
              </a:solidFill>
              <a:latin typeface="+mn-lt"/>
            </a:endParaRPr>
          </a:p>
        </p:txBody>
      </p:sp>
      <p:sp>
        <p:nvSpPr>
          <p:cNvPr id="3" name="Содержимое 2"/>
          <p:cNvSpPr>
            <a:spLocks noGrp="1"/>
          </p:cNvSpPr>
          <p:nvPr>
            <p:ph idx="1"/>
          </p:nvPr>
        </p:nvSpPr>
        <p:spPr/>
        <p:txBody>
          <a:bodyPr/>
          <a:lstStyle/>
          <a:p>
            <a:pPr algn="ctr">
              <a:buNone/>
            </a:pPr>
            <a:r>
              <a:rPr lang="ru-RU" dirty="0" smtClean="0">
                <a:solidFill>
                  <a:schemeClr val="bg1"/>
                </a:solidFill>
                <a:latin typeface="Times New Roman" pitchFamily="18" charset="0"/>
                <a:cs typeface="Times New Roman" pitchFamily="18" charset="0"/>
              </a:rPr>
              <a:t>Очень важно диагностировать </a:t>
            </a:r>
            <a:r>
              <a:rPr lang="ru-RU" b="1" dirty="0" smtClean="0">
                <a:solidFill>
                  <a:schemeClr val="bg1"/>
                </a:solidFill>
                <a:latin typeface="Times New Roman" pitchFamily="18" charset="0"/>
                <a:cs typeface="Times New Roman" pitchFamily="18" charset="0"/>
              </a:rPr>
              <a:t>невроз </a:t>
            </a:r>
            <a:r>
              <a:rPr lang="ru-RU" dirty="0" smtClean="0">
                <a:solidFill>
                  <a:schemeClr val="bg1"/>
                </a:solidFill>
                <a:latin typeface="Times New Roman" pitchFamily="18" charset="0"/>
                <a:cs typeface="Times New Roman" pitchFamily="18" charset="0"/>
              </a:rPr>
              <a:t>в раннем возрасте ребенка. Ведь чем раньше удастся распознать невроз, тем легче его будет вылечить в дальнейшем. </a:t>
            </a:r>
            <a:endParaRPr lang="ru-RU" dirty="0">
              <a:solidFill>
                <a:schemeClr val="bg1"/>
              </a:solidFill>
              <a:latin typeface="Times New Roman" pitchFamily="18" charset="0"/>
              <a:cs typeface="Times New Roman" pitchFamily="18" charset="0"/>
            </a:endParaRPr>
          </a:p>
        </p:txBody>
      </p:sp>
      <p:pic>
        <p:nvPicPr>
          <p:cNvPr id="4" name="Рисунок 3" descr="z_90c1fa38.jpg"/>
          <p:cNvPicPr>
            <a:picLocks noChangeAspect="1"/>
          </p:cNvPicPr>
          <p:nvPr/>
        </p:nvPicPr>
        <p:blipFill>
          <a:blip r:embed="rId3" cstate="print"/>
          <a:stretch>
            <a:fillRect/>
          </a:stretch>
        </p:blipFill>
        <p:spPr>
          <a:xfrm>
            <a:off x="6660232" y="3789040"/>
            <a:ext cx="1911551" cy="2428571"/>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850106"/>
          </a:xfrm>
        </p:spPr>
        <p:txBody>
          <a:bodyPr>
            <a:normAutofit/>
          </a:bodyPr>
          <a:lstStyle/>
          <a:p>
            <a:r>
              <a:rPr lang="ru-RU" sz="3600" b="1" dirty="0" smtClean="0">
                <a:solidFill>
                  <a:schemeClr val="bg1"/>
                </a:solidFill>
                <a:latin typeface="+mn-lt"/>
              </a:rPr>
              <a:t>Профилактика неврозов у детей</a:t>
            </a:r>
            <a:endParaRPr lang="ru-RU" sz="3600" b="1" dirty="0">
              <a:solidFill>
                <a:schemeClr val="bg1"/>
              </a:solidFill>
              <a:latin typeface="+mn-lt"/>
            </a:endParaRPr>
          </a:p>
        </p:txBody>
      </p:sp>
      <p:sp>
        <p:nvSpPr>
          <p:cNvPr id="3" name="Содержимое 2"/>
          <p:cNvSpPr>
            <a:spLocks noGrp="1"/>
          </p:cNvSpPr>
          <p:nvPr>
            <p:ph idx="1"/>
          </p:nvPr>
        </p:nvSpPr>
        <p:spPr>
          <a:xfrm>
            <a:off x="323528" y="692696"/>
            <a:ext cx="8496944" cy="5976664"/>
          </a:xfrm>
        </p:spPr>
        <p:txBody>
          <a:bodyPr>
            <a:normAutofit fontScale="62500" lnSpcReduction="20000"/>
          </a:bodyPr>
          <a:lstStyle/>
          <a:p>
            <a:pPr marL="137160" indent="0" algn="ctr">
              <a:buClr>
                <a:schemeClr val="bg1"/>
              </a:buClr>
              <a:buSzPct val="100000"/>
              <a:buNone/>
            </a:pPr>
            <a:r>
              <a:rPr lang="ru-RU" sz="2100" dirty="0" smtClean="0">
                <a:solidFill>
                  <a:schemeClr val="bg1"/>
                </a:solidFill>
              </a:rPr>
              <a:t>.</a:t>
            </a:r>
            <a:endParaRPr lang="ru-RU" sz="2100" dirty="0" smtClean="0">
              <a:solidFill>
                <a:schemeClr val="bg1"/>
              </a:solidFill>
            </a:endParaRPr>
          </a:p>
          <a:p>
            <a:pPr algn="ctr">
              <a:buClr>
                <a:schemeClr val="bg1"/>
              </a:buClr>
              <a:buSzPct val="100000"/>
              <a:buFont typeface="Arial" panose="020B0604020202020204" pitchFamily="34" charset="0"/>
              <a:buChar char="•"/>
            </a:pPr>
            <a:endParaRPr lang="ru-RU" sz="3000" dirty="0" smtClean="0">
              <a:solidFill>
                <a:schemeClr val="bg1"/>
              </a:solidFill>
            </a:endParaRPr>
          </a:p>
          <a:p>
            <a:pPr algn="just">
              <a:buClr>
                <a:schemeClr val="bg1"/>
              </a:buClr>
              <a:buSzPct val="100000"/>
              <a:buFont typeface="Arial" panose="020B0604020202020204" pitchFamily="34" charset="0"/>
              <a:buChar char="•"/>
            </a:pPr>
            <a:r>
              <a:rPr lang="ru-RU" sz="3200" dirty="0" smtClean="0">
                <a:solidFill>
                  <a:schemeClr val="bg1"/>
                </a:solidFill>
                <a:latin typeface="Times New Roman" pitchFamily="18" charset="0"/>
                <a:cs typeface="Times New Roman" pitchFamily="18" charset="0"/>
              </a:rPr>
              <a:t>Профилактика </a:t>
            </a:r>
            <a:r>
              <a:rPr lang="ru-RU" sz="3200" b="1" dirty="0" smtClean="0">
                <a:solidFill>
                  <a:schemeClr val="bg1"/>
                </a:solidFill>
                <a:latin typeface="Times New Roman" pitchFamily="18" charset="0"/>
                <a:cs typeface="Times New Roman" pitchFamily="18" charset="0"/>
              </a:rPr>
              <a:t>неврозов</a:t>
            </a:r>
            <a:r>
              <a:rPr lang="ru-RU" sz="3200" dirty="0" smtClean="0">
                <a:solidFill>
                  <a:schemeClr val="bg1"/>
                </a:solidFill>
                <a:latin typeface="Times New Roman" pitchFamily="18" charset="0"/>
                <a:cs typeface="Times New Roman" pitchFamily="18" charset="0"/>
              </a:rPr>
              <a:t> заключается в понимание причин их возникновения и правильном воспитание. Для того чтобы предотвратить заболевания родителям стоит </a:t>
            </a:r>
            <a:r>
              <a:rPr lang="ru-RU" sz="3200" u="sng" dirty="0" smtClean="0">
                <a:solidFill>
                  <a:schemeClr val="bg1"/>
                </a:solidFill>
                <a:latin typeface="Times New Roman" pitchFamily="18" charset="0"/>
                <a:cs typeface="Times New Roman" pitchFamily="18" charset="0"/>
              </a:rPr>
              <a:t>создать благоприятную атмосферу</a:t>
            </a:r>
            <a:r>
              <a:rPr lang="ru-RU" sz="3200" dirty="0" smtClean="0">
                <a:solidFill>
                  <a:schemeClr val="bg1"/>
                </a:solidFill>
                <a:latin typeface="Times New Roman" pitchFamily="18" charset="0"/>
                <a:cs typeface="Times New Roman" pitchFamily="18" charset="0"/>
              </a:rPr>
              <a:t>, </a:t>
            </a:r>
            <a:r>
              <a:rPr lang="ru-RU" sz="3200" u="sng" dirty="0" smtClean="0">
                <a:solidFill>
                  <a:schemeClr val="bg1"/>
                </a:solidFill>
                <a:latin typeface="Times New Roman" pitchFamily="18" charset="0"/>
                <a:cs typeface="Times New Roman" pitchFamily="18" charset="0"/>
              </a:rPr>
              <a:t>умерить физические нагрузки и занятия спортом</a:t>
            </a:r>
            <a:r>
              <a:rPr lang="ru-RU" sz="3200" dirty="0" smtClean="0">
                <a:solidFill>
                  <a:schemeClr val="bg1"/>
                </a:solidFill>
                <a:latin typeface="Times New Roman" pitchFamily="18" charset="0"/>
                <a:cs typeface="Times New Roman" pitchFamily="18" charset="0"/>
              </a:rPr>
              <a:t>, с</a:t>
            </a:r>
            <a:r>
              <a:rPr lang="ru-RU" sz="3200" u="sng" dirty="0" smtClean="0">
                <a:solidFill>
                  <a:schemeClr val="bg1"/>
                </a:solidFill>
                <a:latin typeface="Times New Roman" pitchFamily="18" charset="0"/>
                <a:cs typeface="Times New Roman" pitchFamily="18" charset="0"/>
              </a:rPr>
              <a:t>воевременно начинать лечение соматических болезней</a:t>
            </a:r>
            <a:r>
              <a:rPr lang="ru-RU" sz="3200" dirty="0" smtClean="0">
                <a:solidFill>
                  <a:schemeClr val="bg1"/>
                </a:solidFill>
                <a:latin typeface="Times New Roman" pitchFamily="18" charset="0"/>
                <a:cs typeface="Times New Roman" pitchFamily="18" charset="0"/>
              </a:rPr>
              <a:t>; </a:t>
            </a:r>
            <a:r>
              <a:rPr lang="ru-RU" sz="3200" u="sng" dirty="0" smtClean="0">
                <a:solidFill>
                  <a:schemeClr val="bg1"/>
                </a:solidFill>
                <a:latin typeface="Times New Roman" pitchFamily="18" charset="0"/>
                <a:cs typeface="Times New Roman" pitchFamily="18" charset="0"/>
              </a:rPr>
              <a:t>питание ребенка должно быть сбалансированным</a:t>
            </a:r>
            <a:r>
              <a:rPr lang="ru-RU" sz="3200" dirty="0" smtClean="0">
                <a:solidFill>
                  <a:schemeClr val="bg1"/>
                </a:solidFill>
                <a:latin typeface="Times New Roman" pitchFamily="18" charset="0"/>
                <a:cs typeface="Times New Roman" pitchFamily="18" charset="0"/>
              </a:rPr>
              <a:t>, содержать питательные вещества, необходимые для реализации нормального функционирования нервной системы.</a:t>
            </a:r>
          </a:p>
          <a:p>
            <a:pPr algn="just">
              <a:buClr>
                <a:schemeClr val="bg1"/>
              </a:buClr>
              <a:buSzPct val="100000"/>
              <a:buFont typeface="Arial" panose="020B0604020202020204" pitchFamily="34" charset="0"/>
              <a:buChar char="•"/>
            </a:pPr>
            <a:endParaRPr lang="ru-RU" sz="3200" dirty="0" smtClean="0">
              <a:solidFill>
                <a:schemeClr val="bg1"/>
              </a:solidFill>
              <a:latin typeface="Times New Roman" pitchFamily="18" charset="0"/>
              <a:cs typeface="Times New Roman" pitchFamily="18" charset="0"/>
            </a:endParaRPr>
          </a:p>
          <a:p>
            <a:pPr algn="just">
              <a:buClr>
                <a:schemeClr val="bg1"/>
              </a:buClr>
              <a:buSzPct val="100000"/>
              <a:buFont typeface="Arial" panose="020B0604020202020204" pitchFamily="34" charset="0"/>
              <a:buChar char="•"/>
            </a:pPr>
            <a:r>
              <a:rPr lang="ru-RU" sz="3200" dirty="0" smtClean="0">
                <a:solidFill>
                  <a:schemeClr val="bg1"/>
                </a:solidFill>
                <a:latin typeface="Times New Roman" pitchFamily="18" charset="0"/>
                <a:cs typeface="Times New Roman" pitchFamily="18" charset="0"/>
              </a:rPr>
              <a:t>В профилактике неврозов важную роль играет </a:t>
            </a:r>
            <a:r>
              <a:rPr lang="ru-RU" sz="3200" u="sng" dirty="0" smtClean="0">
                <a:solidFill>
                  <a:schemeClr val="bg1"/>
                </a:solidFill>
                <a:latin typeface="Times New Roman" pitchFamily="18" charset="0"/>
                <a:cs typeface="Times New Roman" pitchFamily="18" charset="0"/>
              </a:rPr>
              <a:t>лечение и устранение острых и хронических инфекций</a:t>
            </a:r>
            <a:r>
              <a:rPr lang="ru-RU" sz="3200" dirty="0" smtClean="0">
                <a:solidFill>
                  <a:schemeClr val="bg1"/>
                </a:solidFill>
                <a:latin typeface="Times New Roman" pitchFamily="18" charset="0"/>
                <a:cs typeface="Times New Roman" pitchFamily="18" charset="0"/>
              </a:rPr>
              <a:t>, </a:t>
            </a:r>
            <a:r>
              <a:rPr lang="ru-RU" sz="3200" u="sng" dirty="0" smtClean="0">
                <a:solidFill>
                  <a:schemeClr val="bg1"/>
                </a:solidFill>
                <a:latin typeface="Times New Roman" pitchFamily="18" charset="0"/>
                <a:cs typeface="Times New Roman" pitchFamily="18" charset="0"/>
              </a:rPr>
              <a:t>профилактика травм мозга</a:t>
            </a:r>
            <a:r>
              <a:rPr lang="ru-RU" sz="3200" dirty="0" smtClean="0">
                <a:solidFill>
                  <a:schemeClr val="bg1"/>
                </a:solidFill>
                <a:latin typeface="Times New Roman" pitchFamily="18" charset="0"/>
                <a:cs typeface="Times New Roman" pitchFamily="18" charset="0"/>
              </a:rPr>
              <a:t>, к которым относится родовая, острая и хроническая интоксикация, нарушение питания организма, </a:t>
            </a:r>
            <a:r>
              <a:rPr lang="ru-RU" sz="3200" u="sng" dirty="0" smtClean="0">
                <a:solidFill>
                  <a:schemeClr val="bg1"/>
                </a:solidFill>
                <a:latin typeface="Times New Roman" pitchFamily="18" charset="0"/>
                <a:cs typeface="Times New Roman" pitchFamily="18" charset="0"/>
              </a:rPr>
              <a:t>нехватка сна и отдыха</a:t>
            </a:r>
            <a:r>
              <a:rPr lang="ru-RU" sz="3200" dirty="0" smtClean="0">
                <a:solidFill>
                  <a:schemeClr val="bg1"/>
                </a:solidFill>
                <a:latin typeface="Times New Roman" pitchFamily="18" charset="0"/>
                <a:cs typeface="Times New Roman" pitchFamily="18" charset="0"/>
              </a:rPr>
              <a:t>. Недосыпание у детей влияет на развитие астенического состояния.</a:t>
            </a:r>
          </a:p>
          <a:p>
            <a:pPr algn="just">
              <a:buClr>
                <a:schemeClr val="bg1"/>
              </a:buClr>
              <a:buSzPct val="100000"/>
              <a:buFont typeface="Arial" panose="020B0604020202020204" pitchFamily="34" charset="0"/>
              <a:buChar char="•"/>
            </a:pPr>
            <a:endParaRPr lang="ru-RU" sz="3200" dirty="0" smtClean="0">
              <a:solidFill>
                <a:schemeClr val="bg1"/>
              </a:solidFill>
              <a:latin typeface="Times New Roman" pitchFamily="18" charset="0"/>
              <a:cs typeface="Times New Roman" pitchFamily="18" charset="0"/>
            </a:endParaRPr>
          </a:p>
          <a:p>
            <a:pPr algn="just">
              <a:buClr>
                <a:schemeClr val="bg1"/>
              </a:buClr>
              <a:buSzPct val="100000"/>
              <a:buFont typeface="Arial" panose="020B0604020202020204" pitchFamily="34" charset="0"/>
              <a:buChar char="•"/>
            </a:pPr>
            <a:r>
              <a:rPr lang="ru-RU" sz="3200" u="sng" dirty="0" smtClean="0">
                <a:solidFill>
                  <a:schemeClr val="bg1"/>
                </a:solidFill>
                <a:latin typeface="Times New Roman" pitchFamily="18" charset="0"/>
                <a:cs typeface="Times New Roman" pitchFamily="18" charset="0"/>
              </a:rPr>
              <a:t>Правильное воспитание является одним из условий профилактики неврозов </a:t>
            </a:r>
            <a:r>
              <a:rPr lang="ru-RU" sz="3200" dirty="0" smtClean="0">
                <a:solidFill>
                  <a:schemeClr val="bg1"/>
                </a:solidFill>
                <a:latin typeface="Times New Roman" pitchFamily="18" charset="0"/>
                <a:cs typeface="Times New Roman" pitchFamily="18" charset="0"/>
              </a:rPr>
              <a:t>и подразумевает развитие у ребенка таких качеств как выдержка, терпение, настойчивость, трудолюбие, умение преодолевать трудности, умение делиться с другими детьми, уступать, считаться с интересами других, научиться социально контактировать.</a:t>
            </a:r>
          </a:p>
          <a:p>
            <a:pPr>
              <a:buClr>
                <a:schemeClr val="bg1"/>
              </a:buClr>
              <a:buSzPct val="100000"/>
              <a:buFont typeface="Arial" panose="020B0604020202020204" pitchFamily="34" charset="0"/>
              <a:buChar char="•"/>
            </a:pPr>
            <a:endParaRPr lang="ru-RU" sz="30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ъект 2"/>
          <p:cNvSpPr>
            <a:spLocks noGrp="1"/>
          </p:cNvSpPr>
          <p:nvPr>
            <p:ph idx="1"/>
          </p:nvPr>
        </p:nvSpPr>
        <p:spPr>
          <a:xfrm>
            <a:off x="611560" y="1844824"/>
            <a:ext cx="8229600" cy="4709160"/>
          </a:xfrm>
        </p:spPr>
        <p:txBody>
          <a:bodyPr/>
          <a:lstStyle/>
          <a:p>
            <a:pPr eaLnBrk="1" hangingPunct="1">
              <a:buClr>
                <a:schemeClr val="bg1"/>
              </a:buClr>
              <a:buSzPct val="100000"/>
              <a:buFont typeface="Arial" panose="020B0604020202020204" pitchFamily="34" charset="0"/>
              <a:buChar char="•"/>
            </a:pPr>
            <a:r>
              <a:rPr lang="ru-RU" altLang="ru-RU" dirty="0" smtClean="0">
                <a:solidFill>
                  <a:schemeClr val="bg1"/>
                </a:solidFill>
              </a:rPr>
              <a:t>По возможности не отдавать сразу первоклассника в группу продленного дня на весь день; желательно, хотя бы в первой четверти устраивать ребенку один-два дня, полностью свободных или частично свободных от «продленки».</a:t>
            </a:r>
          </a:p>
        </p:txBody>
      </p:sp>
      <p:sp>
        <p:nvSpPr>
          <p:cNvPr id="7170" name="Заголовок 1"/>
          <p:cNvSpPr>
            <a:spLocks noGrp="1"/>
          </p:cNvSpPr>
          <p:nvPr>
            <p:ph type="title"/>
          </p:nvPr>
        </p:nvSpPr>
        <p:spPr>
          <a:xfrm>
            <a:off x="539552" y="404664"/>
            <a:ext cx="8229600" cy="1143000"/>
          </a:xfrm>
        </p:spPr>
        <p:txBody>
          <a:bodyPr>
            <a:normAutofit/>
          </a:bodyPr>
          <a:lstStyle/>
          <a:p>
            <a:pPr eaLnBrk="1" fontAlgn="auto" hangingPunct="1">
              <a:spcAft>
                <a:spcPts val="0"/>
              </a:spcAft>
              <a:defRPr/>
            </a:pPr>
            <a:r>
              <a:rPr lang="ru-RU" altLang="ru-RU" sz="3600" dirty="0" smtClean="0">
                <a:solidFill>
                  <a:schemeClr val="bg1"/>
                </a:solidFill>
                <a:latin typeface="+mn-lt"/>
              </a:rPr>
              <a:t>Адаптация школьников</a:t>
            </a:r>
          </a:p>
        </p:txBody>
      </p:sp>
    </p:spTree>
    <p:extLst>
      <p:ext uri="{BB962C8B-B14F-4D97-AF65-F5344CB8AC3E}">
        <p14:creationId xmlns:p14="http://schemas.microsoft.com/office/powerpoint/2010/main" val="2843164100"/>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ъект 2"/>
          <p:cNvSpPr>
            <a:spLocks noGrp="1"/>
          </p:cNvSpPr>
          <p:nvPr>
            <p:ph idx="1"/>
          </p:nvPr>
        </p:nvSpPr>
        <p:spPr>
          <a:xfrm>
            <a:off x="467544" y="2135520"/>
            <a:ext cx="8229600" cy="4709160"/>
          </a:xfrm>
        </p:spPr>
        <p:txBody>
          <a:bodyPr/>
          <a:lstStyle/>
          <a:p>
            <a:pPr eaLnBrk="1" hangingPunct="1">
              <a:buClr>
                <a:schemeClr val="bg1"/>
              </a:buClr>
              <a:buSzPct val="100000"/>
              <a:buFont typeface="Arial" panose="020B0604020202020204" pitchFamily="34" charset="0"/>
              <a:buChar char="•"/>
            </a:pPr>
            <a:r>
              <a:rPr lang="ru-RU" altLang="ru-RU" dirty="0" smtClean="0">
                <a:solidFill>
                  <a:schemeClr val="bg1"/>
                </a:solidFill>
              </a:rPr>
              <a:t>Выполнение домашних заданий рекомендуется начинать не ранее 16 ч.</a:t>
            </a:r>
          </a:p>
          <a:p>
            <a:pPr eaLnBrk="1" hangingPunct="1">
              <a:buClr>
                <a:schemeClr val="bg1"/>
              </a:buClr>
              <a:buSzPct val="100000"/>
              <a:buFont typeface="Arial" panose="020B0604020202020204" pitchFamily="34" charset="0"/>
              <a:buChar char="•"/>
            </a:pPr>
            <a:r>
              <a:rPr lang="ru-RU" altLang="ru-RU" dirty="0" smtClean="0">
                <a:solidFill>
                  <a:schemeClr val="bg1"/>
                </a:solidFill>
              </a:rPr>
              <a:t>В режиме дня предусмотреть время спокойного отдыха после обеда, желателен дневной сон.</a:t>
            </a:r>
          </a:p>
          <a:p>
            <a:pPr eaLnBrk="1" hangingPunct="1">
              <a:buClr>
                <a:schemeClr val="bg1"/>
              </a:buClr>
              <a:buSzPct val="100000"/>
              <a:buFont typeface="Arial" panose="020B0604020202020204" pitchFamily="34" charset="0"/>
              <a:buChar char="•"/>
            </a:pPr>
            <a:r>
              <a:rPr lang="ru-RU" altLang="ru-RU" dirty="0" smtClean="0">
                <a:solidFill>
                  <a:schemeClr val="bg1"/>
                </a:solidFill>
              </a:rPr>
              <a:t>Ночной сон не менее 9,5 часов.</a:t>
            </a:r>
          </a:p>
        </p:txBody>
      </p:sp>
      <p:sp>
        <p:nvSpPr>
          <p:cNvPr id="8194" name="Заголовок 1"/>
          <p:cNvSpPr>
            <a:spLocks noGrp="1"/>
          </p:cNvSpPr>
          <p:nvPr>
            <p:ph type="title"/>
          </p:nvPr>
        </p:nvSpPr>
        <p:spPr>
          <a:xfrm>
            <a:off x="467544" y="548680"/>
            <a:ext cx="8229600" cy="1143000"/>
          </a:xfrm>
        </p:spPr>
        <p:txBody>
          <a:bodyPr>
            <a:normAutofit fontScale="90000"/>
          </a:bodyPr>
          <a:lstStyle/>
          <a:p>
            <a:pPr eaLnBrk="1" fontAlgn="auto" hangingPunct="1">
              <a:spcAft>
                <a:spcPts val="0"/>
              </a:spcAft>
              <a:defRPr/>
            </a:pPr>
            <a:r>
              <a:rPr lang="ru-RU" altLang="ru-RU" dirty="0" smtClean="0">
                <a:solidFill>
                  <a:schemeClr val="bg1"/>
                </a:solidFill>
                <a:latin typeface="+mn-lt"/>
              </a:rPr>
              <a:t>Организация режима и условий в период адаптации</a:t>
            </a:r>
          </a:p>
        </p:txBody>
      </p:sp>
    </p:spTree>
    <p:extLst>
      <p:ext uri="{BB962C8B-B14F-4D97-AF65-F5344CB8AC3E}">
        <p14:creationId xmlns:p14="http://schemas.microsoft.com/office/powerpoint/2010/main" val="1651044963"/>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ъект 2"/>
          <p:cNvSpPr>
            <a:spLocks noGrp="1"/>
          </p:cNvSpPr>
          <p:nvPr>
            <p:ph idx="1"/>
          </p:nvPr>
        </p:nvSpPr>
        <p:spPr>
          <a:xfrm>
            <a:off x="251520" y="1844824"/>
            <a:ext cx="8567738" cy="4267200"/>
          </a:xfrm>
        </p:spPr>
        <p:txBody>
          <a:bodyPr/>
          <a:lstStyle/>
          <a:p>
            <a:pPr eaLnBrk="1" hangingPunct="1">
              <a:buClrTx/>
              <a:buSzPct val="100000"/>
              <a:buFont typeface="Arial" panose="020B0604020202020204" pitchFamily="34" charset="0"/>
              <a:buChar char="•"/>
            </a:pPr>
            <a:r>
              <a:rPr lang="ru-RU" altLang="ru-RU" dirty="0" smtClean="0">
                <a:solidFill>
                  <a:schemeClr val="bg1"/>
                </a:solidFill>
              </a:rPr>
              <a:t>Дети могут заниматься дополнительно секциях или кружках, но предпочтительно это должны быть физкультурные или эстетические занятия. </a:t>
            </a:r>
          </a:p>
          <a:p>
            <a:pPr eaLnBrk="1" hangingPunct="1">
              <a:buClrTx/>
              <a:buSzPct val="100000"/>
              <a:buFont typeface="Arial" panose="020B0604020202020204" pitchFamily="34" charset="0"/>
              <a:buChar char="•"/>
            </a:pPr>
            <a:r>
              <a:rPr lang="ru-RU" altLang="ru-RU" dirty="0" smtClean="0">
                <a:solidFill>
                  <a:schemeClr val="bg1"/>
                </a:solidFill>
              </a:rPr>
              <a:t>Рекомендуется не более 2 кружков(общей </a:t>
            </a:r>
            <a:r>
              <a:rPr lang="ru-RU" altLang="ru-RU" dirty="0" err="1" smtClean="0">
                <a:solidFill>
                  <a:schemeClr val="bg1"/>
                </a:solidFill>
              </a:rPr>
              <a:t>продожительностью</a:t>
            </a:r>
            <a:r>
              <a:rPr lang="ru-RU" altLang="ru-RU" dirty="0" smtClean="0">
                <a:solidFill>
                  <a:schemeClr val="bg1"/>
                </a:solidFill>
              </a:rPr>
              <a:t> не более 6 часов в неделю).</a:t>
            </a:r>
          </a:p>
          <a:p>
            <a:pPr eaLnBrk="1" hangingPunct="1">
              <a:buClrTx/>
              <a:buSzPct val="100000"/>
              <a:buFont typeface="Arial" panose="020B0604020202020204" pitchFamily="34" charset="0"/>
              <a:buChar char="•"/>
            </a:pPr>
            <a:r>
              <a:rPr lang="ru-RU" altLang="ru-RU" dirty="0" smtClean="0">
                <a:solidFill>
                  <a:schemeClr val="bg1"/>
                </a:solidFill>
              </a:rPr>
              <a:t>В выходные дни – дома предусмотреть время спокойного отдыха после обеда.</a:t>
            </a:r>
          </a:p>
        </p:txBody>
      </p:sp>
      <p:sp>
        <p:nvSpPr>
          <p:cNvPr id="9218" name="Заголовок 1"/>
          <p:cNvSpPr>
            <a:spLocks noGrp="1"/>
          </p:cNvSpPr>
          <p:nvPr>
            <p:ph type="title"/>
          </p:nvPr>
        </p:nvSpPr>
        <p:spPr>
          <a:xfrm>
            <a:off x="467544" y="404664"/>
            <a:ext cx="8229600" cy="1143000"/>
          </a:xfrm>
        </p:spPr>
        <p:txBody>
          <a:bodyPr>
            <a:noAutofit/>
          </a:bodyPr>
          <a:lstStyle/>
          <a:p>
            <a:pPr eaLnBrk="1" fontAlgn="auto" hangingPunct="1">
              <a:spcAft>
                <a:spcPts val="0"/>
              </a:spcAft>
              <a:defRPr/>
            </a:pPr>
            <a:r>
              <a:rPr lang="ru-RU" altLang="ru-RU" sz="3600" dirty="0" smtClean="0">
                <a:solidFill>
                  <a:schemeClr val="bg1"/>
                </a:solidFill>
                <a:latin typeface="+mn-lt"/>
              </a:rPr>
              <a:t>Организация режима и условий в период адаптации</a:t>
            </a:r>
          </a:p>
        </p:txBody>
      </p:sp>
    </p:spTree>
    <p:extLst>
      <p:ext uri="{BB962C8B-B14F-4D97-AF65-F5344CB8AC3E}">
        <p14:creationId xmlns:p14="http://schemas.microsoft.com/office/powerpoint/2010/main" val="1874007401"/>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ъект 2"/>
          <p:cNvSpPr>
            <a:spLocks noGrp="1"/>
          </p:cNvSpPr>
          <p:nvPr>
            <p:ph idx="1"/>
          </p:nvPr>
        </p:nvSpPr>
        <p:spPr>
          <a:xfrm>
            <a:off x="467544" y="1628800"/>
            <a:ext cx="8567738" cy="4896544"/>
          </a:xfrm>
        </p:spPr>
        <p:txBody>
          <a:bodyPr>
            <a:normAutofit lnSpcReduction="10000"/>
          </a:bodyPr>
          <a:lstStyle/>
          <a:p>
            <a:pPr marL="609600" indent="-609600">
              <a:lnSpc>
                <a:spcPct val="80000"/>
              </a:lnSpc>
              <a:buClrTx/>
              <a:buSzPct val="100000"/>
              <a:buFont typeface="Arial" panose="020B0604020202020204" pitchFamily="34" charset="0"/>
              <a:buChar char="•"/>
              <a:defRPr/>
            </a:pPr>
            <a:r>
              <a:rPr lang="ru-RU" sz="3000" dirty="0">
                <a:solidFill>
                  <a:schemeClr val="bg1"/>
                </a:solidFill>
              </a:rPr>
              <a:t>Использование </a:t>
            </a:r>
            <a:r>
              <a:rPr lang="ru-RU" sz="3000" dirty="0" smtClean="0">
                <a:solidFill>
                  <a:schemeClr val="bg1"/>
                </a:solidFill>
              </a:rPr>
              <a:t>дифференцированной</a:t>
            </a:r>
          </a:p>
          <a:p>
            <a:pPr marL="0" indent="0">
              <a:lnSpc>
                <a:spcPct val="80000"/>
              </a:lnSpc>
              <a:buClrTx/>
              <a:buSzPct val="100000"/>
              <a:buNone/>
              <a:defRPr/>
            </a:pPr>
            <a:r>
              <a:rPr lang="ru-RU" sz="3000" dirty="0" smtClean="0">
                <a:solidFill>
                  <a:schemeClr val="bg1"/>
                </a:solidFill>
              </a:rPr>
              <a:t>Коррекционной помощи</a:t>
            </a:r>
            <a:r>
              <a:rPr lang="ru-RU" sz="3000" dirty="0">
                <a:solidFill>
                  <a:schemeClr val="bg1"/>
                </a:solidFill>
              </a:rPr>
              <a:t>: специальные классы с </a:t>
            </a:r>
            <a:r>
              <a:rPr lang="ru-RU" sz="3000" dirty="0" smtClean="0">
                <a:solidFill>
                  <a:schemeClr val="bg1"/>
                </a:solidFill>
              </a:rPr>
              <a:t>меньшей наполняемостью</a:t>
            </a:r>
            <a:r>
              <a:rPr lang="ru-RU" sz="3000" dirty="0">
                <a:solidFill>
                  <a:schemeClr val="bg1"/>
                </a:solidFill>
              </a:rPr>
              <a:t>; </a:t>
            </a:r>
          </a:p>
          <a:p>
            <a:pPr marL="609600" indent="-609600">
              <a:lnSpc>
                <a:spcPct val="80000"/>
              </a:lnSpc>
              <a:buClrTx/>
              <a:buSzPct val="100000"/>
              <a:buFont typeface="Arial" panose="020B0604020202020204" pitchFamily="34" charset="0"/>
              <a:buChar char="•"/>
              <a:defRPr/>
            </a:pPr>
            <a:r>
              <a:rPr lang="ru-RU" sz="3000" dirty="0" smtClean="0">
                <a:solidFill>
                  <a:schemeClr val="bg1"/>
                </a:solidFill>
              </a:rPr>
              <a:t>Применение </a:t>
            </a:r>
            <a:r>
              <a:rPr lang="ru-RU" sz="3000" dirty="0">
                <a:solidFill>
                  <a:schemeClr val="bg1"/>
                </a:solidFill>
              </a:rPr>
              <a:t>психологической </a:t>
            </a:r>
            <a:r>
              <a:rPr lang="ru-RU" sz="3000" dirty="0" smtClean="0">
                <a:solidFill>
                  <a:schemeClr val="bg1"/>
                </a:solidFill>
              </a:rPr>
              <a:t>коррекции,</a:t>
            </a:r>
          </a:p>
          <a:p>
            <a:pPr marL="0" indent="0">
              <a:lnSpc>
                <a:spcPct val="80000"/>
              </a:lnSpc>
              <a:buClrTx/>
              <a:buSzPct val="100000"/>
              <a:buNone/>
              <a:defRPr/>
            </a:pPr>
            <a:r>
              <a:rPr lang="ru-RU" sz="3000" dirty="0" smtClean="0">
                <a:solidFill>
                  <a:schemeClr val="bg1"/>
                </a:solidFill>
              </a:rPr>
              <a:t>тренингов с </a:t>
            </a:r>
            <a:r>
              <a:rPr lang="ru-RU" sz="3000" dirty="0">
                <a:solidFill>
                  <a:schemeClr val="bg1"/>
                </a:solidFill>
              </a:rPr>
              <a:t>родителями.</a:t>
            </a:r>
          </a:p>
          <a:p>
            <a:pPr marL="609600" indent="-609600">
              <a:lnSpc>
                <a:spcPct val="80000"/>
              </a:lnSpc>
              <a:buClrTx/>
              <a:buSzPct val="100000"/>
              <a:buFont typeface="Arial" panose="020B0604020202020204" pitchFamily="34" charset="0"/>
              <a:buChar char="•"/>
              <a:defRPr/>
            </a:pPr>
            <a:r>
              <a:rPr lang="ru-RU" sz="3000" dirty="0">
                <a:solidFill>
                  <a:schemeClr val="bg1"/>
                </a:solidFill>
              </a:rPr>
              <a:t>Г</a:t>
            </a:r>
            <a:r>
              <a:rPr lang="ru-RU" sz="3000" dirty="0" smtClean="0">
                <a:solidFill>
                  <a:schemeClr val="bg1"/>
                </a:solidFill>
              </a:rPr>
              <a:t>рупповые </a:t>
            </a:r>
            <a:r>
              <a:rPr lang="ru-RU" sz="3000" dirty="0">
                <a:solidFill>
                  <a:schemeClr val="bg1"/>
                </a:solidFill>
              </a:rPr>
              <a:t>и индивидуальные внеурочные</a:t>
            </a:r>
          </a:p>
          <a:p>
            <a:pPr marL="0" indent="0">
              <a:lnSpc>
                <a:spcPct val="80000"/>
              </a:lnSpc>
              <a:buClrTx/>
              <a:buSzPct val="100000"/>
              <a:buNone/>
              <a:defRPr/>
            </a:pPr>
            <a:r>
              <a:rPr lang="ru-RU" sz="3000" dirty="0" smtClean="0">
                <a:solidFill>
                  <a:schemeClr val="bg1"/>
                </a:solidFill>
              </a:rPr>
              <a:t>занятия </a:t>
            </a:r>
            <a:r>
              <a:rPr lang="ru-RU" sz="3000" dirty="0">
                <a:solidFill>
                  <a:schemeClr val="bg1"/>
                </a:solidFill>
              </a:rPr>
              <a:t>со специалистами (психологом, логопедом, </a:t>
            </a:r>
            <a:r>
              <a:rPr lang="ru-RU" sz="3000" dirty="0" smtClean="0">
                <a:solidFill>
                  <a:schemeClr val="bg1"/>
                </a:solidFill>
              </a:rPr>
              <a:t>дефектологом</a:t>
            </a:r>
            <a:r>
              <a:rPr lang="ru-RU" sz="3000" dirty="0">
                <a:solidFill>
                  <a:schemeClr val="bg1"/>
                </a:solidFill>
              </a:rPr>
              <a:t>.</a:t>
            </a:r>
          </a:p>
          <a:p>
            <a:pPr marL="609600" indent="-609600">
              <a:lnSpc>
                <a:spcPct val="80000"/>
              </a:lnSpc>
              <a:buClrTx/>
              <a:buSzPct val="100000"/>
              <a:buFont typeface="Arial" panose="020B0604020202020204" pitchFamily="34" charset="0"/>
              <a:buChar char="•"/>
              <a:defRPr/>
            </a:pPr>
            <a:r>
              <a:rPr lang="ru-RU" sz="3000" dirty="0">
                <a:solidFill>
                  <a:schemeClr val="bg1"/>
                </a:solidFill>
              </a:rPr>
              <a:t>Д</a:t>
            </a:r>
            <a:r>
              <a:rPr lang="ru-RU" sz="3000" dirty="0" smtClean="0">
                <a:solidFill>
                  <a:schemeClr val="bg1"/>
                </a:solidFill>
              </a:rPr>
              <a:t>ополнительные </a:t>
            </a:r>
            <a:r>
              <a:rPr lang="ru-RU" sz="3000" dirty="0">
                <a:solidFill>
                  <a:schemeClr val="bg1"/>
                </a:solidFill>
              </a:rPr>
              <a:t>лечебно-оздоровительные </a:t>
            </a:r>
          </a:p>
          <a:p>
            <a:pPr marL="0" indent="0">
              <a:lnSpc>
                <a:spcPct val="80000"/>
              </a:lnSpc>
              <a:buClrTx/>
              <a:buSzPct val="100000"/>
              <a:buNone/>
              <a:defRPr/>
            </a:pPr>
            <a:r>
              <a:rPr lang="ru-RU" sz="3000" dirty="0">
                <a:solidFill>
                  <a:schemeClr val="bg1"/>
                </a:solidFill>
              </a:rPr>
              <a:t>мероприятия (проведение медицинских осмотров,</a:t>
            </a:r>
          </a:p>
          <a:p>
            <a:pPr marL="0" indent="0">
              <a:lnSpc>
                <a:spcPct val="80000"/>
              </a:lnSpc>
              <a:buClrTx/>
              <a:buSzPct val="100000"/>
              <a:buNone/>
              <a:defRPr/>
            </a:pPr>
            <a:r>
              <a:rPr lang="ru-RU" sz="3000" dirty="0" smtClean="0">
                <a:solidFill>
                  <a:schemeClr val="bg1"/>
                </a:solidFill>
              </a:rPr>
              <a:t>профилактика </a:t>
            </a:r>
            <a:r>
              <a:rPr lang="ru-RU" sz="3000" dirty="0">
                <a:solidFill>
                  <a:schemeClr val="bg1"/>
                </a:solidFill>
              </a:rPr>
              <a:t>заболеваний у часто </a:t>
            </a:r>
            <a:r>
              <a:rPr lang="ru-RU" sz="3000" dirty="0" smtClean="0">
                <a:solidFill>
                  <a:schemeClr val="bg1"/>
                </a:solidFill>
              </a:rPr>
              <a:t>болеющих детей</a:t>
            </a:r>
            <a:r>
              <a:rPr lang="ru-RU" sz="3000" dirty="0">
                <a:solidFill>
                  <a:schemeClr val="bg1"/>
                </a:solidFill>
              </a:rPr>
              <a:t>)</a:t>
            </a:r>
          </a:p>
          <a:p>
            <a:pPr marL="609600" indent="-609600" algn="just">
              <a:lnSpc>
                <a:spcPct val="80000"/>
              </a:lnSpc>
              <a:defRPr/>
            </a:pPr>
            <a:endParaRPr lang="ru-RU" sz="3200" dirty="0">
              <a:solidFill>
                <a:schemeClr val="bg1"/>
              </a:solidFill>
            </a:endParaRPr>
          </a:p>
          <a:p>
            <a:pPr eaLnBrk="1" hangingPunct="1">
              <a:buClrTx/>
              <a:buSzPct val="100000"/>
              <a:buFont typeface="Arial" panose="020B0604020202020204" pitchFamily="34" charset="0"/>
              <a:buChar char="•"/>
            </a:pPr>
            <a:endParaRPr lang="ru-RU" altLang="ru-RU" dirty="0" smtClean="0">
              <a:solidFill>
                <a:schemeClr val="bg1"/>
              </a:solidFill>
            </a:endParaRPr>
          </a:p>
        </p:txBody>
      </p:sp>
      <p:sp>
        <p:nvSpPr>
          <p:cNvPr id="9218" name="Заголовок 1"/>
          <p:cNvSpPr>
            <a:spLocks noGrp="1"/>
          </p:cNvSpPr>
          <p:nvPr>
            <p:ph type="title"/>
          </p:nvPr>
        </p:nvSpPr>
        <p:spPr>
          <a:xfrm>
            <a:off x="467544" y="332656"/>
            <a:ext cx="8229600" cy="1143000"/>
          </a:xfrm>
        </p:spPr>
        <p:txBody>
          <a:bodyPr>
            <a:noAutofit/>
          </a:bodyPr>
          <a:lstStyle/>
          <a:p>
            <a:pPr>
              <a:defRPr/>
            </a:pPr>
            <a:r>
              <a:rPr lang="ru-RU" altLang="ru-RU" sz="3600" dirty="0" smtClean="0">
                <a:solidFill>
                  <a:schemeClr val="bg1"/>
                </a:solidFill>
                <a:latin typeface="+mn-lt"/>
              </a:rPr>
              <a:t>Профилактика школьной </a:t>
            </a:r>
            <a:r>
              <a:rPr lang="ru-RU" altLang="ru-RU" sz="3600" dirty="0" err="1" smtClean="0">
                <a:solidFill>
                  <a:schemeClr val="bg1"/>
                </a:solidFill>
                <a:latin typeface="+mn-lt"/>
              </a:rPr>
              <a:t>дезадаптации</a:t>
            </a:r>
            <a:endParaRPr lang="ru-RU" altLang="ru-RU" sz="3600" dirty="0" smtClean="0">
              <a:solidFill>
                <a:schemeClr val="bg1"/>
              </a:solidFill>
              <a:latin typeface="+mn-lt"/>
            </a:endParaRPr>
          </a:p>
        </p:txBody>
      </p:sp>
    </p:spTree>
    <p:extLst>
      <p:ext uri="{BB962C8B-B14F-4D97-AF65-F5344CB8AC3E}">
        <p14:creationId xmlns:p14="http://schemas.microsoft.com/office/powerpoint/2010/main" val="371745476"/>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229600" cy="1008112"/>
          </a:xfrm>
          <a:noFill/>
        </p:spPr>
        <p:style>
          <a:lnRef idx="0">
            <a:scrgbClr r="0" g="0" b="0"/>
          </a:lnRef>
          <a:fillRef idx="1001">
            <a:schemeClr val="dk2"/>
          </a:fillRef>
          <a:effectRef idx="0">
            <a:scrgbClr r="0" g="0" b="0"/>
          </a:effectRef>
          <a:fontRef idx="major"/>
        </p:style>
        <p:txBody>
          <a:bodyPr>
            <a:normAutofit fontScale="90000"/>
          </a:bodyPr>
          <a:lstStyle/>
          <a:p>
            <a:r>
              <a:rPr lang="ru-RU" sz="3600" dirty="0" smtClean="0"/>
              <a:t/>
            </a:r>
            <a:br>
              <a:rPr lang="ru-RU" sz="3600" dirty="0" smtClean="0"/>
            </a:br>
            <a:r>
              <a:rPr lang="ru-RU" sz="3600" dirty="0" smtClean="0"/>
              <a:t/>
            </a:r>
            <a:br>
              <a:rPr lang="ru-RU" sz="3600" dirty="0" smtClean="0"/>
            </a:br>
            <a:r>
              <a:rPr lang="ru-RU" sz="4000" dirty="0" smtClean="0">
                <a:solidFill>
                  <a:schemeClr val="bg1"/>
                </a:solidFill>
                <a:latin typeface="+mn-lt"/>
              </a:rPr>
              <a:t>К каким докторам следует </a:t>
            </a:r>
            <a:r>
              <a:rPr lang="ru-RU" sz="4000" dirty="0" smtClean="0">
                <a:solidFill>
                  <a:schemeClr val="bg1"/>
                </a:solidFill>
                <a:latin typeface="+mn-lt"/>
              </a:rPr>
              <a:t>обращаться:</a:t>
            </a:r>
            <a:r>
              <a:rPr lang="ru-RU" sz="4000" dirty="0" smtClean="0">
                <a:solidFill>
                  <a:schemeClr val="bg1"/>
                </a:solidFill>
                <a:latin typeface="+mn-lt"/>
              </a:rPr>
              <a:t/>
            </a:r>
            <a:br>
              <a:rPr lang="ru-RU" sz="4000" dirty="0" smtClean="0">
                <a:solidFill>
                  <a:schemeClr val="bg1"/>
                </a:solidFill>
                <a:latin typeface="+mn-lt"/>
              </a:rPr>
            </a:br>
            <a:r>
              <a:rPr lang="ru-RU" dirty="0" smtClean="0"/>
              <a:t> </a:t>
            </a:r>
            <a:br>
              <a:rPr lang="ru-RU" dirty="0" smtClean="0"/>
            </a:br>
            <a:endParaRPr lang="ru-RU" dirty="0"/>
          </a:p>
        </p:txBody>
      </p:sp>
      <p:sp>
        <p:nvSpPr>
          <p:cNvPr id="3" name="Содержимое 2"/>
          <p:cNvSpPr>
            <a:spLocks noGrp="1"/>
          </p:cNvSpPr>
          <p:nvPr>
            <p:ph idx="1"/>
          </p:nvPr>
        </p:nvSpPr>
        <p:spPr>
          <a:xfrm>
            <a:off x="539552" y="1628800"/>
            <a:ext cx="8085584" cy="4968552"/>
          </a:xfrm>
          <a:noFill/>
        </p:spPr>
        <p:style>
          <a:lnRef idx="0">
            <a:scrgbClr r="0" g="0" b="0"/>
          </a:lnRef>
          <a:fillRef idx="1001">
            <a:schemeClr val="dk2"/>
          </a:fillRef>
          <a:effectRef idx="0">
            <a:scrgbClr r="0" g="0" b="0"/>
          </a:effectRef>
          <a:fontRef idx="major"/>
        </p:style>
        <p:txBody>
          <a:bodyPr>
            <a:normAutofit/>
          </a:bodyPr>
          <a:lstStyle/>
          <a:p>
            <a:pPr>
              <a:buClr>
                <a:schemeClr val="bg1"/>
              </a:buClr>
              <a:buSzPct val="100000"/>
              <a:buFont typeface="Arial" panose="020B0604020202020204" pitchFamily="34" charset="0"/>
              <a:buChar char="•"/>
            </a:pPr>
            <a:r>
              <a:rPr lang="ru-RU" sz="3000" dirty="0" smtClean="0">
                <a:solidFill>
                  <a:schemeClr val="bg1"/>
                </a:solidFill>
                <a:latin typeface="+mn-lt"/>
              </a:rPr>
              <a:t>Невролог</a:t>
            </a:r>
          </a:p>
          <a:p>
            <a:pPr>
              <a:buClr>
                <a:schemeClr val="bg1"/>
              </a:buClr>
              <a:buSzPct val="100000"/>
              <a:buFont typeface="Arial" panose="020B0604020202020204" pitchFamily="34" charset="0"/>
              <a:buChar char="•"/>
            </a:pPr>
            <a:r>
              <a:rPr lang="ru-RU" sz="3000" dirty="0" smtClean="0">
                <a:solidFill>
                  <a:schemeClr val="bg1"/>
                </a:solidFill>
                <a:latin typeface="+mn-lt"/>
              </a:rPr>
              <a:t>Педиатр</a:t>
            </a:r>
          </a:p>
          <a:p>
            <a:pPr>
              <a:buClr>
                <a:schemeClr val="bg1"/>
              </a:buClr>
              <a:buSzPct val="100000"/>
              <a:buFont typeface="Arial" panose="020B0604020202020204" pitchFamily="34" charset="0"/>
              <a:buChar char="•"/>
            </a:pPr>
            <a:r>
              <a:rPr lang="ru-RU" sz="3000" dirty="0" smtClean="0">
                <a:solidFill>
                  <a:schemeClr val="bg1"/>
                </a:solidFill>
                <a:latin typeface="+mn-lt"/>
              </a:rPr>
              <a:t>Психотерапевт</a:t>
            </a:r>
            <a:r>
              <a:rPr lang="ru-RU" sz="3000" b="1" dirty="0" smtClean="0">
                <a:solidFill>
                  <a:schemeClr val="bg1"/>
                </a:solidFill>
                <a:latin typeface="+mn-lt"/>
              </a:rPr>
              <a:t>	</a:t>
            </a:r>
            <a:r>
              <a:rPr lang="ru-RU" b="1" dirty="0" smtClean="0">
                <a:solidFill>
                  <a:schemeClr val="bg1"/>
                </a:solidFill>
                <a:latin typeface="+mn-lt"/>
              </a:rPr>
              <a:t>	</a:t>
            </a:r>
          </a:p>
          <a:p>
            <a:pPr algn="ctr">
              <a:buNone/>
            </a:pPr>
            <a:r>
              <a:rPr lang="ru-RU" sz="3600" b="1" dirty="0" smtClean="0">
                <a:solidFill>
                  <a:schemeClr val="bg1"/>
                </a:solidFill>
                <a:effectLst>
                  <a:outerShdw blurRad="38100" dist="38100" dir="2700000" algn="tl">
                    <a:srgbClr val="000000">
                      <a:alpha val="43137"/>
                    </a:srgbClr>
                  </a:outerShdw>
                </a:effectLst>
                <a:latin typeface="+mn-lt"/>
              </a:rPr>
              <a:t>Лечение:</a:t>
            </a:r>
            <a:endParaRPr lang="ru-RU" sz="3600" b="1" dirty="0" smtClean="0">
              <a:effectLst>
                <a:outerShdw blurRad="38100" dist="38100" dir="2700000" algn="tl">
                  <a:srgbClr val="000000">
                    <a:alpha val="43137"/>
                  </a:srgbClr>
                </a:outerShdw>
              </a:effectLst>
              <a:latin typeface="+mn-lt"/>
            </a:endParaRPr>
          </a:p>
          <a:p>
            <a:pPr>
              <a:buClrTx/>
              <a:buSzPct val="100000"/>
              <a:buFont typeface="Arial" panose="020B0604020202020204" pitchFamily="34" charset="0"/>
              <a:buChar char="•"/>
            </a:pPr>
            <a:r>
              <a:rPr lang="ru-RU" dirty="0" smtClean="0">
                <a:solidFill>
                  <a:schemeClr val="bg1"/>
                </a:solidFill>
                <a:latin typeface="+mn-lt"/>
              </a:rPr>
              <a:t>Психотерапия</a:t>
            </a:r>
          </a:p>
          <a:p>
            <a:pPr>
              <a:buClrTx/>
              <a:buSzPct val="100000"/>
              <a:buFont typeface="Arial" panose="020B0604020202020204" pitchFamily="34" charset="0"/>
              <a:buChar char="•"/>
            </a:pPr>
            <a:r>
              <a:rPr lang="ru-RU" dirty="0" smtClean="0">
                <a:solidFill>
                  <a:schemeClr val="bg1"/>
                </a:solidFill>
                <a:latin typeface="+mn-lt"/>
              </a:rPr>
              <a:t>Медикаментозная терапия</a:t>
            </a:r>
          </a:p>
          <a:p>
            <a:pPr>
              <a:buClrTx/>
              <a:buSzPct val="100000"/>
              <a:buFont typeface="Arial" panose="020B0604020202020204" pitchFamily="34" charset="0"/>
              <a:buChar char="•"/>
            </a:pPr>
            <a:r>
              <a:rPr lang="ru-RU" dirty="0" smtClean="0">
                <a:solidFill>
                  <a:schemeClr val="bg1"/>
                </a:solidFill>
                <a:latin typeface="+mn-lt"/>
              </a:rPr>
              <a:t>Игровая терапия, </a:t>
            </a:r>
            <a:r>
              <a:rPr lang="ru-RU" dirty="0">
                <a:solidFill>
                  <a:schemeClr val="bg1"/>
                </a:solidFill>
                <a:latin typeface="+mn-lt"/>
              </a:rPr>
              <a:t>а</a:t>
            </a:r>
            <a:r>
              <a:rPr lang="ru-RU" dirty="0" smtClean="0">
                <a:solidFill>
                  <a:schemeClr val="bg1"/>
                </a:solidFill>
                <a:latin typeface="+mn-lt"/>
              </a:rPr>
              <a:t>рт-терапия, дыхательные техники.</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ъект 2"/>
          <p:cNvSpPr>
            <a:spLocks noGrp="1"/>
          </p:cNvSpPr>
          <p:nvPr>
            <p:ph idx="1"/>
          </p:nvPr>
        </p:nvSpPr>
        <p:spPr>
          <a:xfrm>
            <a:off x="467544" y="1628800"/>
            <a:ext cx="8424936" cy="4968551"/>
          </a:xfrm>
        </p:spPr>
        <p:txBody>
          <a:bodyPr>
            <a:normAutofit/>
          </a:bodyPr>
          <a:lstStyle/>
          <a:p>
            <a:pPr marL="137160" indent="0" eaLnBrk="1" hangingPunct="1">
              <a:buNone/>
            </a:pPr>
            <a:endParaRPr lang="ru-RU" altLang="ru-RU" dirty="0" smtClean="0">
              <a:solidFill>
                <a:schemeClr val="bg1"/>
              </a:solidFill>
            </a:endParaRPr>
          </a:p>
          <a:p>
            <a:pPr marL="137160" indent="0">
              <a:buNone/>
            </a:pPr>
            <a:r>
              <a:rPr lang="ru-RU" altLang="ru-RU" dirty="0" smtClean="0">
                <a:solidFill>
                  <a:srgbClr val="C00000"/>
                </a:solidFill>
              </a:rPr>
              <a:t>По данным </a:t>
            </a:r>
            <a:r>
              <a:rPr lang="ru-RU" altLang="ru-RU" dirty="0">
                <a:solidFill>
                  <a:srgbClr val="C00000"/>
                </a:solidFill>
              </a:rPr>
              <a:t>НИИ гигиены и охраны здоровья детей и подростков: </a:t>
            </a:r>
            <a:r>
              <a:rPr lang="ru-RU" altLang="ru-RU" dirty="0">
                <a:solidFill>
                  <a:srgbClr val="000000"/>
                </a:solidFill>
              </a:rPr>
              <a:t>«За время обучения в школе  уровень здоровья школьников снижается в 4-5 раз. Практически здоровыми оканчивают школу 2-4%. Отмечается высокая зависимость роста отклонений в здоровье от объема и интенсивности учебной нагрузки</a:t>
            </a:r>
            <a:r>
              <a:rPr lang="ru-RU" altLang="ru-RU" dirty="0" smtClean="0">
                <a:solidFill>
                  <a:srgbClr val="000000"/>
                </a:solidFill>
              </a:rPr>
              <a:t>».</a:t>
            </a:r>
            <a:endParaRPr lang="ru-RU" altLang="ru-RU" dirty="0">
              <a:solidFill>
                <a:srgbClr val="000000"/>
              </a:solidFill>
            </a:endParaRPr>
          </a:p>
        </p:txBody>
      </p:sp>
      <p:sp>
        <p:nvSpPr>
          <p:cNvPr id="2050" name="Заголовок 1"/>
          <p:cNvSpPr>
            <a:spLocks noGrp="1"/>
          </p:cNvSpPr>
          <p:nvPr>
            <p:ph type="title"/>
          </p:nvPr>
        </p:nvSpPr>
        <p:spPr>
          <a:xfrm>
            <a:off x="539552" y="404664"/>
            <a:ext cx="8229600" cy="1143000"/>
          </a:xfrm>
        </p:spPr>
        <p:txBody>
          <a:bodyPr>
            <a:normAutofit/>
          </a:bodyPr>
          <a:lstStyle/>
          <a:p>
            <a:pPr>
              <a:defRPr/>
            </a:pPr>
            <a:r>
              <a:rPr lang="ru-RU" sz="3600" dirty="0">
                <a:ln>
                  <a:solidFill>
                    <a:schemeClr val="accent3">
                      <a:lumMod val="75000"/>
                    </a:schemeClr>
                  </a:solidFill>
                </a:ln>
                <a:solidFill>
                  <a:schemeClr val="bg1"/>
                </a:solidFill>
                <a:latin typeface="+mn-lt"/>
              </a:rPr>
              <a:t>ЗНАЧИМОСТЬ ПРОБЛЕМЫ</a:t>
            </a:r>
            <a:endParaRPr lang="ru-RU" altLang="ru-RU" sz="3600" dirty="0" smtClean="0">
              <a:solidFill>
                <a:schemeClr val="bg1"/>
              </a:solidFill>
              <a:latin typeface="+mn-lt"/>
            </a:endParaRPr>
          </a:p>
        </p:txBody>
      </p:sp>
    </p:spTree>
    <p:extLst>
      <p:ext uri="{BB962C8B-B14F-4D97-AF65-F5344CB8AC3E}">
        <p14:creationId xmlns:p14="http://schemas.microsoft.com/office/powerpoint/2010/main" val="3535775756"/>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143000"/>
          </a:xfrm>
        </p:spPr>
        <p:txBody>
          <a:bodyPr>
            <a:noAutofit/>
          </a:bodyPr>
          <a:lstStyle/>
          <a:p>
            <a:r>
              <a:rPr lang="ru-RU" sz="3600" dirty="0">
                <a:solidFill>
                  <a:schemeClr val="bg1"/>
                </a:solidFill>
                <a:latin typeface="+mn-lt"/>
              </a:rPr>
              <a:t>Диагностика и лечение неврозов является компетенцией  врача</a:t>
            </a:r>
            <a:r>
              <a:rPr lang="ru-RU" sz="3600" dirty="0" smtClean="0">
                <a:solidFill>
                  <a:schemeClr val="bg1"/>
                </a:solidFill>
                <a:latin typeface="+mn-lt"/>
              </a:rPr>
              <a:t>.</a:t>
            </a:r>
            <a:endParaRPr lang="ru-RU" sz="3600" dirty="0">
              <a:solidFill>
                <a:schemeClr val="bg1"/>
              </a:solidFill>
              <a:latin typeface="+mn-lt"/>
            </a:endParaRPr>
          </a:p>
        </p:txBody>
      </p:sp>
      <p:sp>
        <p:nvSpPr>
          <p:cNvPr id="3" name="Содержимое 2"/>
          <p:cNvSpPr>
            <a:spLocks noGrp="1"/>
          </p:cNvSpPr>
          <p:nvPr>
            <p:ph idx="1"/>
          </p:nvPr>
        </p:nvSpPr>
        <p:spPr>
          <a:xfrm>
            <a:off x="707299" y="1988840"/>
            <a:ext cx="7931224" cy="4525963"/>
          </a:xfrm>
        </p:spPr>
        <p:txBody>
          <a:bodyPr/>
          <a:lstStyle/>
          <a:p>
            <a:pPr algn="ctr">
              <a:buNone/>
            </a:pPr>
            <a:r>
              <a:rPr lang="ru-RU" dirty="0" smtClean="0">
                <a:solidFill>
                  <a:schemeClr val="bg1"/>
                </a:solidFill>
                <a:cs typeface="Times New Roman" pitchFamily="18" charset="0"/>
              </a:rPr>
              <a:t>Функция психолога предупреждение нервных заболеваний и </a:t>
            </a:r>
            <a:r>
              <a:rPr lang="ru-RU" dirty="0" err="1" smtClean="0">
                <a:solidFill>
                  <a:schemeClr val="bg1"/>
                </a:solidFill>
                <a:cs typeface="Times New Roman" pitchFamily="18" charset="0"/>
              </a:rPr>
              <a:t>психокоррекционная</a:t>
            </a:r>
            <a:r>
              <a:rPr lang="ru-RU" dirty="0" smtClean="0">
                <a:solidFill>
                  <a:schemeClr val="bg1"/>
                </a:solidFill>
                <a:cs typeface="Times New Roman" pitchFamily="18" charset="0"/>
              </a:rPr>
              <a:t> работа под руководством невропатолога.</a:t>
            </a:r>
            <a:endParaRPr lang="ru-RU" dirty="0">
              <a:solidFill>
                <a:schemeClr val="bg1"/>
              </a:solidFill>
              <a:cs typeface="Times New Roman" pitchFamily="18" charset="0"/>
            </a:endParaRPr>
          </a:p>
        </p:txBody>
      </p:sp>
      <p:pic>
        <p:nvPicPr>
          <p:cNvPr id="7" name="Рисунок 6" descr="bienv_--nouveau-bebe-timide_w132_h231.gif"/>
          <p:cNvPicPr>
            <a:picLocks noChangeAspect="1"/>
          </p:cNvPicPr>
          <p:nvPr/>
        </p:nvPicPr>
        <p:blipFill>
          <a:blip r:embed="rId2" cstate="print"/>
          <a:stretch>
            <a:fillRect/>
          </a:stretch>
        </p:blipFill>
        <p:spPr>
          <a:xfrm>
            <a:off x="683568" y="3284984"/>
            <a:ext cx="1368152" cy="2394266"/>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ъект 2"/>
          <p:cNvSpPr>
            <a:spLocks noGrp="1"/>
          </p:cNvSpPr>
          <p:nvPr>
            <p:ph idx="1"/>
          </p:nvPr>
        </p:nvSpPr>
        <p:spPr>
          <a:xfrm>
            <a:off x="323528" y="881336"/>
            <a:ext cx="8567738" cy="5976664"/>
          </a:xfrm>
        </p:spPr>
        <p:txBody>
          <a:bodyPr>
            <a:normAutofit fontScale="70000" lnSpcReduction="20000"/>
          </a:bodyPr>
          <a:lstStyle/>
          <a:p>
            <a:pPr marL="0" indent="0">
              <a:lnSpc>
                <a:spcPts val="2800"/>
              </a:lnSpc>
              <a:buClrTx/>
              <a:buSzPct val="100000"/>
              <a:buNone/>
              <a:defRPr/>
            </a:pPr>
            <a:r>
              <a:rPr lang="ru-RU" sz="3400" b="1" dirty="0" smtClean="0">
                <a:solidFill>
                  <a:schemeClr val="bg1"/>
                </a:solidFill>
              </a:rPr>
              <a:t>Режим:</a:t>
            </a:r>
            <a:endParaRPr lang="ru-RU" sz="3400" b="1" dirty="0">
              <a:solidFill>
                <a:schemeClr val="bg1"/>
              </a:solidFill>
            </a:endParaRPr>
          </a:p>
          <a:p>
            <a:pPr marL="609600" indent="-609600">
              <a:lnSpc>
                <a:spcPts val="2800"/>
              </a:lnSpc>
              <a:buClrTx/>
              <a:buSzPct val="100000"/>
              <a:buFont typeface="Arial" panose="020B0604020202020204" pitchFamily="34" charset="0"/>
              <a:buChar char="•"/>
              <a:defRPr/>
            </a:pPr>
            <a:r>
              <a:rPr lang="ru-RU" sz="2900" dirty="0" smtClean="0">
                <a:solidFill>
                  <a:schemeClr val="bg1"/>
                </a:solidFill>
              </a:rPr>
              <a:t>правильное </a:t>
            </a:r>
            <a:r>
              <a:rPr lang="ru-RU" sz="2900" dirty="0">
                <a:solidFill>
                  <a:schemeClr val="bg1"/>
                </a:solidFill>
              </a:rPr>
              <a:t>распределение психических</a:t>
            </a:r>
            <a:r>
              <a:rPr lang="en-US" sz="2900" dirty="0">
                <a:solidFill>
                  <a:schemeClr val="bg1"/>
                </a:solidFill>
              </a:rPr>
              <a:t>    </a:t>
            </a:r>
            <a:r>
              <a:rPr lang="ru-RU" sz="2900" dirty="0">
                <a:solidFill>
                  <a:schemeClr val="bg1"/>
                </a:solidFill>
              </a:rPr>
              <a:t> и физических </a:t>
            </a:r>
            <a:r>
              <a:rPr lang="ru-RU" sz="2900" dirty="0" smtClean="0">
                <a:solidFill>
                  <a:schemeClr val="bg1"/>
                </a:solidFill>
              </a:rPr>
              <a:t>нагрузок </a:t>
            </a:r>
            <a:endParaRPr lang="ru-RU" sz="2900" dirty="0">
              <a:solidFill>
                <a:schemeClr val="bg1"/>
              </a:solidFill>
            </a:endParaRPr>
          </a:p>
          <a:p>
            <a:pPr marL="609600" indent="-609600">
              <a:lnSpc>
                <a:spcPts val="2800"/>
              </a:lnSpc>
              <a:buClrTx/>
              <a:buSzPct val="100000"/>
              <a:buFont typeface="Arial" panose="020B0604020202020204" pitchFamily="34" charset="0"/>
              <a:buChar char="•"/>
              <a:defRPr/>
            </a:pPr>
            <a:r>
              <a:rPr lang="ru-RU" sz="2900" dirty="0" smtClean="0">
                <a:solidFill>
                  <a:schemeClr val="bg1"/>
                </a:solidFill>
              </a:rPr>
              <a:t>продолжительность </a:t>
            </a:r>
            <a:r>
              <a:rPr lang="ru-RU" sz="2900" dirty="0">
                <a:solidFill>
                  <a:schemeClr val="bg1"/>
                </a:solidFill>
              </a:rPr>
              <a:t>сна, не менее 8–10 </a:t>
            </a:r>
            <a:r>
              <a:rPr lang="ru-RU" sz="2900" dirty="0" smtClean="0">
                <a:solidFill>
                  <a:schemeClr val="bg1"/>
                </a:solidFill>
              </a:rPr>
              <a:t>ч </a:t>
            </a:r>
            <a:endParaRPr lang="ru-RU" sz="2900" dirty="0">
              <a:solidFill>
                <a:schemeClr val="bg1"/>
              </a:solidFill>
            </a:endParaRPr>
          </a:p>
          <a:p>
            <a:pPr marL="609600" indent="-609600">
              <a:lnSpc>
                <a:spcPts val="2800"/>
              </a:lnSpc>
              <a:buClrTx/>
              <a:buSzPct val="100000"/>
              <a:buFont typeface="Arial" panose="020B0604020202020204" pitchFamily="34" charset="0"/>
              <a:buChar char="•"/>
              <a:defRPr/>
            </a:pPr>
            <a:r>
              <a:rPr lang="ru-RU" sz="2900" dirty="0" smtClean="0">
                <a:solidFill>
                  <a:schemeClr val="bg1"/>
                </a:solidFill>
              </a:rPr>
              <a:t>прогулки </a:t>
            </a:r>
            <a:r>
              <a:rPr lang="ru-RU" sz="2900" dirty="0">
                <a:solidFill>
                  <a:schemeClr val="bg1"/>
                </a:solidFill>
              </a:rPr>
              <a:t>на свежем воздухе не менее 2–3 ч в </a:t>
            </a:r>
            <a:r>
              <a:rPr lang="ru-RU" sz="2900" dirty="0" smtClean="0">
                <a:solidFill>
                  <a:schemeClr val="bg1"/>
                </a:solidFill>
              </a:rPr>
              <a:t>день</a:t>
            </a:r>
            <a:endParaRPr lang="ru-RU" sz="2900" dirty="0">
              <a:solidFill>
                <a:schemeClr val="bg1"/>
              </a:solidFill>
            </a:endParaRPr>
          </a:p>
          <a:p>
            <a:pPr marL="609600" indent="-609600">
              <a:lnSpc>
                <a:spcPts val="2800"/>
              </a:lnSpc>
              <a:buClrTx/>
              <a:buSzPct val="100000"/>
              <a:buFont typeface="Arial" panose="020B0604020202020204" pitchFamily="34" charset="0"/>
              <a:buChar char="•"/>
              <a:defRPr/>
            </a:pPr>
            <a:r>
              <a:rPr lang="ru-RU" sz="2900" dirty="0" smtClean="0">
                <a:solidFill>
                  <a:schemeClr val="bg1"/>
                </a:solidFill>
              </a:rPr>
              <a:t>чередование </a:t>
            </a:r>
            <a:r>
              <a:rPr lang="ru-RU" sz="2900" dirty="0">
                <a:solidFill>
                  <a:schemeClr val="bg1"/>
                </a:solidFill>
              </a:rPr>
              <a:t>физических и умственных </a:t>
            </a:r>
            <a:r>
              <a:rPr lang="ru-RU" sz="2900" dirty="0" smtClean="0">
                <a:solidFill>
                  <a:schemeClr val="bg1"/>
                </a:solidFill>
              </a:rPr>
              <a:t>нагрузок </a:t>
            </a:r>
            <a:endParaRPr lang="ru-RU" sz="2900" dirty="0">
              <a:solidFill>
                <a:schemeClr val="bg1"/>
              </a:solidFill>
            </a:endParaRPr>
          </a:p>
          <a:p>
            <a:pPr marL="609600" indent="-609600">
              <a:lnSpc>
                <a:spcPts val="2800"/>
              </a:lnSpc>
              <a:buClrTx/>
              <a:buSzPct val="100000"/>
              <a:buFont typeface="Arial" panose="020B0604020202020204" pitchFamily="34" charset="0"/>
              <a:buChar char="•"/>
              <a:defRPr/>
            </a:pPr>
            <a:r>
              <a:rPr lang="ru-RU" sz="2900" dirty="0" smtClean="0">
                <a:solidFill>
                  <a:schemeClr val="bg1"/>
                </a:solidFill>
              </a:rPr>
              <a:t>ограничение </a:t>
            </a:r>
            <a:r>
              <a:rPr lang="ru-RU" sz="2900" dirty="0">
                <a:solidFill>
                  <a:schemeClr val="bg1"/>
                </a:solidFill>
              </a:rPr>
              <a:t>просмотра телевизионных передач до 1 ч </a:t>
            </a:r>
            <a:r>
              <a:rPr lang="ru-RU" sz="2900" dirty="0" smtClean="0">
                <a:solidFill>
                  <a:schemeClr val="bg1"/>
                </a:solidFill>
              </a:rPr>
              <a:t>в </a:t>
            </a:r>
            <a:r>
              <a:rPr lang="ru-RU" sz="2900" dirty="0">
                <a:solidFill>
                  <a:schemeClr val="bg1"/>
                </a:solidFill>
              </a:rPr>
              <a:t>день и работы за </a:t>
            </a:r>
            <a:r>
              <a:rPr lang="ru-RU" sz="2900" dirty="0" smtClean="0">
                <a:solidFill>
                  <a:schemeClr val="bg1"/>
                </a:solidFill>
              </a:rPr>
              <a:t>компьютером.</a:t>
            </a:r>
          </a:p>
          <a:p>
            <a:pPr marL="0" indent="0">
              <a:lnSpc>
                <a:spcPts val="2800"/>
              </a:lnSpc>
              <a:buClrTx/>
              <a:buSzPct val="100000"/>
              <a:buNone/>
              <a:defRPr/>
            </a:pPr>
            <a:r>
              <a:rPr lang="ru-RU" sz="3400" b="1" dirty="0" smtClean="0">
                <a:solidFill>
                  <a:schemeClr val="bg1"/>
                </a:solidFill>
              </a:rPr>
              <a:t>Полноценное </a:t>
            </a:r>
            <a:r>
              <a:rPr lang="ru-RU" sz="3400" b="1" dirty="0">
                <a:solidFill>
                  <a:schemeClr val="bg1"/>
                </a:solidFill>
              </a:rPr>
              <a:t>питание: </a:t>
            </a:r>
            <a:r>
              <a:rPr lang="ru-RU" dirty="0">
                <a:solidFill>
                  <a:schemeClr val="bg1"/>
                </a:solidFill>
              </a:rPr>
              <a:t>достаточное количество </a:t>
            </a:r>
            <a:r>
              <a:rPr lang="ru-RU" dirty="0" smtClean="0">
                <a:solidFill>
                  <a:schemeClr val="bg1"/>
                </a:solidFill>
              </a:rPr>
              <a:t>белка и углеводов</a:t>
            </a:r>
          </a:p>
          <a:p>
            <a:pPr marL="0" indent="0">
              <a:lnSpc>
                <a:spcPts val="2800"/>
              </a:lnSpc>
              <a:buClrTx/>
              <a:buSzPct val="100000"/>
              <a:buNone/>
              <a:defRPr/>
            </a:pPr>
            <a:r>
              <a:rPr lang="ru-RU" sz="3400" b="1" dirty="0" smtClean="0">
                <a:solidFill>
                  <a:schemeClr val="bg1"/>
                </a:solidFill>
              </a:rPr>
              <a:t>Лекарственная терапия: </a:t>
            </a:r>
            <a:endParaRPr lang="ru-RU" sz="3400" b="1" dirty="0">
              <a:solidFill>
                <a:schemeClr val="bg1"/>
              </a:solidFill>
            </a:endParaRPr>
          </a:p>
          <a:p>
            <a:pPr marL="609600" indent="-609600">
              <a:lnSpc>
                <a:spcPts val="2800"/>
              </a:lnSpc>
              <a:buClrTx/>
              <a:buSzPct val="100000"/>
              <a:buFont typeface="Arial" panose="020B0604020202020204" pitchFamily="34" charset="0"/>
              <a:buChar char="•"/>
              <a:defRPr/>
            </a:pPr>
            <a:r>
              <a:rPr lang="ru-RU" sz="2900" dirty="0">
                <a:solidFill>
                  <a:schemeClr val="bg1"/>
                </a:solidFill>
              </a:rPr>
              <a:t> поливитамины  и  минеральные  </a:t>
            </a:r>
            <a:r>
              <a:rPr lang="ru-RU" sz="2900" dirty="0" smtClean="0">
                <a:solidFill>
                  <a:schemeClr val="bg1"/>
                </a:solidFill>
              </a:rPr>
              <a:t>комплексы</a:t>
            </a:r>
            <a:endParaRPr lang="ru-RU" sz="2900" dirty="0">
              <a:solidFill>
                <a:schemeClr val="bg1"/>
              </a:solidFill>
            </a:endParaRPr>
          </a:p>
          <a:p>
            <a:pPr marL="609600" indent="-609600">
              <a:lnSpc>
                <a:spcPts val="2800"/>
              </a:lnSpc>
              <a:buClrTx/>
              <a:buSzPct val="100000"/>
              <a:buFont typeface="Arial" panose="020B0604020202020204" pitchFamily="34" charset="0"/>
              <a:buChar char="•"/>
              <a:defRPr/>
            </a:pPr>
            <a:r>
              <a:rPr lang="ru-RU" sz="2900" dirty="0">
                <a:solidFill>
                  <a:schemeClr val="bg1"/>
                </a:solidFill>
              </a:rPr>
              <a:t> метаболические </a:t>
            </a:r>
            <a:r>
              <a:rPr lang="ru-RU" sz="2900" dirty="0" smtClean="0">
                <a:solidFill>
                  <a:schemeClr val="bg1"/>
                </a:solidFill>
              </a:rPr>
              <a:t>препараты</a:t>
            </a:r>
            <a:endParaRPr lang="ru-RU" sz="2900" dirty="0">
              <a:solidFill>
                <a:schemeClr val="bg1"/>
              </a:solidFill>
            </a:endParaRPr>
          </a:p>
          <a:p>
            <a:pPr marL="609600" indent="-609600">
              <a:lnSpc>
                <a:spcPts val="2800"/>
              </a:lnSpc>
              <a:buClrTx/>
              <a:buSzPct val="100000"/>
              <a:buFont typeface="Arial" panose="020B0604020202020204" pitchFamily="34" charset="0"/>
              <a:buChar char="•"/>
              <a:defRPr/>
            </a:pPr>
            <a:r>
              <a:rPr lang="ru-RU" sz="2900" dirty="0">
                <a:solidFill>
                  <a:schemeClr val="bg1"/>
                </a:solidFill>
              </a:rPr>
              <a:t> успокаивающие (седативные) </a:t>
            </a:r>
            <a:r>
              <a:rPr lang="ru-RU" sz="2900" dirty="0" smtClean="0">
                <a:solidFill>
                  <a:schemeClr val="bg1"/>
                </a:solidFill>
              </a:rPr>
              <a:t>препараты </a:t>
            </a:r>
            <a:endParaRPr lang="ru-RU" sz="2900" dirty="0">
              <a:solidFill>
                <a:schemeClr val="bg1"/>
              </a:solidFill>
            </a:endParaRPr>
          </a:p>
          <a:p>
            <a:pPr marL="609600" indent="-609600">
              <a:lnSpc>
                <a:spcPts val="2800"/>
              </a:lnSpc>
              <a:buClrTx/>
              <a:buSzPct val="100000"/>
              <a:buFont typeface="Arial" panose="020B0604020202020204" pitchFamily="34" charset="0"/>
              <a:buChar char="•"/>
              <a:defRPr/>
            </a:pPr>
            <a:r>
              <a:rPr lang="ru-RU" sz="2900" dirty="0">
                <a:solidFill>
                  <a:schemeClr val="bg1"/>
                </a:solidFill>
              </a:rPr>
              <a:t> </a:t>
            </a:r>
            <a:r>
              <a:rPr lang="ru-RU" sz="2900" dirty="0" err="1">
                <a:solidFill>
                  <a:schemeClr val="bg1"/>
                </a:solidFill>
              </a:rPr>
              <a:t>противотревожные</a:t>
            </a:r>
            <a:r>
              <a:rPr lang="ru-RU" sz="2900" dirty="0">
                <a:solidFill>
                  <a:schemeClr val="bg1"/>
                </a:solidFill>
              </a:rPr>
              <a:t> препараты</a:t>
            </a:r>
          </a:p>
          <a:p>
            <a:pPr marL="609600" indent="-609600">
              <a:lnSpc>
                <a:spcPts val="2800"/>
              </a:lnSpc>
              <a:buClrTx/>
              <a:buSzPct val="100000"/>
              <a:buFont typeface="Arial" panose="020B0604020202020204" pitchFamily="34" charset="0"/>
              <a:buChar char="•"/>
              <a:defRPr/>
            </a:pPr>
            <a:r>
              <a:rPr lang="ru-RU" sz="2900" dirty="0">
                <a:solidFill>
                  <a:schemeClr val="bg1"/>
                </a:solidFill>
              </a:rPr>
              <a:t> препараты  с  </a:t>
            </a:r>
            <a:r>
              <a:rPr lang="ru-RU" sz="2900" dirty="0" err="1">
                <a:solidFill>
                  <a:schemeClr val="bg1"/>
                </a:solidFill>
              </a:rPr>
              <a:t>ноотропным</a:t>
            </a:r>
            <a:r>
              <a:rPr lang="ru-RU" sz="2900" dirty="0">
                <a:solidFill>
                  <a:schemeClr val="bg1"/>
                </a:solidFill>
              </a:rPr>
              <a:t>  </a:t>
            </a:r>
            <a:r>
              <a:rPr lang="ru-RU" sz="2900" dirty="0" smtClean="0">
                <a:solidFill>
                  <a:schemeClr val="bg1"/>
                </a:solidFill>
              </a:rPr>
              <a:t>действием.</a:t>
            </a:r>
            <a:endParaRPr lang="ru-RU" sz="2900" dirty="0">
              <a:solidFill>
                <a:schemeClr val="bg1"/>
              </a:solidFill>
            </a:endParaRPr>
          </a:p>
          <a:p>
            <a:pPr marL="137160" indent="0" eaLnBrk="1" hangingPunct="1">
              <a:buClrTx/>
              <a:buSzPct val="100000"/>
              <a:buNone/>
            </a:pPr>
            <a:endParaRPr lang="ru-RU" altLang="ru-RU" sz="2900" b="1" dirty="0" smtClean="0">
              <a:solidFill>
                <a:schemeClr val="bg1"/>
              </a:solidFill>
            </a:endParaRPr>
          </a:p>
        </p:txBody>
      </p:sp>
      <p:sp>
        <p:nvSpPr>
          <p:cNvPr id="9218" name="Заголовок 1"/>
          <p:cNvSpPr>
            <a:spLocks noGrp="1"/>
          </p:cNvSpPr>
          <p:nvPr>
            <p:ph type="title"/>
          </p:nvPr>
        </p:nvSpPr>
        <p:spPr>
          <a:xfrm>
            <a:off x="467544" y="0"/>
            <a:ext cx="8229600" cy="1143000"/>
          </a:xfrm>
        </p:spPr>
        <p:txBody>
          <a:bodyPr>
            <a:noAutofit/>
          </a:bodyPr>
          <a:lstStyle/>
          <a:p>
            <a:pPr>
              <a:defRPr/>
            </a:pPr>
            <a:r>
              <a:rPr lang="ru-RU" altLang="ru-RU" sz="3600" dirty="0" smtClean="0">
                <a:solidFill>
                  <a:schemeClr val="bg1"/>
                </a:solidFill>
                <a:latin typeface="+mn-lt"/>
              </a:rPr>
              <a:t>Помощь детям с школьной </a:t>
            </a:r>
            <a:r>
              <a:rPr lang="ru-RU" altLang="ru-RU" sz="3600" dirty="0" err="1" smtClean="0">
                <a:solidFill>
                  <a:schemeClr val="bg1"/>
                </a:solidFill>
                <a:latin typeface="+mn-lt"/>
              </a:rPr>
              <a:t>дезадаптацией</a:t>
            </a:r>
            <a:endParaRPr lang="ru-RU" altLang="ru-RU" sz="3600" dirty="0" smtClean="0">
              <a:solidFill>
                <a:schemeClr val="bg1"/>
              </a:solidFill>
              <a:latin typeface="+mn-lt"/>
            </a:endParaRPr>
          </a:p>
        </p:txBody>
      </p:sp>
    </p:spTree>
    <p:extLst>
      <p:ext uri="{BB962C8B-B14F-4D97-AF65-F5344CB8AC3E}">
        <p14:creationId xmlns:p14="http://schemas.microsoft.com/office/powerpoint/2010/main" val="4226241962"/>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kak-vylechit-nevoz.jpg"/>
          <p:cNvPicPr>
            <a:picLocks noGrp="1" noChangeAspect="1"/>
          </p:cNvPicPr>
          <p:nvPr>
            <p:ph idx="1"/>
          </p:nvPr>
        </p:nvPicPr>
        <p:blipFill>
          <a:blip r:embed="rId2" cstate="print"/>
          <a:stretch>
            <a:fillRect/>
          </a:stretch>
        </p:blipFill>
        <p:spPr>
          <a:xfrm>
            <a:off x="539552" y="548680"/>
            <a:ext cx="8020233" cy="5616624"/>
          </a:xfrm>
        </p:spPr>
      </p:pic>
      <p:sp>
        <p:nvSpPr>
          <p:cNvPr id="5" name="TextBox 4"/>
          <p:cNvSpPr txBox="1"/>
          <p:nvPr/>
        </p:nvSpPr>
        <p:spPr>
          <a:xfrm>
            <a:off x="5508104" y="5877272"/>
            <a:ext cx="2415213" cy="769441"/>
          </a:xfrm>
          <a:prstGeom prst="rect">
            <a:avLst/>
          </a:prstGeom>
          <a:noFill/>
        </p:spPr>
        <p:txBody>
          <a:bodyPr wrap="none" rtlCol="0">
            <a:spAutoFit/>
          </a:bodyPr>
          <a:lstStyle/>
          <a:p>
            <a:r>
              <a:rPr lang="ru-RU" sz="4400" b="1" dirty="0" smtClean="0">
                <a:solidFill>
                  <a:schemeClr val="bg1"/>
                </a:solidFill>
                <a:effectLst>
                  <a:outerShdw blurRad="38100" dist="38100" dir="2700000" algn="tl">
                    <a:srgbClr val="000000">
                      <a:alpha val="43137"/>
                    </a:srgbClr>
                  </a:outerShdw>
                </a:effectLst>
                <a:latin typeface="Monotxt" pitchFamily="2" charset="0"/>
                <a:cs typeface="Monotxt" pitchFamily="2" charset="0"/>
              </a:rPr>
              <a:t>Конец….</a:t>
            </a:r>
            <a:endParaRPr lang="ru-RU" sz="4400" b="1" dirty="0">
              <a:solidFill>
                <a:schemeClr val="bg1"/>
              </a:solidFill>
              <a:effectLst>
                <a:outerShdw blurRad="38100" dist="38100" dir="2700000" algn="tl">
                  <a:srgbClr val="000000">
                    <a:alpha val="43137"/>
                  </a:srgbClr>
                </a:outerShdw>
              </a:effectLst>
              <a:latin typeface="Monotxt" pitchFamily="2" charset="0"/>
              <a:cs typeface="Monotxt"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ъект 2"/>
          <p:cNvSpPr>
            <a:spLocks noGrp="1"/>
          </p:cNvSpPr>
          <p:nvPr>
            <p:ph idx="1"/>
          </p:nvPr>
        </p:nvSpPr>
        <p:spPr>
          <a:xfrm>
            <a:off x="467544" y="1412776"/>
            <a:ext cx="8424739" cy="4968552"/>
          </a:xfrm>
        </p:spPr>
        <p:txBody>
          <a:bodyPr>
            <a:normAutofit lnSpcReduction="10000"/>
          </a:bodyPr>
          <a:lstStyle/>
          <a:p>
            <a:pPr eaLnBrk="1" hangingPunct="1">
              <a:buClrTx/>
              <a:buSzPct val="100000"/>
              <a:buFont typeface="Arial" panose="020B0604020202020204" pitchFamily="34" charset="0"/>
              <a:buChar char="•"/>
            </a:pPr>
            <a:r>
              <a:rPr lang="ru-RU" altLang="ru-RU" dirty="0" smtClean="0">
                <a:solidFill>
                  <a:schemeClr val="bg1"/>
                </a:solidFill>
              </a:rPr>
              <a:t>Время обучения в образовательном учреждении совпадает с периодом роста и развития ребенка, когда организм наиболее чувствителен к воздействию благоприятных и неблагоприятных условий окружающей среды. Организм ребенка испытывает большие нагрузки, что обусловлено сочетанием его интенсивного развития и необходимостью осваивать постоянно усложняющиеся образовательные программы </a:t>
            </a:r>
          </a:p>
          <a:p>
            <a:pPr eaLnBrk="1" hangingPunct="1"/>
            <a:endParaRPr lang="ru-RU" altLang="ru-RU" sz="1600" dirty="0" smtClean="0">
              <a:solidFill>
                <a:srgbClr val="FF0000"/>
              </a:solidFill>
            </a:endParaRPr>
          </a:p>
          <a:p>
            <a:pPr eaLnBrk="1" hangingPunct="1"/>
            <a:endParaRPr lang="ru-RU" altLang="ru-RU" sz="1600" dirty="0">
              <a:solidFill>
                <a:srgbClr val="FF0000"/>
              </a:solidFill>
            </a:endParaRPr>
          </a:p>
          <a:p>
            <a:pPr marL="137160" indent="0" eaLnBrk="1" hangingPunct="1">
              <a:buNone/>
            </a:pPr>
            <a:r>
              <a:rPr lang="ru-RU" altLang="ru-RU" sz="1400" dirty="0" smtClean="0">
                <a:solidFill>
                  <a:schemeClr val="bg1"/>
                </a:solidFill>
              </a:rPr>
              <a:t>[Кучма В. Р., Сухарева Л. М., Степанова М. И. Гигиенические проблемы школьных инноваций. Научный центр здоровья детей РАМН, 2009. 240 с.].</a:t>
            </a:r>
          </a:p>
        </p:txBody>
      </p:sp>
      <p:sp>
        <p:nvSpPr>
          <p:cNvPr id="2050" name="Заголовок 1"/>
          <p:cNvSpPr>
            <a:spLocks noGrp="1"/>
          </p:cNvSpPr>
          <p:nvPr>
            <p:ph type="title"/>
          </p:nvPr>
        </p:nvSpPr>
        <p:spPr/>
        <p:txBody>
          <a:bodyPr>
            <a:normAutofit/>
          </a:bodyPr>
          <a:lstStyle/>
          <a:p>
            <a:pPr eaLnBrk="1" fontAlgn="auto" hangingPunct="1">
              <a:spcAft>
                <a:spcPts val="0"/>
              </a:spcAft>
              <a:defRPr/>
            </a:pPr>
            <a:r>
              <a:rPr lang="ru-RU" altLang="ru-RU" sz="3600" dirty="0" smtClean="0">
                <a:solidFill>
                  <a:schemeClr val="bg1"/>
                </a:solidFill>
                <a:latin typeface="+mn-lt"/>
              </a:rPr>
              <a:t>АКТУАЛЬНОСТЬ ПРОБЛЕМЫ</a:t>
            </a:r>
          </a:p>
        </p:txBody>
      </p:sp>
    </p:spTree>
    <p:extLst>
      <p:ext uri="{BB962C8B-B14F-4D97-AF65-F5344CB8AC3E}">
        <p14:creationId xmlns:p14="http://schemas.microsoft.com/office/powerpoint/2010/main" val="130863388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ъект 2"/>
          <p:cNvSpPr>
            <a:spLocks noGrp="1"/>
          </p:cNvSpPr>
          <p:nvPr>
            <p:ph idx="1"/>
          </p:nvPr>
        </p:nvSpPr>
        <p:spPr>
          <a:xfrm>
            <a:off x="611560" y="404664"/>
            <a:ext cx="8280920" cy="5976664"/>
          </a:xfrm>
        </p:spPr>
        <p:txBody>
          <a:bodyPr>
            <a:normAutofit fontScale="92500" lnSpcReduction="20000"/>
          </a:bodyPr>
          <a:lstStyle/>
          <a:p>
            <a:pPr marL="137160" indent="0" eaLnBrk="1" hangingPunct="1">
              <a:buClr>
                <a:schemeClr val="bg1"/>
              </a:buClr>
              <a:buSzPct val="100000"/>
              <a:buNone/>
            </a:pPr>
            <a:endParaRPr lang="ru-RU" altLang="ru-RU" dirty="0">
              <a:solidFill>
                <a:schemeClr val="bg1"/>
              </a:solidFill>
            </a:endParaRPr>
          </a:p>
          <a:p>
            <a:pPr eaLnBrk="1" hangingPunct="1">
              <a:buClr>
                <a:schemeClr val="bg1"/>
              </a:buClr>
              <a:buSzPct val="100000"/>
              <a:buFont typeface="Arial" panose="020B0604020202020204" pitchFamily="34" charset="0"/>
              <a:buChar char="•"/>
            </a:pPr>
            <a:r>
              <a:rPr lang="ru-RU" altLang="ru-RU" sz="3000" dirty="0" smtClean="0">
                <a:solidFill>
                  <a:schemeClr val="bg1"/>
                </a:solidFill>
              </a:rPr>
              <a:t>Неблагоприятно влияют на здоровье учащихся и несоответствие методик и технологий обучения возрастным и индивидуальным особенностям, стрессовая педагогическая тактика и, что особенно печально, недостаточность знаний педагогов и родителей в вопросах охраны здоровья.</a:t>
            </a:r>
          </a:p>
          <a:p>
            <a:pPr marL="137160" indent="0" eaLnBrk="1" hangingPunct="1">
              <a:buNone/>
            </a:pPr>
            <a:r>
              <a:rPr lang="ru-RU" altLang="ru-RU" sz="3000" dirty="0" smtClean="0">
                <a:solidFill>
                  <a:schemeClr val="bg1"/>
                </a:solidFill>
              </a:rPr>
              <a:t> </a:t>
            </a:r>
          </a:p>
          <a:p>
            <a:pPr eaLnBrk="1" hangingPunct="1">
              <a:buClrTx/>
              <a:buSzPct val="100000"/>
              <a:buFont typeface="Arial" panose="020B0604020202020204" pitchFamily="34" charset="0"/>
              <a:buChar char="•"/>
            </a:pPr>
            <a:r>
              <a:rPr lang="ru-RU" altLang="ru-RU" sz="3000" dirty="0" smtClean="0">
                <a:solidFill>
                  <a:schemeClr val="bg1"/>
                </a:solidFill>
              </a:rPr>
              <a:t>Не менее актуальной проблемой является отсутствие своевременной коррекции отклонений в состоянии здоровья.</a:t>
            </a:r>
          </a:p>
          <a:p>
            <a:pPr eaLnBrk="1" hangingPunct="1">
              <a:buClrTx/>
              <a:buSzPct val="100000"/>
              <a:buFont typeface="Arial" panose="020B0604020202020204" pitchFamily="34" charset="0"/>
              <a:buChar char="•"/>
            </a:pPr>
            <a:endParaRPr lang="ru-RU" altLang="ru-RU" dirty="0" smtClean="0">
              <a:solidFill>
                <a:schemeClr val="bg1"/>
              </a:solidFill>
            </a:endParaRPr>
          </a:p>
          <a:p>
            <a:pPr marL="137160" indent="0">
              <a:buNone/>
            </a:pPr>
            <a:r>
              <a:rPr lang="ru-RU" altLang="ru-RU" sz="1500" dirty="0" smtClean="0">
                <a:solidFill>
                  <a:schemeClr val="bg1"/>
                </a:solidFill>
              </a:rPr>
              <a:t>[</a:t>
            </a:r>
            <a:r>
              <a:rPr lang="ru-RU" altLang="ru-RU" sz="1500" dirty="0">
                <a:solidFill>
                  <a:schemeClr val="bg1"/>
                </a:solidFill>
              </a:rPr>
              <a:t>Кучма В. </a:t>
            </a:r>
            <a:r>
              <a:rPr lang="ru-RU" altLang="ru-RU" sz="1500" dirty="0" err="1">
                <a:solidFill>
                  <a:schemeClr val="bg1"/>
                </a:solidFill>
              </a:rPr>
              <a:t>Р.Медико</a:t>
            </a:r>
            <a:r>
              <a:rPr lang="ru-RU" altLang="ru-RU" sz="1500" dirty="0">
                <a:solidFill>
                  <a:schemeClr val="bg1"/>
                </a:solidFill>
              </a:rPr>
              <a:t>-профилактические основы обучения и воспитания детей: руководство для медицинских и педагогических работников образовательных и лечебно-профилактических учреждений, санитарно-</a:t>
            </a:r>
            <a:r>
              <a:rPr lang="ru-RU" altLang="ru-RU" sz="1500" dirty="0" err="1">
                <a:solidFill>
                  <a:schemeClr val="bg1"/>
                </a:solidFill>
              </a:rPr>
              <a:t>эпидемиологическойслужбы</a:t>
            </a:r>
            <a:r>
              <a:rPr lang="ru-RU" altLang="ru-RU" sz="1500" dirty="0">
                <a:solidFill>
                  <a:schemeClr val="bg1"/>
                </a:solidFill>
              </a:rPr>
              <a:t>. М.: ГЭОТАР-Медиа, 2005. 528 с. </a:t>
            </a:r>
          </a:p>
          <a:p>
            <a:pPr marL="137160" indent="0">
              <a:buNone/>
            </a:pPr>
            <a:r>
              <a:rPr lang="ru-RU" altLang="ru-RU" sz="1500" dirty="0">
                <a:solidFill>
                  <a:schemeClr val="bg1"/>
                </a:solidFill>
              </a:rPr>
              <a:t> Кучма В. Р., Сухарева Л. М., </a:t>
            </a:r>
            <a:r>
              <a:rPr lang="ru-RU" altLang="ru-RU" sz="1500" dirty="0" err="1">
                <a:solidFill>
                  <a:schemeClr val="bg1"/>
                </a:solidFill>
              </a:rPr>
              <a:t>Рапопорт</a:t>
            </a:r>
            <a:r>
              <a:rPr lang="ru-RU" altLang="ru-RU" sz="1500" dirty="0">
                <a:solidFill>
                  <a:schemeClr val="bg1"/>
                </a:solidFill>
              </a:rPr>
              <a:t> И. К. Изменение показателей заболеваемости школьников в процессе завершения общего образования // Материалы I Конгресса Российского общества школьной и университетской медицины и здоровья. Москва, 2008. С. 94-95.].</a:t>
            </a:r>
            <a:endParaRPr lang="ru-RU" altLang="ru-RU" sz="1500" dirty="0" smtClean="0">
              <a:solidFill>
                <a:schemeClr val="bg1"/>
              </a:solidFill>
            </a:endParaRPr>
          </a:p>
        </p:txBody>
      </p:sp>
    </p:spTree>
    <p:extLst>
      <p:ext uri="{BB962C8B-B14F-4D97-AF65-F5344CB8AC3E}">
        <p14:creationId xmlns:p14="http://schemas.microsoft.com/office/powerpoint/2010/main" val="13598627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ъект 2"/>
          <p:cNvSpPr>
            <a:spLocks noGrp="1"/>
          </p:cNvSpPr>
          <p:nvPr>
            <p:ph idx="1"/>
          </p:nvPr>
        </p:nvSpPr>
        <p:spPr>
          <a:xfrm>
            <a:off x="323528" y="-54496"/>
            <a:ext cx="8496944" cy="6912496"/>
          </a:xfrm>
        </p:spPr>
        <p:txBody>
          <a:bodyPr>
            <a:normAutofit fontScale="92500" lnSpcReduction="10000"/>
          </a:bodyPr>
          <a:lstStyle/>
          <a:p>
            <a:pPr eaLnBrk="1" hangingPunct="1">
              <a:buClrTx/>
              <a:buSzPct val="100000"/>
              <a:buFont typeface="Arial" panose="020B0604020202020204" pitchFamily="34" charset="0"/>
              <a:buChar char="•"/>
            </a:pPr>
            <a:endParaRPr lang="ru-RU" altLang="ru-RU" sz="2600" dirty="0" smtClean="0">
              <a:solidFill>
                <a:schemeClr val="bg1"/>
              </a:solidFill>
            </a:endParaRPr>
          </a:p>
          <a:p>
            <a:pPr eaLnBrk="1" hangingPunct="1">
              <a:buClrTx/>
              <a:buSzPct val="100000"/>
              <a:buFont typeface="Arial" panose="020B0604020202020204" pitchFamily="34" charset="0"/>
              <a:buChar char="•"/>
            </a:pPr>
            <a:r>
              <a:rPr lang="ru-RU" altLang="ru-RU" sz="3000" dirty="0" smtClean="0">
                <a:solidFill>
                  <a:schemeClr val="bg1"/>
                </a:solidFill>
              </a:rPr>
              <a:t>Начало посещения детских образовательных дошкольных и школьных учреждений сопровождается определенными изменениями поведенческих реакций ребенка, повышением заболеваемости ОРВИ, часто снижением уровня нервно-психического, физического развития </a:t>
            </a:r>
          </a:p>
          <a:p>
            <a:pPr marL="137160" indent="0" eaLnBrk="1" hangingPunct="1">
              <a:buClrTx/>
              <a:buSzPct val="100000"/>
              <a:buNone/>
            </a:pPr>
            <a:endParaRPr lang="ru-RU" altLang="ru-RU" sz="2600" dirty="0" smtClean="0">
              <a:solidFill>
                <a:schemeClr val="bg1"/>
              </a:solidFill>
            </a:endParaRPr>
          </a:p>
          <a:p>
            <a:pPr marL="137160" indent="0" eaLnBrk="1" hangingPunct="1">
              <a:buClrTx/>
              <a:buSzPct val="100000"/>
              <a:buNone/>
            </a:pPr>
            <a:r>
              <a:rPr lang="ru-RU" altLang="ru-RU" sz="1400" dirty="0" smtClean="0">
                <a:solidFill>
                  <a:schemeClr val="bg1"/>
                </a:solidFill>
              </a:rPr>
              <a:t>[Надеждин Д. С. Иващенко Е.В., </a:t>
            </a:r>
            <a:r>
              <a:rPr lang="ru-RU" altLang="ru-RU" sz="1400" dirty="0" err="1" smtClean="0">
                <a:solidFill>
                  <a:schemeClr val="bg1"/>
                </a:solidFill>
              </a:rPr>
              <a:t>Турчинский</a:t>
            </a:r>
            <a:r>
              <a:rPr lang="ru-RU" altLang="ru-RU" sz="1400" dirty="0" smtClean="0">
                <a:solidFill>
                  <a:schemeClr val="bg1"/>
                </a:solidFill>
              </a:rPr>
              <a:t> В. Н. и др. Связь социометрического статуса младших школьников с успешностью учебной деятельности // Материалы Всероссийской научно-практической конференции «Актуальные вопросы психогигиены и охраны психического здоровья детей и подростков». М., 2007. С. 160-162.]. </a:t>
            </a:r>
          </a:p>
          <a:p>
            <a:pPr eaLnBrk="1" hangingPunct="1">
              <a:buClrTx/>
              <a:buSzPct val="100000"/>
              <a:buFont typeface="Arial" panose="020B0604020202020204" pitchFamily="34" charset="0"/>
              <a:buChar char="•"/>
            </a:pPr>
            <a:endParaRPr lang="ru-RU" altLang="ru-RU" sz="2600" dirty="0" smtClean="0">
              <a:solidFill>
                <a:schemeClr val="bg1"/>
              </a:solidFill>
            </a:endParaRPr>
          </a:p>
          <a:p>
            <a:pPr marL="137160" indent="0" eaLnBrk="1" hangingPunct="1">
              <a:buClrTx/>
              <a:buSzPct val="100000"/>
              <a:buNone/>
            </a:pPr>
            <a:endParaRPr lang="ru-RU" altLang="ru-RU" sz="2600" dirty="0" smtClean="0">
              <a:solidFill>
                <a:schemeClr val="bg1"/>
              </a:solidFill>
            </a:endParaRPr>
          </a:p>
          <a:p>
            <a:pPr eaLnBrk="1" hangingPunct="1">
              <a:buClrTx/>
              <a:buSzPct val="100000"/>
              <a:buFont typeface="Arial" panose="020B0604020202020204" pitchFamily="34" charset="0"/>
              <a:buChar char="•"/>
            </a:pPr>
            <a:r>
              <a:rPr lang="ru-RU" altLang="ru-RU" sz="3000" dirty="0" smtClean="0">
                <a:solidFill>
                  <a:schemeClr val="bg1"/>
                </a:solidFill>
              </a:rPr>
              <a:t>У некоторых детей незначительные до этого функциональные отклонения приобретают форму хронических заболеваний</a:t>
            </a:r>
          </a:p>
          <a:p>
            <a:pPr marL="137160" indent="0" eaLnBrk="1" hangingPunct="1">
              <a:buClrTx/>
              <a:buSzPct val="100000"/>
              <a:buNone/>
            </a:pPr>
            <a:r>
              <a:rPr lang="ru-RU" altLang="ru-RU" sz="2600" dirty="0" smtClean="0">
                <a:solidFill>
                  <a:schemeClr val="bg1"/>
                </a:solidFill>
              </a:rPr>
              <a:t> </a:t>
            </a:r>
          </a:p>
          <a:p>
            <a:pPr marL="137160" indent="0" eaLnBrk="1" hangingPunct="1">
              <a:buClrTx/>
              <a:buSzPct val="100000"/>
              <a:buNone/>
            </a:pPr>
            <a:r>
              <a:rPr lang="ru-RU" altLang="ru-RU" sz="1400" dirty="0" smtClean="0">
                <a:solidFill>
                  <a:schemeClr val="bg1"/>
                </a:solidFill>
              </a:rPr>
              <a:t>[</a:t>
            </a:r>
            <a:r>
              <a:rPr lang="ru-RU" altLang="ru-RU" sz="1400" dirty="0" err="1" smtClean="0">
                <a:solidFill>
                  <a:schemeClr val="bg1"/>
                </a:solidFill>
              </a:rPr>
              <a:t>Звездина</a:t>
            </a:r>
            <a:r>
              <a:rPr lang="ru-RU" altLang="ru-RU" sz="1400" dirty="0" smtClean="0">
                <a:solidFill>
                  <a:schemeClr val="bg1"/>
                </a:solidFill>
              </a:rPr>
              <a:t> И. В., Агапова Л. А., Жигарева Н.С. и др. Функциональные возможности младших школьников в динамике обучения // Сб. материалов XII Конгресса педиатров «Актуальные проблемы педиатрии». М., 2008].</a:t>
            </a:r>
          </a:p>
        </p:txBody>
      </p:sp>
    </p:spTree>
    <p:extLst>
      <p:ext uri="{BB962C8B-B14F-4D97-AF65-F5344CB8AC3E}">
        <p14:creationId xmlns:p14="http://schemas.microsoft.com/office/powerpoint/2010/main" val="179807346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Объект 2"/>
          <p:cNvSpPr>
            <a:spLocks noGrp="1"/>
          </p:cNvSpPr>
          <p:nvPr>
            <p:ph idx="1"/>
          </p:nvPr>
        </p:nvSpPr>
        <p:spPr>
          <a:xfrm>
            <a:off x="323528" y="1052736"/>
            <a:ext cx="8928992" cy="5112568"/>
          </a:xfrm>
        </p:spPr>
        <p:txBody>
          <a:bodyPr>
            <a:noAutofit/>
          </a:bodyPr>
          <a:lstStyle/>
          <a:p>
            <a:pPr marL="566928" indent="-457200" eaLnBrk="1" fontAlgn="auto" hangingPunct="1">
              <a:spcAft>
                <a:spcPts val="0"/>
              </a:spcAft>
              <a:buClrTx/>
              <a:buSzPct val="100000"/>
              <a:buFont typeface="Arial" panose="020B0604020202020204" pitchFamily="34" charset="0"/>
              <a:buChar char="•"/>
              <a:defRPr/>
            </a:pPr>
            <a:r>
              <a:rPr lang="ru-RU" altLang="ru-RU" dirty="0" smtClean="0">
                <a:solidFill>
                  <a:schemeClr val="bg1"/>
                </a:solidFill>
              </a:rPr>
              <a:t>Адаптация считается благоприятной , если эмоционально –поведенческие реакции были слабо или умеренно выраженными и нормализовались в течении первых месяцев.</a:t>
            </a:r>
          </a:p>
          <a:p>
            <a:pPr marL="566928" indent="-457200">
              <a:buClrTx/>
              <a:buSzPct val="100000"/>
              <a:buFont typeface="Arial" panose="020B0604020202020204" pitchFamily="34" charset="0"/>
              <a:buChar char="•"/>
              <a:defRPr/>
            </a:pPr>
            <a:r>
              <a:rPr lang="ru-RU" altLang="ru-RU" dirty="0">
                <a:solidFill>
                  <a:schemeClr val="bg1"/>
                </a:solidFill>
              </a:rPr>
              <a:t>Неблагоприятная адаптация – выраженные эмоционально-поведенческие реакции и невротические реакции, учащение острых респираторных заболеваний, появление функциональных нарушений или нового хронического заболевания. Появляется изолированность от коллектива, неудовлетворительное усвоение программы.</a:t>
            </a:r>
          </a:p>
          <a:p>
            <a:pPr marL="109728" indent="0" eaLnBrk="1" fontAlgn="auto" hangingPunct="1">
              <a:spcAft>
                <a:spcPts val="0"/>
              </a:spcAft>
              <a:buClrTx/>
              <a:buSzPct val="100000"/>
              <a:buNone/>
              <a:defRPr/>
            </a:pPr>
            <a:endParaRPr lang="ru-RU" altLang="ru-RU" dirty="0" smtClean="0">
              <a:solidFill>
                <a:schemeClr val="bg1"/>
              </a:solidFill>
            </a:endParaRPr>
          </a:p>
        </p:txBody>
      </p:sp>
      <p:sp>
        <p:nvSpPr>
          <p:cNvPr id="6146" name="Заголовок 1"/>
          <p:cNvSpPr>
            <a:spLocks noGrp="1"/>
          </p:cNvSpPr>
          <p:nvPr>
            <p:ph type="title"/>
          </p:nvPr>
        </p:nvSpPr>
        <p:spPr>
          <a:xfrm>
            <a:off x="467544" y="15280"/>
            <a:ext cx="8001000" cy="1216025"/>
          </a:xfrm>
        </p:spPr>
        <p:txBody>
          <a:bodyPr>
            <a:normAutofit/>
          </a:bodyPr>
          <a:lstStyle/>
          <a:p>
            <a:pPr eaLnBrk="1" fontAlgn="auto" hangingPunct="1">
              <a:spcAft>
                <a:spcPts val="0"/>
              </a:spcAft>
              <a:defRPr/>
            </a:pPr>
            <a:r>
              <a:rPr lang="ru-RU" altLang="ru-RU" sz="3600" dirty="0" smtClean="0">
                <a:solidFill>
                  <a:schemeClr val="bg1"/>
                </a:solidFill>
                <a:latin typeface="+mn-lt"/>
              </a:rPr>
              <a:t>Оценка течения адаптации</a:t>
            </a:r>
          </a:p>
        </p:txBody>
      </p:sp>
    </p:spTree>
    <p:extLst>
      <p:ext uri="{BB962C8B-B14F-4D97-AF65-F5344CB8AC3E}">
        <p14:creationId xmlns:p14="http://schemas.microsoft.com/office/powerpoint/2010/main" val="383105214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AutoShape 2"/>
          <p:cNvSpPr>
            <a:spLocks noChangeArrowheads="1"/>
          </p:cNvSpPr>
          <p:nvPr/>
        </p:nvSpPr>
        <p:spPr bwMode="auto">
          <a:xfrm>
            <a:off x="3455288" y="2615496"/>
            <a:ext cx="2375843" cy="2305050"/>
          </a:xfrm>
          <a:prstGeom prst="smileyFace">
            <a:avLst>
              <a:gd name="adj" fmla="val 4653"/>
            </a:avLst>
          </a:prstGeom>
          <a:solidFill>
            <a:srgbClr val="FF9900"/>
          </a:solidFill>
          <a:ln w="7620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endParaRPr lang="ru-RU" altLang="ru-RU" sz="2400">
              <a:latin typeface="Times New Roman" pitchFamily="18" charset="0"/>
            </a:endParaRPr>
          </a:p>
        </p:txBody>
      </p:sp>
      <p:sp>
        <p:nvSpPr>
          <p:cNvPr id="445443" name="Rectangle 3"/>
          <p:cNvSpPr>
            <a:spLocks noGrp="1" noRot="1" noChangeArrowheads="1"/>
          </p:cNvSpPr>
          <p:nvPr>
            <p:ph type="title"/>
          </p:nvPr>
        </p:nvSpPr>
        <p:spPr>
          <a:xfrm>
            <a:off x="0" y="518108"/>
            <a:ext cx="9144000" cy="1143000"/>
          </a:xfrm>
          <a:noFill/>
        </p:spPr>
        <p:txBody>
          <a:bodyPr>
            <a:normAutofit fontScale="90000"/>
          </a:bodyPr>
          <a:lstStyle/>
          <a:p>
            <a:pPr>
              <a:defRPr/>
            </a:pPr>
            <a:r>
              <a:rPr lang="ru-RU" altLang="ru-RU" sz="3600" dirty="0">
                <a:solidFill>
                  <a:schemeClr val="bg1"/>
                </a:solidFill>
                <a:latin typeface="+mn-lt"/>
              </a:rPr>
              <a:t>Здоровая беременность – основа профилактики минимальной мозговой дисфункции</a:t>
            </a:r>
            <a:r>
              <a:rPr lang="ru-RU" altLang="ru-RU" sz="3600" dirty="0" smtClean="0">
                <a:solidFill>
                  <a:schemeClr val="bg1"/>
                </a:solidFill>
                <a:latin typeface="+mn-lt"/>
              </a:rPr>
              <a:t>, СДВГ, детских </a:t>
            </a:r>
            <a:r>
              <a:rPr lang="ru-RU" altLang="ru-RU" sz="3600" dirty="0">
                <a:solidFill>
                  <a:schemeClr val="bg1"/>
                </a:solidFill>
                <a:latin typeface="+mn-lt"/>
              </a:rPr>
              <a:t>неврозов.</a:t>
            </a:r>
            <a:endParaRPr lang="ru-RU" altLang="ru-RU" sz="3600" dirty="0" smtClean="0">
              <a:solidFill>
                <a:schemeClr val="bg1"/>
              </a:solidFill>
              <a:latin typeface="+mn-lt"/>
            </a:endParaRPr>
          </a:p>
        </p:txBody>
      </p:sp>
      <p:sp>
        <p:nvSpPr>
          <p:cNvPr id="445444" name="AutoShape 4"/>
          <p:cNvSpPr>
            <a:spLocks noChangeArrowheads="1"/>
          </p:cNvSpPr>
          <p:nvPr/>
        </p:nvSpPr>
        <p:spPr bwMode="auto">
          <a:xfrm>
            <a:off x="3635145" y="5014966"/>
            <a:ext cx="2016125" cy="1726402"/>
          </a:xfrm>
          <a:custGeom>
            <a:avLst/>
            <a:gdLst>
              <a:gd name="T0" fmla="*/ 94614413 w 21600"/>
              <a:gd name="T1" fmla="*/ 12851021 h 21600"/>
              <a:gd name="T2" fmla="*/ 25509302 w 21600"/>
              <a:gd name="T3" fmla="*/ 63461870 h 21600"/>
              <a:gd name="T4" fmla="*/ 94614413 w 21600"/>
              <a:gd name="T5" fmla="*/ 126923663 h 21600"/>
              <a:gd name="T6" fmla="*/ 162674032 w 21600"/>
              <a:gd name="T7" fmla="*/ 6346187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800" dirty="0">
                <a:solidFill>
                  <a:schemeClr val="bg1"/>
                </a:solidFill>
                <a:latin typeface="Times New Roman" pitchFamily="18" charset="0"/>
              </a:rPr>
              <a:t>Планированная </a:t>
            </a:r>
          </a:p>
          <a:p>
            <a:pPr algn="ctr" eaLnBrk="1" hangingPunct="1">
              <a:spcBef>
                <a:spcPct val="0"/>
              </a:spcBef>
              <a:buClrTx/>
              <a:buFontTx/>
              <a:buNone/>
            </a:pPr>
            <a:r>
              <a:rPr lang="ru-RU" altLang="ru-RU" sz="1800" dirty="0">
                <a:solidFill>
                  <a:schemeClr val="bg1"/>
                </a:solidFill>
                <a:latin typeface="Times New Roman" pitchFamily="18" charset="0"/>
              </a:rPr>
              <a:t>беременность</a:t>
            </a:r>
          </a:p>
          <a:p>
            <a:pPr algn="ctr" eaLnBrk="1" hangingPunct="1">
              <a:spcBef>
                <a:spcPct val="0"/>
              </a:spcBef>
              <a:buClrTx/>
              <a:buFontTx/>
              <a:buNone/>
            </a:pPr>
            <a:endParaRPr lang="ru-RU" altLang="ru-RU" sz="1800" dirty="0">
              <a:solidFill>
                <a:srgbClr val="0000FF"/>
              </a:solidFill>
              <a:latin typeface="Times New Roman" pitchFamily="18" charset="0"/>
            </a:endParaRPr>
          </a:p>
        </p:txBody>
      </p:sp>
      <p:sp>
        <p:nvSpPr>
          <p:cNvPr id="445448" name="Oval 8"/>
          <p:cNvSpPr>
            <a:spLocks noChangeArrowheads="1"/>
          </p:cNvSpPr>
          <p:nvPr/>
        </p:nvSpPr>
        <p:spPr bwMode="auto">
          <a:xfrm>
            <a:off x="389027" y="1661108"/>
            <a:ext cx="2382773" cy="2350792"/>
          </a:xfrm>
          <a:prstGeom prst="ellipse">
            <a:avLst/>
          </a:prstGeom>
          <a:solidFill>
            <a:schemeClr val="accent1"/>
          </a:solidFill>
          <a:ln w="63500">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800" dirty="0">
                <a:solidFill>
                  <a:schemeClr val="bg1"/>
                </a:solidFill>
                <a:latin typeface="Times New Roman" pitchFamily="18" charset="0"/>
              </a:rPr>
              <a:t>Полное исключение алкоголя до зачатия и во время беременности</a:t>
            </a:r>
          </a:p>
        </p:txBody>
      </p:sp>
      <p:sp>
        <p:nvSpPr>
          <p:cNvPr id="445451" name="AutoShape 11"/>
          <p:cNvSpPr>
            <a:spLocks noChangeArrowheads="1"/>
          </p:cNvSpPr>
          <p:nvPr/>
        </p:nvSpPr>
        <p:spPr bwMode="auto">
          <a:xfrm rot="-3027224">
            <a:off x="5795964" y="4460458"/>
            <a:ext cx="431800" cy="358775"/>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FontTx/>
              <a:buNone/>
            </a:pPr>
            <a:endParaRPr lang="ru-RU" altLang="ru-RU" sz="1800"/>
          </a:p>
        </p:txBody>
      </p:sp>
      <p:sp>
        <p:nvSpPr>
          <p:cNvPr id="445452" name="AutoShape 12"/>
          <p:cNvSpPr>
            <a:spLocks noChangeArrowheads="1"/>
          </p:cNvSpPr>
          <p:nvPr/>
        </p:nvSpPr>
        <p:spPr bwMode="auto">
          <a:xfrm rot="13986739">
            <a:off x="5887917" y="3004010"/>
            <a:ext cx="431800" cy="341313"/>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FontTx/>
              <a:buNone/>
            </a:pPr>
            <a:endParaRPr lang="ru-RU" altLang="ru-RU" sz="1800"/>
          </a:p>
        </p:txBody>
      </p:sp>
      <p:sp>
        <p:nvSpPr>
          <p:cNvPr id="445453" name="AutoShape 13"/>
          <p:cNvSpPr>
            <a:spLocks noChangeArrowheads="1"/>
          </p:cNvSpPr>
          <p:nvPr/>
        </p:nvSpPr>
        <p:spPr bwMode="auto">
          <a:xfrm rot="7919561">
            <a:off x="2961027" y="3032918"/>
            <a:ext cx="431800" cy="36036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FontTx/>
              <a:buNone/>
            </a:pPr>
            <a:endParaRPr lang="ru-RU" altLang="ru-RU" sz="1800"/>
          </a:p>
        </p:txBody>
      </p:sp>
      <p:sp>
        <p:nvSpPr>
          <p:cNvPr id="445454" name="AutoShape 14"/>
          <p:cNvSpPr>
            <a:spLocks noChangeArrowheads="1"/>
          </p:cNvSpPr>
          <p:nvPr/>
        </p:nvSpPr>
        <p:spPr bwMode="auto">
          <a:xfrm rot="3663725">
            <a:off x="2961027" y="4534513"/>
            <a:ext cx="431800" cy="3683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FontTx/>
              <a:buNone/>
            </a:pPr>
            <a:endParaRPr lang="ru-RU" altLang="ru-RU" sz="1800"/>
          </a:p>
        </p:txBody>
      </p:sp>
      <p:sp>
        <p:nvSpPr>
          <p:cNvPr id="15" name="Oval 8"/>
          <p:cNvSpPr>
            <a:spLocks noChangeArrowheads="1"/>
          </p:cNvSpPr>
          <p:nvPr/>
        </p:nvSpPr>
        <p:spPr bwMode="auto">
          <a:xfrm>
            <a:off x="6470900" y="1756692"/>
            <a:ext cx="2382773" cy="2350792"/>
          </a:xfrm>
          <a:prstGeom prst="ellipse">
            <a:avLst/>
          </a:prstGeom>
          <a:solidFill>
            <a:schemeClr val="accent1"/>
          </a:solidFill>
          <a:ln w="63500">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800" dirty="0">
                <a:solidFill>
                  <a:schemeClr val="bg1"/>
                </a:solidFill>
                <a:latin typeface="Times New Roman" pitchFamily="18" charset="0"/>
              </a:rPr>
              <a:t>Обучение в школе будущих матерей</a:t>
            </a:r>
          </a:p>
        </p:txBody>
      </p:sp>
      <p:sp>
        <p:nvSpPr>
          <p:cNvPr id="16" name="Oval 8"/>
          <p:cNvSpPr>
            <a:spLocks noChangeArrowheads="1"/>
          </p:cNvSpPr>
          <p:nvPr/>
        </p:nvSpPr>
        <p:spPr bwMode="auto">
          <a:xfrm>
            <a:off x="6470900" y="4319937"/>
            <a:ext cx="2382773" cy="2350792"/>
          </a:xfrm>
          <a:prstGeom prst="ellipse">
            <a:avLst/>
          </a:prstGeom>
          <a:solidFill>
            <a:schemeClr val="accent1"/>
          </a:solidFill>
          <a:ln w="63500">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800" dirty="0">
                <a:solidFill>
                  <a:schemeClr val="bg1"/>
                </a:solidFill>
                <a:latin typeface="Times New Roman" pitchFamily="18" charset="0"/>
              </a:rPr>
              <a:t>Адекватное употребление витаминов и </a:t>
            </a:r>
            <a:r>
              <a:rPr lang="ru-RU" altLang="ru-RU" sz="1800" dirty="0" smtClean="0">
                <a:solidFill>
                  <a:schemeClr val="bg1"/>
                </a:solidFill>
                <a:latin typeface="Times New Roman" pitchFamily="18" charset="0"/>
              </a:rPr>
              <a:t>микроэлементов</a:t>
            </a:r>
            <a:endParaRPr lang="ru-RU" altLang="ru-RU" sz="1800" dirty="0">
              <a:solidFill>
                <a:schemeClr val="bg1"/>
              </a:solidFill>
              <a:latin typeface="Times New Roman" pitchFamily="18" charset="0"/>
            </a:endParaRPr>
          </a:p>
        </p:txBody>
      </p:sp>
      <p:sp>
        <p:nvSpPr>
          <p:cNvPr id="17" name="Oval 8"/>
          <p:cNvSpPr>
            <a:spLocks noChangeArrowheads="1"/>
          </p:cNvSpPr>
          <p:nvPr/>
        </p:nvSpPr>
        <p:spPr bwMode="auto">
          <a:xfrm>
            <a:off x="389026" y="4319937"/>
            <a:ext cx="2382773" cy="2350792"/>
          </a:xfrm>
          <a:prstGeom prst="ellipse">
            <a:avLst/>
          </a:prstGeom>
          <a:solidFill>
            <a:schemeClr val="accent1"/>
          </a:solidFill>
          <a:ln w="63500">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ru-RU" altLang="ru-RU" sz="1800" dirty="0">
                <a:solidFill>
                  <a:schemeClr val="bg1"/>
                </a:solidFill>
                <a:latin typeface="Times New Roman" pitchFamily="18" charset="0"/>
              </a:rPr>
              <a:t>Санация материнского организма от инфекций</a:t>
            </a:r>
          </a:p>
        </p:txBody>
      </p:sp>
    </p:spTree>
    <p:extLst>
      <p:ext uri="{BB962C8B-B14F-4D97-AF65-F5344CB8AC3E}">
        <p14:creationId xmlns:p14="http://schemas.microsoft.com/office/powerpoint/2010/main" val="2784672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45443"/>
                                        </p:tgtEl>
                                        <p:attrNameLst>
                                          <p:attrName>style.visibility</p:attrName>
                                        </p:attrNameLst>
                                      </p:cBhvr>
                                      <p:to>
                                        <p:strVal val="visible"/>
                                      </p:to>
                                    </p:set>
                                    <p:animEffect transition="in" filter="fade">
                                      <p:cBhvr>
                                        <p:cTn id="7" dur="2000"/>
                                        <p:tgtEl>
                                          <p:spTgt spid="445443"/>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45442"/>
                                        </p:tgtEl>
                                        <p:attrNameLst>
                                          <p:attrName>style.visibility</p:attrName>
                                        </p:attrNameLst>
                                      </p:cBhvr>
                                      <p:to>
                                        <p:strVal val="visible"/>
                                      </p:to>
                                    </p:set>
                                    <p:animEffect transition="in" filter="fade">
                                      <p:cBhvr>
                                        <p:cTn id="11" dur="2000"/>
                                        <p:tgtEl>
                                          <p:spTgt spid="445442"/>
                                        </p:tgtEl>
                                      </p:cBhvr>
                                    </p:animEffect>
                                  </p:childTnLst>
                                </p:cTn>
                              </p:par>
                            </p:childTnLst>
                          </p:cTn>
                        </p:par>
                        <p:par>
                          <p:cTn id="12" fill="hold" nodeType="afterGroup">
                            <p:stCondLst>
                              <p:cond delay="4000"/>
                            </p:stCondLst>
                            <p:childTnLst>
                              <p:par>
                                <p:cTn id="13" presetID="10" presetClass="entr" presetSubtype="0" repeatCount="3000" fill="hold" grpId="0" nodeType="afterEffect">
                                  <p:stCondLst>
                                    <p:cond delay="0"/>
                                  </p:stCondLst>
                                  <p:childTnLst>
                                    <p:set>
                                      <p:cBhvr>
                                        <p:cTn id="14" dur="1" fill="hold">
                                          <p:stCondLst>
                                            <p:cond delay="0"/>
                                          </p:stCondLst>
                                        </p:cTn>
                                        <p:tgtEl>
                                          <p:spTgt spid="445444"/>
                                        </p:tgtEl>
                                        <p:attrNameLst>
                                          <p:attrName>style.visibility</p:attrName>
                                        </p:attrNameLst>
                                      </p:cBhvr>
                                      <p:to>
                                        <p:strVal val="visible"/>
                                      </p:to>
                                    </p:set>
                                    <p:animEffect transition="in" filter="fade">
                                      <p:cBhvr>
                                        <p:cTn id="15" dur="500"/>
                                        <p:tgtEl>
                                          <p:spTgt spid="445444"/>
                                        </p:tgtEl>
                                      </p:cBhvr>
                                    </p:animEffect>
                                  </p:childTnLst>
                                </p:cTn>
                              </p:par>
                            </p:childTnLst>
                          </p:cTn>
                        </p:par>
                        <p:par>
                          <p:cTn id="16" fill="hold" nodeType="afterGroup">
                            <p:stCondLst>
                              <p:cond delay="5500"/>
                            </p:stCondLst>
                            <p:childTnLst>
                              <p:par>
                                <p:cTn id="17" presetID="10" presetClass="entr" presetSubtype="0" fill="hold" grpId="0" nodeType="afterEffect">
                                  <p:stCondLst>
                                    <p:cond delay="0"/>
                                  </p:stCondLst>
                                  <p:childTnLst>
                                    <p:set>
                                      <p:cBhvr>
                                        <p:cTn id="18" dur="1" fill="hold">
                                          <p:stCondLst>
                                            <p:cond delay="0"/>
                                          </p:stCondLst>
                                        </p:cTn>
                                        <p:tgtEl>
                                          <p:spTgt spid="445448"/>
                                        </p:tgtEl>
                                        <p:attrNameLst>
                                          <p:attrName>style.visibility</p:attrName>
                                        </p:attrNameLst>
                                      </p:cBhvr>
                                      <p:to>
                                        <p:strVal val="visible"/>
                                      </p:to>
                                    </p:set>
                                    <p:animEffect transition="in" filter="fade">
                                      <p:cBhvr>
                                        <p:cTn id="19" dur="2000"/>
                                        <p:tgtEl>
                                          <p:spTgt spid="445448"/>
                                        </p:tgtEl>
                                      </p:cBhvr>
                                    </p:animEffect>
                                  </p:childTnLst>
                                </p:cTn>
                              </p:par>
                            </p:childTnLst>
                          </p:cTn>
                        </p:par>
                        <p:par>
                          <p:cTn id="20" fill="hold" nodeType="afterGroup">
                            <p:stCondLst>
                              <p:cond delay="7500"/>
                            </p:stCondLst>
                            <p:childTnLst>
                              <p:par>
                                <p:cTn id="21" presetID="22" presetClass="entr" presetSubtype="4" fill="hold" grpId="0" nodeType="afterEffect">
                                  <p:stCondLst>
                                    <p:cond delay="0"/>
                                  </p:stCondLst>
                                  <p:childTnLst>
                                    <p:set>
                                      <p:cBhvr>
                                        <p:cTn id="22" dur="1" fill="hold">
                                          <p:stCondLst>
                                            <p:cond delay="0"/>
                                          </p:stCondLst>
                                        </p:cTn>
                                        <p:tgtEl>
                                          <p:spTgt spid="445452"/>
                                        </p:tgtEl>
                                        <p:attrNameLst>
                                          <p:attrName>style.visibility</p:attrName>
                                        </p:attrNameLst>
                                      </p:cBhvr>
                                      <p:to>
                                        <p:strVal val="visible"/>
                                      </p:to>
                                    </p:set>
                                    <p:animEffect transition="in" filter="wipe(down)">
                                      <p:cBhvr>
                                        <p:cTn id="23" dur="500"/>
                                        <p:tgtEl>
                                          <p:spTgt spid="445452"/>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45453"/>
                                        </p:tgtEl>
                                        <p:attrNameLst>
                                          <p:attrName>style.visibility</p:attrName>
                                        </p:attrNameLst>
                                      </p:cBhvr>
                                      <p:to>
                                        <p:strVal val="visible"/>
                                      </p:to>
                                    </p:set>
                                    <p:animEffect transition="in" filter="wipe(down)">
                                      <p:cBhvr>
                                        <p:cTn id="26" dur="500"/>
                                        <p:tgtEl>
                                          <p:spTgt spid="44545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45454"/>
                                        </p:tgtEl>
                                        <p:attrNameLst>
                                          <p:attrName>style.visibility</p:attrName>
                                        </p:attrNameLst>
                                      </p:cBhvr>
                                      <p:to>
                                        <p:strVal val="visible"/>
                                      </p:to>
                                    </p:set>
                                    <p:animEffect transition="in" filter="wipe(down)">
                                      <p:cBhvr>
                                        <p:cTn id="29" dur="500"/>
                                        <p:tgtEl>
                                          <p:spTgt spid="445454"/>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445451"/>
                                        </p:tgtEl>
                                        <p:attrNameLst>
                                          <p:attrName>style.visibility</p:attrName>
                                        </p:attrNameLst>
                                      </p:cBhvr>
                                      <p:to>
                                        <p:strVal val="visible"/>
                                      </p:to>
                                    </p:set>
                                    <p:animEffect transition="in" filter="wipe(down)">
                                      <p:cBhvr>
                                        <p:cTn id="32" dur="500"/>
                                        <p:tgtEl>
                                          <p:spTgt spid="445451"/>
                                        </p:tgtEl>
                                      </p:cBhvr>
                                    </p:animEffect>
                                  </p:childTnLst>
                                </p:cTn>
                              </p:par>
                            </p:childTnLst>
                          </p:cTn>
                        </p:par>
                        <p:par>
                          <p:cTn id="33" fill="hold">
                            <p:stCondLst>
                              <p:cond delay="8000"/>
                            </p:stCondLst>
                            <p:childTnLst>
                              <p:par>
                                <p:cTn id="34" presetID="10"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2000"/>
                                        <p:tgtEl>
                                          <p:spTgt spid="15"/>
                                        </p:tgtEl>
                                      </p:cBhvr>
                                    </p:animEffect>
                                  </p:childTnLst>
                                </p:cTn>
                              </p:par>
                            </p:childTnLst>
                          </p:cTn>
                        </p:par>
                        <p:par>
                          <p:cTn id="37" fill="hold">
                            <p:stCondLst>
                              <p:cond delay="10000"/>
                            </p:stCondLst>
                            <p:childTnLst>
                              <p:par>
                                <p:cTn id="38" presetID="10" presetClass="entr" presetSubtype="0"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2000"/>
                                        <p:tgtEl>
                                          <p:spTgt spid="16"/>
                                        </p:tgtEl>
                                      </p:cBhvr>
                                    </p:animEffect>
                                  </p:childTnLst>
                                </p:cTn>
                              </p:par>
                            </p:childTnLst>
                          </p:cTn>
                        </p:par>
                        <p:par>
                          <p:cTn id="41" fill="hold">
                            <p:stCondLst>
                              <p:cond delay="12000"/>
                            </p:stCondLst>
                            <p:childTnLst>
                              <p:par>
                                <p:cTn id="42" presetID="10" presetClass="entr" presetSubtype="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2" grpId="0" animBg="1"/>
      <p:bldP spid="445443" grpId="0"/>
      <p:bldP spid="445444" grpId="0" animBg="1"/>
      <p:bldP spid="445448" grpId="0" animBg="1"/>
      <p:bldP spid="445451" grpId="0" animBg="1"/>
      <p:bldP spid="445452" grpId="0" animBg="1"/>
      <p:bldP spid="445453" grpId="0" animBg="1"/>
      <p:bldP spid="445454" grpId="0" animBg="1"/>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856984" cy="1296144"/>
          </a:xfrm>
          <a:noFill/>
          <a:ln>
            <a:noFill/>
          </a:ln>
        </p:spPr>
        <p:style>
          <a:lnRef idx="1">
            <a:schemeClr val="dk1"/>
          </a:lnRef>
          <a:fillRef idx="1003">
            <a:schemeClr val="dk2"/>
          </a:fillRef>
          <a:effectRef idx="2">
            <a:schemeClr val="dk1"/>
          </a:effectRef>
          <a:fontRef idx="minor">
            <a:schemeClr val="lt1"/>
          </a:fontRef>
        </p:style>
        <p:txBody>
          <a:bodyPr>
            <a:normAutofit fontScale="90000"/>
            <a:scene3d>
              <a:camera prst="orthographicFront"/>
              <a:lightRig rig="soft" dir="t">
                <a:rot lat="0" lon="0" rev="16800000"/>
              </a:lightRig>
            </a:scene3d>
            <a:sp3d extrusionH="57150" prstMaterial="softEdge">
              <a:bevelT w="50800" h="38100" prst="riblet"/>
            </a:sp3d>
          </a:bodyPr>
          <a:lstStyle/>
          <a:p>
            <a:r>
              <a:rPr lang="ru-RU" sz="3100" dirty="0" smtClean="0">
                <a:solidFill>
                  <a:srgbClr val="E9C877"/>
                </a:solidFill>
                <a:latin typeface="Times New Roman" pitchFamily="18" charset="0"/>
                <a:cs typeface="Times New Roman" pitchFamily="18" charset="0"/>
              </a:rPr>
              <a:t/>
            </a:r>
            <a:br>
              <a:rPr lang="ru-RU" sz="3100" dirty="0" smtClean="0">
                <a:solidFill>
                  <a:srgbClr val="E9C877"/>
                </a:solidFill>
                <a:latin typeface="Times New Roman" pitchFamily="18" charset="0"/>
                <a:cs typeface="Times New Roman" pitchFamily="18" charset="0"/>
              </a:rPr>
            </a:br>
            <a:r>
              <a:rPr lang="ru-RU" sz="3600" dirty="0" smtClean="0">
                <a:solidFill>
                  <a:schemeClr val="bg1"/>
                </a:solidFill>
                <a:latin typeface="Times New Roman" pitchFamily="18" charset="0"/>
                <a:cs typeface="Times New Roman" pitchFamily="18" charset="0"/>
              </a:rPr>
              <a:t>Чем меньше ребенок, тем большее значение в происхождении невротических срывов имеют его биологические особенности.</a:t>
            </a:r>
            <a:r>
              <a:rPr lang="ru-RU" sz="3600" dirty="0" smtClean="0">
                <a:solidFill>
                  <a:srgbClr val="E9C877"/>
                </a:solidFill>
                <a:latin typeface="Times New Roman" pitchFamily="18" charset="0"/>
                <a:cs typeface="Times New Roman" pitchFamily="18" charset="0"/>
              </a:rPr>
              <a:t/>
            </a:r>
            <a:br>
              <a:rPr lang="ru-RU" sz="3600" dirty="0" smtClean="0">
                <a:solidFill>
                  <a:srgbClr val="E9C877"/>
                </a:solidFill>
                <a:latin typeface="Times New Roman" pitchFamily="18" charset="0"/>
                <a:cs typeface="Times New Roman" pitchFamily="18" charset="0"/>
              </a:rPr>
            </a:br>
            <a:endParaRPr lang="ru-RU" sz="3600" dirty="0">
              <a:solidFill>
                <a:srgbClr val="E9C877"/>
              </a:solidFill>
            </a:endParaRPr>
          </a:p>
        </p:txBody>
      </p:sp>
      <p:sp>
        <p:nvSpPr>
          <p:cNvPr id="3" name="Содержимое 2"/>
          <p:cNvSpPr>
            <a:spLocks noGrp="1"/>
          </p:cNvSpPr>
          <p:nvPr>
            <p:ph idx="1"/>
          </p:nvPr>
        </p:nvSpPr>
        <p:spPr>
          <a:xfrm>
            <a:off x="467544" y="1844824"/>
            <a:ext cx="8229600" cy="5472608"/>
          </a:xfrm>
          <a:noFill/>
        </p:spPr>
        <p:style>
          <a:lnRef idx="0">
            <a:schemeClr val="accent2"/>
          </a:lnRef>
          <a:fillRef idx="3">
            <a:schemeClr val="accent2"/>
          </a:fillRef>
          <a:effectRef idx="3">
            <a:schemeClr val="accent2"/>
          </a:effectRef>
          <a:fontRef idx="minor">
            <a:schemeClr val="lt1"/>
          </a:fontRef>
        </p:style>
        <p:txBody>
          <a:bodyPr>
            <a:normAutofit fontScale="47500" lnSpcReduction="20000"/>
          </a:bodyPr>
          <a:lstStyle/>
          <a:p>
            <a:pPr marL="137160" indent="0">
              <a:buNone/>
            </a:pPr>
            <a:r>
              <a:rPr lang="ru-RU" sz="5100" dirty="0" smtClean="0">
                <a:solidFill>
                  <a:schemeClr val="bg1"/>
                </a:solidFill>
                <a:latin typeface="Times New Roman" pitchFamily="18" charset="0"/>
                <a:cs typeface="Times New Roman" pitchFamily="18" charset="0"/>
              </a:rPr>
              <a:t>Невроз характеризуется нарушением эмоционального фона основ личности.</a:t>
            </a:r>
          </a:p>
          <a:p>
            <a:pPr>
              <a:buNone/>
            </a:pPr>
            <a:r>
              <a:rPr lang="ru-RU" sz="5100" dirty="0" smtClean="0">
                <a:solidFill>
                  <a:schemeClr val="bg1"/>
                </a:solidFill>
                <a:latin typeface="Times New Roman" pitchFamily="18" charset="0"/>
                <a:cs typeface="Times New Roman" pitchFamily="18" charset="0"/>
              </a:rPr>
              <a:t>Наиболее частой причиной невропатии у ребенка</a:t>
            </a:r>
          </a:p>
          <a:p>
            <a:pPr>
              <a:buNone/>
            </a:pPr>
            <a:r>
              <a:rPr lang="ru-RU" sz="5100" dirty="0" smtClean="0">
                <a:solidFill>
                  <a:schemeClr val="bg1"/>
                </a:solidFill>
                <a:latin typeface="Times New Roman" pitchFamily="18" charset="0"/>
                <a:cs typeface="Times New Roman" pitchFamily="18" charset="0"/>
              </a:rPr>
              <a:t>является патология беременности, особенно наличие</a:t>
            </a:r>
          </a:p>
          <a:p>
            <a:pPr>
              <a:buNone/>
            </a:pPr>
            <a:r>
              <a:rPr lang="ru-RU" sz="5100" dirty="0" smtClean="0">
                <a:solidFill>
                  <a:schemeClr val="bg1"/>
                </a:solidFill>
                <a:latin typeface="Times New Roman" pitchFamily="18" charset="0"/>
                <a:cs typeface="Times New Roman" pitchFamily="18" charset="0"/>
              </a:rPr>
              <a:t>стрессов во время ее, осложнения в родах. </a:t>
            </a:r>
          </a:p>
          <a:p>
            <a:pPr>
              <a:buNone/>
            </a:pPr>
            <a:r>
              <a:rPr lang="ru-RU" sz="5100" dirty="0" smtClean="0">
                <a:solidFill>
                  <a:schemeClr val="bg1"/>
                </a:solidFill>
                <a:latin typeface="Times New Roman" pitchFamily="18" charset="0"/>
                <a:cs typeface="Times New Roman" pitchFamily="18" charset="0"/>
              </a:rPr>
              <a:t>В других случаях патология беременности и родов может</a:t>
            </a:r>
          </a:p>
          <a:p>
            <a:pPr>
              <a:buNone/>
            </a:pPr>
            <a:r>
              <a:rPr lang="ru-RU" sz="5100" dirty="0" smtClean="0">
                <a:solidFill>
                  <a:schemeClr val="bg1"/>
                </a:solidFill>
                <a:latin typeface="Times New Roman" pitchFamily="18" charset="0"/>
                <a:cs typeface="Times New Roman" pitchFamily="18" charset="0"/>
              </a:rPr>
              <a:t>быть причиной возникновения перинатальной</a:t>
            </a:r>
          </a:p>
          <a:p>
            <a:pPr>
              <a:buNone/>
            </a:pPr>
            <a:r>
              <a:rPr lang="ru-RU" sz="5100" dirty="0" smtClean="0">
                <a:solidFill>
                  <a:schemeClr val="bg1"/>
                </a:solidFill>
                <a:latin typeface="Times New Roman" pitchFamily="18" charset="0"/>
                <a:cs typeface="Times New Roman" pitchFamily="18" charset="0"/>
              </a:rPr>
              <a:t>энцефалопатии которая может привести к формированию</a:t>
            </a:r>
          </a:p>
          <a:p>
            <a:pPr>
              <a:buNone/>
            </a:pPr>
            <a:r>
              <a:rPr lang="ru-RU" sz="5100" dirty="0" smtClean="0">
                <a:solidFill>
                  <a:schemeClr val="bg1"/>
                </a:solidFill>
                <a:latin typeface="Times New Roman" pitchFamily="18" charset="0"/>
                <a:cs typeface="Times New Roman" pitchFamily="18" charset="0"/>
              </a:rPr>
              <a:t>Синдрома дефицита внимания с </a:t>
            </a:r>
            <a:r>
              <a:rPr lang="ru-RU" sz="5100" dirty="0" err="1" smtClean="0">
                <a:solidFill>
                  <a:schemeClr val="bg1"/>
                </a:solidFill>
                <a:latin typeface="Times New Roman" pitchFamily="18" charset="0"/>
                <a:cs typeface="Times New Roman" pitchFamily="18" charset="0"/>
              </a:rPr>
              <a:t>гиперактивностью</a:t>
            </a:r>
            <a:r>
              <a:rPr lang="ru-RU" sz="5100" dirty="0" smtClean="0">
                <a:solidFill>
                  <a:schemeClr val="bg1"/>
                </a:solidFill>
                <a:latin typeface="Times New Roman" pitchFamily="18" charset="0"/>
                <a:cs typeface="Times New Roman" pitchFamily="18" charset="0"/>
              </a:rPr>
              <a:t>, это</a:t>
            </a:r>
          </a:p>
          <a:p>
            <a:pPr>
              <a:buNone/>
            </a:pPr>
            <a:r>
              <a:rPr lang="ru-RU" sz="5100" dirty="0" smtClean="0">
                <a:solidFill>
                  <a:schemeClr val="bg1"/>
                </a:solidFill>
                <a:latin typeface="Times New Roman" pitchFamily="18" charset="0"/>
                <a:cs typeface="Times New Roman" pitchFamily="18" charset="0"/>
              </a:rPr>
              <a:t>определяет плохую адаптацию детей в детских</a:t>
            </a:r>
          </a:p>
          <a:p>
            <a:pPr>
              <a:buNone/>
            </a:pPr>
            <a:r>
              <a:rPr lang="ru-RU" sz="5100" dirty="0" smtClean="0">
                <a:solidFill>
                  <a:schemeClr val="bg1"/>
                </a:solidFill>
                <a:latin typeface="Times New Roman" pitchFamily="18" charset="0"/>
                <a:cs typeface="Times New Roman" pitchFamily="18" charset="0"/>
              </a:rPr>
              <a:t>учреждениях, они чаще дают невротические срывы при</a:t>
            </a:r>
          </a:p>
          <a:p>
            <a:pPr>
              <a:buNone/>
            </a:pPr>
            <a:r>
              <a:rPr lang="ru-RU" sz="5100" dirty="0" smtClean="0">
                <a:solidFill>
                  <a:schemeClr val="bg1"/>
                </a:solidFill>
                <a:latin typeface="Times New Roman" pitchFamily="18" charset="0"/>
                <a:cs typeface="Times New Roman" pitchFamily="18" charset="0"/>
              </a:rPr>
              <a:t>госпитализации, при малейшем изменении жизненного</a:t>
            </a:r>
          </a:p>
          <a:p>
            <a:pPr>
              <a:buNone/>
            </a:pPr>
            <a:r>
              <a:rPr lang="ru-RU" sz="5100" dirty="0" smtClean="0">
                <a:solidFill>
                  <a:schemeClr val="bg1"/>
                </a:solidFill>
                <a:latin typeface="Times New Roman" pitchFamily="18" charset="0"/>
                <a:cs typeface="Times New Roman" pitchFamily="18" charset="0"/>
              </a:rPr>
              <a:t>стереотипа.</a:t>
            </a:r>
          </a:p>
          <a:p>
            <a:pPr marL="137160" indent="0">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1778</TotalTime>
  <Words>1839</Words>
  <Application>Microsoft Office PowerPoint</Application>
  <PresentationFormat>Экран (4:3)</PresentationFormat>
  <Paragraphs>201</Paragraphs>
  <Slides>32</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Апекс</vt:lpstr>
      <vt:lpstr>Неврозы. Причины развития неврозов у школьников. Профилактика неврозов.</vt:lpstr>
      <vt:lpstr>Неврозы — это  временные функциональные заболевания нервной системы, вызванные срывом основных нервных процессов — возбуждения и торможения. </vt:lpstr>
      <vt:lpstr>ЗНАЧИМОСТЬ ПРОБЛЕМЫ</vt:lpstr>
      <vt:lpstr>АКТУАЛЬНОСТЬ ПРОБЛЕМЫ</vt:lpstr>
      <vt:lpstr>Презентация PowerPoint</vt:lpstr>
      <vt:lpstr>Презентация PowerPoint</vt:lpstr>
      <vt:lpstr>Оценка течения адаптации</vt:lpstr>
      <vt:lpstr>Здоровая беременность – основа профилактики минимальной мозговой дисфункции, СДВГ, детских неврозов.</vt:lpstr>
      <vt:lpstr> Чем меньше ребенок, тем большее значение в происхождении невротических срывов имеют его биологические особенности. </vt:lpstr>
      <vt:lpstr>Современные факторы риска развития СДВГ: </vt:lpstr>
      <vt:lpstr>Фактор питания, пищевые добавки повышают риск СДВГ</vt:lpstr>
      <vt:lpstr> Причины неврозов у детей:</vt:lpstr>
      <vt:lpstr>Синдром дефицита внимания  с гиперактивностью</vt:lpstr>
      <vt:lpstr>Синдром дефицита внимания  с гиперактивностью</vt:lpstr>
      <vt:lpstr>Презентация PowerPoint</vt:lpstr>
      <vt:lpstr>Разграничение неврозов</vt:lpstr>
      <vt:lpstr>Неврастения</vt:lpstr>
      <vt:lpstr>Истерия</vt:lpstr>
      <vt:lpstr>Невроз навязчивых состояний</vt:lpstr>
      <vt:lpstr>Невроз страха</vt:lpstr>
      <vt:lpstr>Презентация PowerPoint</vt:lpstr>
      <vt:lpstr>Невротические тики</vt:lpstr>
      <vt:lpstr>Диагностика Неврозов</vt:lpstr>
      <vt:lpstr>Профилактика неврозов у детей</vt:lpstr>
      <vt:lpstr>Адаптация школьников</vt:lpstr>
      <vt:lpstr>Организация режима и условий в период адаптации</vt:lpstr>
      <vt:lpstr>Организация режима и условий в период адаптации</vt:lpstr>
      <vt:lpstr>Профилактика школьной дезадаптации</vt:lpstr>
      <vt:lpstr>  К каким докторам следует обращаться:   </vt:lpstr>
      <vt:lpstr>Диагностика и лечение неврозов является компетенцией  врача.</vt:lpstr>
      <vt:lpstr>Помощь детям с школьной дезадаптацией</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Неврозы: причины и следствия</dc:title>
  <dc:creator>Ербол</dc:creator>
  <cp:lastModifiedBy>CHUBAROV</cp:lastModifiedBy>
  <cp:revision>115</cp:revision>
  <dcterms:modified xsi:type="dcterms:W3CDTF">2021-01-25T18:57:58Z</dcterms:modified>
</cp:coreProperties>
</file>