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40" r:id="rId3"/>
    <p:sldId id="341" r:id="rId4"/>
    <p:sldId id="34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B9081-BCC8-4CC0-86AE-AC1BC51FE80F}">
          <p14:sldIdLst>
            <p14:sldId id="257"/>
            <p14:sldId id="340"/>
            <p14:sldId id="341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6600"/>
    <a:srgbClr val="CCFFCC"/>
    <a:srgbClr val="F8F7BB"/>
    <a:srgbClr val="E82718"/>
    <a:srgbClr val="FFCCFF"/>
    <a:srgbClr val="F0F4BE"/>
    <a:srgbClr val="F36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>
      <p:cViewPr varScale="1">
        <p:scale>
          <a:sx n="115" d="100"/>
          <a:sy n="115" d="100"/>
        </p:scale>
        <p:origin x="18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5E399-E83D-4D1D-95D6-CBA0373F308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412E4-0B7A-4243-AF3C-702875996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-10852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5" y="44624"/>
            <a:ext cx="882459" cy="833924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683568" y="0"/>
            <a:ext cx="720080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3811" y="1127111"/>
            <a:ext cx="7956377" cy="43858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100" b="1" dirty="0" smtClean="0">
                <a:solidFill>
                  <a:srgbClr val="000099"/>
                </a:solidFill>
              </a:rPr>
              <a:t>О результатах регионального государственного контроля 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за </a:t>
            </a:r>
            <a:r>
              <a:rPr lang="ru-RU" sz="3100" b="1" dirty="0">
                <a:solidFill>
                  <a:srgbClr val="000099"/>
                </a:solidFill>
              </a:rPr>
              <a:t>достоверностью, актуальностью </a:t>
            </a:r>
            <a:r>
              <a:rPr lang="ru-RU" sz="3100" b="1" dirty="0" smtClean="0">
                <a:solidFill>
                  <a:srgbClr val="000099"/>
                </a:solidFill>
              </a:rPr>
              <a:t/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и </a:t>
            </a:r>
            <a:r>
              <a:rPr lang="ru-RU" sz="3100" b="1" dirty="0">
                <a:solidFill>
                  <a:srgbClr val="000099"/>
                </a:solidFill>
              </a:rPr>
              <a:t>полнотой сведений об организациях отдыха детей и их оздоровления, содержащихся в реестре организаций отдыха детей и их </a:t>
            </a:r>
            <a:r>
              <a:rPr lang="ru-RU" sz="3100" b="1" dirty="0" smtClean="0">
                <a:solidFill>
                  <a:srgbClr val="000099"/>
                </a:solidFill>
              </a:rPr>
              <a:t>оздоровления, 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на </a:t>
            </a:r>
            <a:r>
              <a:rPr lang="ru-RU" sz="3100" b="1" dirty="0">
                <a:solidFill>
                  <a:srgbClr val="000099"/>
                </a:solidFill>
              </a:rPr>
              <a:t>территории Ульяновской </a:t>
            </a:r>
            <a:r>
              <a:rPr lang="ru-RU" sz="3100" b="1" dirty="0" smtClean="0">
                <a:solidFill>
                  <a:srgbClr val="000099"/>
                </a:solidFill>
              </a:rPr>
              <a:t>области </a:t>
            </a:r>
            <a:br>
              <a:rPr lang="ru-RU" sz="3100" b="1" dirty="0" smtClean="0">
                <a:solidFill>
                  <a:srgbClr val="000099"/>
                </a:solidFill>
              </a:rPr>
            </a:br>
            <a:r>
              <a:rPr lang="ru-RU" sz="3100" b="1" dirty="0" smtClean="0">
                <a:solidFill>
                  <a:srgbClr val="000099"/>
                </a:solidFill>
              </a:rPr>
              <a:t>во 2 квартале 2021 году </a:t>
            </a:r>
            <a:endParaRPr lang="ru-RU" sz="3100" b="1" dirty="0">
              <a:solidFill>
                <a:srgbClr val="000099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0" y="6143644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2A8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422A8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500430" y="6551898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07.2021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4" y="5351435"/>
            <a:ext cx="1164319" cy="116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099060"/>
              </p:ext>
            </p:extLst>
          </p:nvPr>
        </p:nvGraphicFramePr>
        <p:xfrm>
          <a:off x="611560" y="746635"/>
          <a:ext cx="7920880" cy="53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807">
                  <a:extLst>
                    <a:ext uri="{9D8B030D-6E8A-4147-A177-3AD203B41FA5}">
                      <a16:colId xmlns:a16="http://schemas.microsoft.com/office/drawing/2014/main" val="521414844"/>
                    </a:ext>
                  </a:extLst>
                </a:gridCol>
                <a:gridCol w="5700073">
                  <a:extLst>
                    <a:ext uri="{9D8B030D-6E8A-4147-A177-3AD203B41FA5}">
                      <a16:colId xmlns:a16="http://schemas.microsoft.com/office/drawing/2014/main" val="3372932297"/>
                    </a:ext>
                  </a:extLst>
                </a:gridCol>
              </a:tblGrid>
              <a:tr h="55619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подготовки документов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02371"/>
                  </a:ext>
                </a:extLst>
              </a:tr>
              <a:tr h="55619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Устав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образовательной организации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297152"/>
                  </a:ext>
                </a:extLst>
              </a:tr>
              <a:tr h="61474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!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Локальные акты организаций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(приводятся ссылки на НПА, утратившие силу)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75266"/>
                  </a:ext>
                </a:extLst>
              </a:tr>
              <a:tr h="966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абзац 2</a:t>
                      </a:r>
                      <a:endParaRPr lang="ru-RU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п. 2 статьи 12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 124-ФЗ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отдыха детей 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их оздоровления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обязана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представлять сведения о своей деятельности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816515"/>
                  </a:ext>
                </a:extLst>
              </a:tr>
              <a:tr h="1141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п.2 статьи 12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124-ФЗ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оказываемые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организацией отдыха детей и их оздоровления </a:t>
                      </a: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организации отдыха и оздоровления детей,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том числе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размещению, проживанию, питанию детей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247492"/>
                  </a:ext>
                </a:extLst>
              </a:tr>
              <a:tr h="87820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Национальный стандарт Российской Федерации услуги детям в организациях отдыха и оздоровления (ГОСТ Р 52887-2018, дата введения 01.03.2019)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102625"/>
                  </a:ext>
                </a:extLst>
              </a:tr>
              <a:tr h="407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045940"/>
                  </a:ext>
                </a:extLst>
              </a:tr>
            </a:tbl>
          </a:graphicData>
        </a:graphic>
      </p:graphicFrame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736199"/>
            <a:ext cx="116443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70377"/>
              </p:ext>
            </p:extLst>
          </p:nvPr>
        </p:nvGraphicFramePr>
        <p:xfrm>
          <a:off x="395536" y="1119492"/>
          <a:ext cx="8424936" cy="532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691807546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494447516"/>
                    </a:ext>
                  </a:extLst>
                </a:gridCol>
              </a:tblGrid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01.07.2021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248-ФЗ «О государственном контроле (надзоре) и  муниципальном контроле в Российской Федерации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798310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контрольного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 20 дней,</a:t>
                      </a:r>
                      <a:r>
                        <a:rPr lang="ru-RU" baseline="0" dirty="0" smtClean="0"/>
                        <a:t> станет 10</a:t>
                      </a:r>
                      <a:r>
                        <a:rPr lang="ru-RU" dirty="0" smtClean="0"/>
                        <a:t> дней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93929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Предоставление документов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электронном виде, подпись</a:t>
                      </a:r>
                      <a:r>
                        <a:rPr lang="ru-RU" baseline="0" dirty="0" smtClean="0"/>
                        <a:t> цифровая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483344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Утверждаются индикаторы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dbl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исключение организации отдыха детей и их оздоровления из реестра в год, когда она по плану должна была бы быть проверена в рамках регионального контроля.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590342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r>
                        <a:rPr lang="ru-RU" dirty="0" smtClean="0"/>
                        <a:t>Вновь созданная организация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Профилактический</a:t>
                      </a:r>
                      <a:r>
                        <a:rPr lang="ru-RU" baseline="0" dirty="0" smtClean="0"/>
                        <a:t> визит в течение первого года осуществления деятельности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140420"/>
                  </a:ext>
                </a:extLst>
              </a:tr>
              <a:tr h="737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529247"/>
                  </a:ext>
                </a:extLst>
              </a:tr>
            </a:tbl>
          </a:graphicData>
        </a:graphic>
      </p:graphicFrame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0" y="5736199"/>
            <a:ext cx="116443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"/>
          <p:cNvGrpSpPr/>
          <p:nvPr/>
        </p:nvGrpSpPr>
        <p:grpSpPr>
          <a:xfrm flipV="1">
            <a:off x="0" y="5840625"/>
            <a:ext cx="8771372" cy="1017375"/>
            <a:chOff x="0" y="0"/>
            <a:chExt cx="12002530" cy="1017375"/>
          </a:xfrm>
        </p:grpSpPr>
        <p:grpSp>
          <p:nvGrpSpPr>
            <p:cNvPr id="4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1" name="Прямоугольник 10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ый треугольник 11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9" name="Прямоугольник 3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0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7" name="Прямоугольный треугольник 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5" name="Группа 17"/>
          <p:cNvGrpSpPr/>
          <p:nvPr/>
        </p:nvGrpSpPr>
        <p:grpSpPr>
          <a:xfrm>
            <a:off x="-36512" y="0"/>
            <a:ext cx="9001156" cy="1017375"/>
            <a:chOff x="0" y="0"/>
            <a:chExt cx="12002530" cy="1017375"/>
          </a:xfrm>
        </p:grpSpPr>
        <p:grpSp>
          <p:nvGrpSpPr>
            <p:cNvPr id="16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3" name="Прямоугольник 22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Прямоугольный треугольник 23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1" name="Прямоугольный треугольник 20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9" name="Прямоугольник 1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Прямоугольный треугольник 1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47" name="Текст 2"/>
          <p:cNvSpPr txBox="1">
            <a:spLocks/>
          </p:cNvSpPr>
          <p:nvPr/>
        </p:nvSpPr>
        <p:spPr>
          <a:xfrm>
            <a:off x="611560" y="0"/>
            <a:ext cx="6984776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5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714380" cy="675089"/>
          </a:xfrm>
          <a:prstGeom prst="rect">
            <a:avLst/>
          </a:prstGeom>
          <a:noFill/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781" y="44624"/>
            <a:ext cx="759691" cy="7134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68" y="1064143"/>
            <a:ext cx="8966728" cy="486253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2159" y="1387384"/>
            <a:ext cx="3050139" cy="471253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71" y="1079357"/>
            <a:ext cx="2833953" cy="4610073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0" y="5736199"/>
            <a:ext cx="1164437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3056</TotalTime>
  <Words>194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Ольга Питьева</cp:lastModifiedBy>
  <cp:revision>314</cp:revision>
  <dcterms:created xsi:type="dcterms:W3CDTF">2019-10-16T15:33:10Z</dcterms:created>
  <dcterms:modified xsi:type="dcterms:W3CDTF">2021-10-26T05:44:08Z</dcterms:modified>
</cp:coreProperties>
</file>