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97" r:id="rId4"/>
    <p:sldId id="298" r:id="rId5"/>
    <p:sldId id="284" r:id="rId6"/>
    <p:sldId id="290" r:id="rId7"/>
    <p:sldId id="288" r:id="rId8"/>
    <p:sldId id="291" r:id="rId9"/>
    <p:sldId id="289" r:id="rId10"/>
    <p:sldId id="282" r:id="rId11"/>
    <p:sldId id="285" r:id="rId12"/>
    <p:sldId id="295" r:id="rId13"/>
    <p:sldId id="293" r:id="rId14"/>
    <p:sldId id="292" r:id="rId15"/>
    <p:sldId id="296" r:id="rId16"/>
    <p:sldId id="294" r:id="rId17"/>
    <p:sldId id="258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11AF"/>
    <a:srgbClr val="F73BE1"/>
    <a:srgbClr val="EB1561"/>
    <a:srgbClr val="5B3E27"/>
    <a:srgbClr val="3333FF"/>
    <a:srgbClr val="00B0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4BA4F-99EF-448B-883B-6548302DB9CE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C1D0E-1B3D-4358-AD1D-9C367515B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92869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luchik.club/wp-content/themes/luchik/img/kid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0"/>
            <a:ext cx="8905875" cy="11429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5929354" cy="36687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128\Desktop\Рисунок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85728"/>
            <a:ext cx="4229100" cy="3152775"/>
          </a:xfrm>
          <a:prstGeom prst="rect">
            <a:avLst/>
          </a:prstGeom>
          <a:noFill/>
        </p:spPr>
      </p:pic>
      <p:pic>
        <p:nvPicPr>
          <p:cNvPr id="9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358082" y="5572116"/>
            <a:ext cx="1928826" cy="1285884"/>
          </a:xfrm>
          <a:prstGeom prst="rect">
            <a:avLst/>
          </a:prstGeom>
          <a:noFill/>
        </p:spPr>
      </p:pic>
      <p:pic>
        <p:nvPicPr>
          <p:cNvPr id="10" name="Picture 2" descr="http://2kinder.ru/image/data/kids_2-1979px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6"/>
            <a:ext cx="1428760" cy="21120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8" descr="http://img-fotki.yandex.ru/get/6508/20573769.f/0_82ae5_a174c715_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2328684" cy="45482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2214578" cy="207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128\Desktop\Рисунок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52"/>
            <a:ext cx="8240713" cy="1268413"/>
          </a:xfrm>
          <a:prstGeom prst="rect">
            <a:avLst/>
          </a:prstGeom>
          <a:noFill/>
        </p:spPr>
      </p:pic>
      <p:pic>
        <p:nvPicPr>
          <p:cNvPr id="10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215174" y="5429264"/>
            <a:ext cx="1928826" cy="12858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2143116"/>
            <a:ext cx="36433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390" y="4357694"/>
            <a:ext cx="158761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358082" y="5429264"/>
            <a:ext cx="1928826" cy="128588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4956" y="3214686"/>
            <a:ext cx="1419044" cy="258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5" b="78"/>
          <a:stretch>
            <a:fillRect/>
          </a:stretch>
        </p:blipFill>
        <p:spPr bwMode="auto">
          <a:xfrm>
            <a:off x="7286644" y="1071546"/>
            <a:ext cx="1857356" cy="1285884"/>
          </a:xfrm>
          <a:prstGeom prst="rect">
            <a:avLst/>
          </a:prstGeom>
          <a:noFill/>
        </p:spPr>
      </p:pic>
      <p:pic>
        <p:nvPicPr>
          <p:cNvPr id="6" name="Picture 14" descr="Cartoon Books &amp;Tcy;&amp;ycy; &amp;bcy;&amp;iecy;&amp;scy;&amp;iecy;&amp;dcy;&amp;ucy;&amp;jcy; &amp;chcy;&amp;acy;&amp;shchcy;&amp;iecy; &amp;scy; &amp;ncy;&amp;iecy;&amp;jcy;, &amp;Scy;&amp;tcy;&amp;acy;&amp;ncy;&amp;iecy;&amp;shcy;&amp;softcy; &amp;vcy;&amp;chcy;&amp;iecy;&amp;tcy;&amp;vcy;&amp;iecy;&amp;rcy;&amp;ocy; &amp;ucy;&amp;mcy;&amp;ncy;&amp;iecy;&amp;jcy;... &quot; PixelBrush - &amp;Pcy;&amp;ocy;&amp;rcy;&amp;tcy;&amp;acy;&amp;lcy; &amp;ocy; &amp;dcy;&amp;icy;&amp;zcy;&amp;acy;&amp;jcy;&amp;ncy;&amp;iecy;. &amp;Scy;&amp;kcy;&amp;acy;&amp;chcy;&amp;acy;&amp;tcy;&amp;softcy; &amp;fcy;&amp;ocy;&amp;tcy;&amp;ocy;, &amp;kcy;&amp;acy;&amp;rcy;&amp;tcy;&amp;icy;&amp;ncy;&amp;kcy;&amp;icy;, &amp;ocy;&amp;bcy;&amp;ocy;&amp;icy;, &amp;rcy;&amp;icy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42852"/>
            <a:ext cx="1214446" cy="1314438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 userDrawn="1"/>
        </p:nvSpPr>
        <p:spPr>
          <a:xfrm>
            <a:off x="642910" y="714356"/>
            <a:ext cx="6643734" cy="1214446"/>
          </a:xfrm>
          <a:prstGeom prst="horizontalScroll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128\Desktop\Рисунок4.png"/>
          <p:cNvPicPr>
            <a:picLocks noChangeAspect="1" noChangeArrowheads="1"/>
          </p:cNvPicPr>
          <p:nvPr userDrawn="1"/>
        </p:nvPicPr>
        <p:blipFill>
          <a:blip r:embed="rId4" cstate="print"/>
          <a:srcRect l="3030" t="31670" r="26263"/>
          <a:stretch>
            <a:fillRect/>
          </a:stretch>
        </p:blipFill>
        <p:spPr bwMode="auto">
          <a:xfrm>
            <a:off x="1571604" y="785794"/>
            <a:ext cx="5000660" cy="107890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8329642" cy="116205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rgbClr val="3333FF"/>
                </a:solidFill>
                <a:latin typeface="Propisi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4286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215174" y="5429264"/>
            <a:ext cx="1928826" cy="1285884"/>
          </a:xfrm>
          <a:prstGeom prst="rect">
            <a:avLst/>
          </a:prstGeom>
          <a:noFill/>
        </p:spPr>
      </p:pic>
      <p:pic>
        <p:nvPicPr>
          <p:cNvPr id="8" name="Picture 4" descr="http://0.static.wix.com/media/70804c_0c9a9218f8e4e9377a6b7153961a2bf6.png_5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7201" y="3714752"/>
            <a:ext cx="1696799" cy="2018263"/>
          </a:xfrm>
          <a:prstGeom prst="rect">
            <a:avLst/>
          </a:prstGeom>
          <a:noFill/>
        </p:spPr>
      </p:pic>
      <p:pic>
        <p:nvPicPr>
          <p:cNvPr id="6147" name="Picture 3" descr="C:\Users\128\Desktop\Рисунок5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42852"/>
            <a:ext cx="8710613" cy="11953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9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1000">
                <a:srgbClr val="00B0F0">
                  <a:alpha val="7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14282" y="214290"/>
            <a:ext cx="8786874" cy="6500858"/>
          </a:xfrm>
          <a:prstGeom prst="roundRect">
            <a:avLst/>
          </a:prstGeom>
          <a:blipFill dpi="0" rotWithShape="1">
            <a:blip r:embed="rId13" cstate="print"/>
            <a:srcRect/>
            <a:stretch>
              <a:fillRect r="-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4"/>
          <p:cNvSpPr txBox="1">
            <a:spLocks/>
          </p:cNvSpPr>
          <p:nvPr userDrawn="1"/>
        </p:nvSpPr>
        <p:spPr>
          <a:xfrm>
            <a:off x="5429256" y="6492875"/>
            <a:ext cx="285752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Шаблон презентации: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Лазовская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С.В.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press.ru/products/rubria/index.php?ID=90044&amp;SECTION_ID=37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press.ru/products/rubria/index.php?ID=90039&amp;SECTION_ID=37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3"/>
            <a:ext cx="7772400" cy="244827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Воспитательный потенциал межличностных отношений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коммуникаций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образовательной среде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581128"/>
            <a:ext cx="4208512" cy="2016224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  <a:latin typeface="Comic Sans MS" pitchFamily="66" charset="0"/>
              </a:rPr>
              <a:t>Старший преподаватель 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Comic Sans MS" pitchFamily="66" charset="0"/>
              </a:rPr>
              <a:t>ФГБОУ ВО 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sz="1400" b="1" i="1" dirty="0" err="1" smtClean="0">
                <a:solidFill>
                  <a:srgbClr val="002060"/>
                </a:solidFill>
                <a:latin typeface="Comic Sans MS" pitchFamily="66" charset="0"/>
              </a:rPr>
              <a:t>УлГПУ</a:t>
            </a:r>
            <a:r>
              <a:rPr lang="ru-RU" sz="1400" b="1" i="1" dirty="0" smtClean="0">
                <a:solidFill>
                  <a:srgbClr val="002060"/>
                </a:solidFill>
                <a:latin typeface="Comic Sans MS" pitchFamily="66" charset="0"/>
              </a:rPr>
              <a:t> им. И.Н. Ульянова»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omic Sans MS" pitchFamily="66" charset="0"/>
              </a:rPr>
              <a:t>Царапкина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omic Sans MS" pitchFamily="66" charset="0"/>
              </a:rPr>
              <a:t>Ирина Владимировна</a:t>
            </a:r>
          </a:p>
          <a:p>
            <a:r>
              <a:rPr lang="ru-RU" sz="1400" i="1" dirty="0" smtClean="0">
                <a:solidFill>
                  <a:srgbClr val="002060"/>
                </a:solidFill>
                <a:latin typeface="Comic Sans MS" pitchFamily="66" charset="0"/>
              </a:rPr>
              <a:t>Август 2021г.</a:t>
            </a:r>
          </a:p>
          <a:p>
            <a:endParaRPr lang="ru-RU" sz="20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Сергей\Desktop\Семинар в аспирантуре\Конференция 2018\Макеты слайдов\фон библиот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21088"/>
            <a:ext cx="3035830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88840"/>
            <a:ext cx="69127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Comic Sans MS" pitchFamily="66" charset="0"/>
              </a:rPr>
              <a:t>Коммуникативные навыки:</a:t>
            </a:r>
          </a:p>
          <a:p>
            <a:r>
              <a:rPr lang="ru-RU" sz="2400" b="1" i="1" dirty="0" smtClean="0">
                <a:latin typeface="Comic Sans MS" pitchFamily="66" charset="0"/>
              </a:rPr>
              <a:t/>
            </a:r>
            <a:br>
              <a:rPr lang="ru-RU" sz="2400" b="1" i="1" dirty="0" smtClean="0">
                <a:latin typeface="Comic Sans MS" pitchFamily="66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открытость, честность, прямота высказываний</a:t>
            </a:r>
            <a:b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- умение слушать другого человека</a:t>
            </a:r>
            <a:b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- способность к поиску компромисса</a:t>
            </a:r>
            <a:b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- умение настаивать на своем</a:t>
            </a:r>
            <a:b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- навык построения начальной фазы контакта, учитывая, что у человека есть </a:t>
            </a:r>
            <a:r>
              <a:rPr lang="ru-RU" sz="2200" b="1" u="sng" dirty="0" smtClean="0">
                <a:solidFill>
                  <a:srgbClr val="002060"/>
                </a:solidFill>
                <a:latin typeface="Comic Sans MS" pitchFamily="66" charset="0"/>
              </a:rPr>
              <a:t>три потребности</a:t>
            </a: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ru-RU" sz="2200" i="1" u="sng" dirty="0" smtClean="0">
                <a:solidFill>
                  <a:srgbClr val="002060"/>
                </a:solidFill>
                <a:latin typeface="Comic Sans MS" pitchFamily="66" charset="0"/>
              </a:rPr>
              <a:t>быть понимаемым, уважаемым и принимаемым</a:t>
            </a: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- умение говорить о своих интересах, используя </a:t>
            </a:r>
            <a:r>
              <a:rPr lang="ru-RU" sz="2200" i="1" u="sng" dirty="0" smtClean="0">
                <a:solidFill>
                  <a:srgbClr val="002060"/>
                </a:solidFill>
                <a:latin typeface="Comic Sans MS" pitchFamily="66" charset="0"/>
              </a:rPr>
              <a:t>партнерскую практику  </a:t>
            </a: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в отличии давления “Сверху” и “Снизу”.</a:t>
            </a:r>
            <a:endParaRPr lang="ru-RU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916832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Comic Sans MS" pitchFamily="66" charset="0"/>
              </a:rPr>
              <a:t>Коммуникативный опыт:</a:t>
            </a:r>
            <a:r>
              <a:rPr lang="ru-RU" b="1" i="1" dirty="0" smtClean="0">
                <a:latin typeface="Comic Sans MS" pitchFamily="66" charset="0"/>
              </a:rPr>
              <a:t/>
            </a:r>
            <a:br>
              <a:rPr lang="ru-RU" b="1" i="1" dirty="0" smtClean="0"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как выстраивать межличностные отношения; 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- законы логики и аргументации; 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- этикет общения; 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коммуникативные технологии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, в том числе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информационные;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- уметь соотносить цель общения с особенностями собеседника; 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- уметь делать коммуникативный выбор в ситуациях общения (ролевых позиций, стиля общения и др.); 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- опыт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самопрезентации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; 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- реализации коммуникативных ролей в ситуациях общения; 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моделирование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общения и речевого поведения; 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- быстро и адекватно реагировать в различных коммуникативных ситуациях; 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-продуктивное разрешение коммуникативных конфликтов; </a:t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- самоконтроль и саморегулирование.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97838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  <a:t>Коммуникативно-значимые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  <a:t>качества личности: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общительность, терпимость, доброжелательность, принципиальность, требовательность, увлеченность, тактичность, самостоятельность, активность, самообладание,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социально-психологическая наблюдательность, рефлексия. 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916832"/>
            <a:ext cx="7772400" cy="468052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2200" b="1" dirty="0"/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Через: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*родительские собрания;</a:t>
            </a:r>
            <a:b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*анкетирование детей и родителей; </a:t>
            </a:r>
            <a:b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*ролевые, сюжетные игры, </a:t>
            </a:r>
            <a:b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*прием театрализации, когда дети учатся распределять и играть разные роли; </a:t>
            </a:r>
            <a:b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*занятия по этикету; </a:t>
            </a:r>
            <a:b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*тренинги; </a:t>
            </a:r>
            <a:b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*классные часы; </a:t>
            </a:r>
            <a:b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*моделирование общения и речевого поведения; </a:t>
            </a:r>
            <a:b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*индивидуальные беседы учителя с родителями, учеником.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7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6011AF"/>
                </a:solidFill>
                <a:latin typeface="Comic Sans MS" pitchFamily="66" charset="0"/>
              </a:rPr>
              <a:t>Выстраивать </a:t>
            </a:r>
            <a:endParaRPr lang="ru-RU" sz="3600" b="1" i="1" dirty="0" smtClean="0">
              <a:solidFill>
                <a:srgbClr val="6011AF"/>
              </a:solidFill>
              <a:latin typeface="Comic Sans MS" pitchFamily="66" charset="0"/>
            </a:endParaRPr>
          </a:p>
          <a:p>
            <a:pPr algn="ctr"/>
            <a:r>
              <a:rPr lang="ru-RU" sz="3600" b="1" i="1" dirty="0" smtClean="0">
                <a:solidFill>
                  <a:srgbClr val="6011AF"/>
                </a:solidFill>
                <a:latin typeface="Comic Sans MS" pitchFamily="66" charset="0"/>
              </a:rPr>
              <a:t>межличностные </a:t>
            </a:r>
            <a:r>
              <a:rPr lang="ru-RU" sz="3600" b="1" i="1" dirty="0" smtClean="0">
                <a:solidFill>
                  <a:srgbClr val="6011AF"/>
                </a:solidFill>
                <a:latin typeface="Comic Sans MS" pitchFamily="66" charset="0"/>
              </a:rPr>
              <a:t>отношения-</a:t>
            </a:r>
            <a:endParaRPr lang="ru-RU" sz="3600" dirty="0">
              <a:solidFill>
                <a:srgbClr val="6011A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260648"/>
            <a:ext cx="56703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  <a:t>Моделирование общения: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- Развиваю хорошее и борюсь с плохим. 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- Продуктивное разрешение конфликтов. </a:t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- Умение соотносить цель общения с особенностями собеседника.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Через: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- тренинги; </a:t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- ролевые, сюжетные игры;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- театрализация; </a:t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- диагностика личностных качеств и уровня воспитанности учеников; </a:t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- работа по коррекции выявленных недостатков; </a:t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- классные часы; </a:t>
            </a:r>
            <a:b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- беседы.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786322"/>
            <a:ext cx="4000528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08" y="4429132"/>
            <a:ext cx="5111750" cy="18525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ергей\Desktop\Семинар в аспирантуре\Конференция 2018\Макеты слайдов\фон дети и 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856983" cy="65527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476672"/>
            <a:ext cx="6552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933056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- любое мнение ценно;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 - ты имеешь право на любую реакцию, кроме невнимания;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 - повернись так, чтобы видеть лицо говорящего,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 - хочешь говорить – подними руку;</a:t>
            </a:r>
            <a:endParaRPr lang="ru-RU" sz="2400" b="1" i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3265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Выстраивая отношения, можно выделить некоторые правила ведения диалога: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556792"/>
            <a:ext cx="3779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latin typeface="Comic Sans MS" pitchFamily="66" charset="0"/>
              </a:rPr>
              <a:t>дай возможность другому высказать своё мнение, а себе – понять его;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 - обращение начинается с имени;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 - критика должна быть тактичной;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 - отсутствие результата – тоже результат;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 - голос – твой божественный дар, умей им владеть.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Воспитание\vospitanie_i_obuchenie_detey_s_narusheniyami_razvitiya_2021_04_c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2884711" cy="44849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052736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err="1" smtClean="0">
                <a:hlinkClick r:id="rId3"/>
              </a:rPr>
              <a:t>Крутякова</a:t>
            </a:r>
            <a:r>
              <a:rPr lang="ru-RU" dirty="0" smtClean="0">
                <a:hlinkClick r:id="rId3"/>
              </a:rPr>
              <a:t> Е.Н. (Москва</a:t>
            </a:r>
            <a:r>
              <a:rPr lang="ru-RU" dirty="0" smtClean="0">
                <a:hlinkClick r:id="rId3"/>
              </a:rPr>
              <a:t>)</a:t>
            </a:r>
          </a:p>
          <a:p>
            <a:r>
              <a:rPr lang="ru-RU" dirty="0" smtClean="0">
                <a:hlinkClick r:id="rId3"/>
              </a:rPr>
              <a:t> </a:t>
            </a:r>
            <a:r>
              <a:rPr lang="ru-RU" dirty="0" smtClean="0">
                <a:hlinkClick r:id="rId3"/>
              </a:rPr>
              <a:t>Подходы к изучению коммуникативной деятельности младших школьников с нарушениями опорно-двигательного аппарата</a:t>
            </a:r>
            <a:r>
              <a:rPr lang="ru-RU" dirty="0" smtClean="0"/>
              <a:t> 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90336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/>
            </a:r>
            <a:br>
              <a:rPr lang="ru-RU" dirty="0" smtClean="0">
                <a:hlinkClick r:id="rId4"/>
              </a:rPr>
            </a:br>
            <a:r>
              <a:rPr lang="ru-RU" dirty="0" smtClean="0">
                <a:hlinkClick r:id="rId4"/>
              </a:rPr>
              <a:t>Айвазян Е.Б., Кудрина Т.П</a:t>
            </a:r>
            <a:r>
              <a:rPr lang="ru-RU" dirty="0" smtClean="0">
                <a:hlinkClick r:id="rId4"/>
              </a:rPr>
              <a:t>.,</a:t>
            </a:r>
          </a:p>
          <a:p>
            <a:r>
              <a:rPr lang="ru-RU" dirty="0" smtClean="0">
                <a:hlinkClick r:id="rId4"/>
              </a:rPr>
              <a:t> </a:t>
            </a:r>
            <a:r>
              <a:rPr lang="ru-RU" dirty="0" smtClean="0">
                <a:hlinkClick r:id="rId4"/>
              </a:rPr>
              <a:t>Павлова А.В. (Москва</a:t>
            </a:r>
            <a:r>
              <a:rPr lang="ru-RU" dirty="0" smtClean="0">
                <a:hlinkClick r:id="rId4"/>
              </a:rPr>
              <a:t>)</a:t>
            </a:r>
          </a:p>
          <a:p>
            <a:r>
              <a:rPr lang="ru-RU" dirty="0" smtClean="0">
                <a:hlinkClick r:id="rId4"/>
              </a:rPr>
              <a:t> </a:t>
            </a:r>
            <a:r>
              <a:rPr lang="ru-RU" dirty="0" smtClean="0">
                <a:hlinkClick r:id="rId4"/>
              </a:rPr>
              <a:t>Оценка образовательного потенциала слепого ребенка как ориентир для выбора варианта АООП НОО (Часть 1)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831" y="3573016"/>
            <a:ext cx="4896545" cy="2880320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Чтобы воспитывать в духе гуманизма, а не эгоизма,</a:t>
            </a:r>
            <a:b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0" i="1" u="sng" dirty="0" smtClean="0">
                <a:solidFill>
                  <a:srgbClr val="FF0000"/>
                </a:solidFill>
                <a:latin typeface="Comic Sans MS" pitchFamily="66" charset="0"/>
              </a:rPr>
              <a:t>подчеркивал </a:t>
            </a:r>
            <a:r>
              <a:rPr lang="ru-RU" sz="2400" b="0" i="1" u="sng" dirty="0" err="1" smtClean="0">
                <a:solidFill>
                  <a:srgbClr val="FF0000"/>
                </a:solidFill>
                <a:latin typeface="Comic Sans MS" pitchFamily="66" charset="0"/>
              </a:rPr>
              <a:t>Гербарт</a:t>
            </a:r>
            <a:r>
              <a:rPr lang="ru-RU" sz="2400" b="0" i="1" u="sng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  <a:br>
              <a:rPr lang="ru-RU" sz="2400" b="0" i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0" i="1" u="sng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0" i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необходимо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сделать человеческие отношения главным предметом всего обучения в каждой школе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ru-RU" sz="1800" dirty="0" smtClean="0">
                <a:solidFill>
                  <a:srgbClr val="7030A0"/>
                </a:solidFill>
              </a:rPr>
              <a:t/>
            </a:r>
            <a:br>
              <a:rPr lang="ru-RU" sz="1800" dirty="0" smtClean="0">
                <a:solidFill>
                  <a:srgbClr val="7030A0"/>
                </a:solidFill>
              </a:rPr>
            </a:b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3085170" cy="31390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Главная проблема ребенка с ограниченными возможностями </a:t>
            </a:r>
            <a:r>
              <a:rPr lang="ru-RU" b="1" dirty="0" smtClean="0">
                <a:solidFill>
                  <a:srgbClr val="3333FF"/>
                </a:solidFill>
                <a:latin typeface="Comic Sans MS" pitchFamily="66" charset="0"/>
              </a:rPr>
              <a:t>заключается в его связи с миром, 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Comic Sans MS" pitchFamily="66" charset="0"/>
              </a:rPr>
              <a:t>в ограничении мобильности, 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Comic Sans MS" pitchFamily="66" charset="0"/>
              </a:rPr>
              <a:t>бедности контактов со сверстниками и взрослыми, 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Comic Sans MS" pitchFamily="66" charset="0"/>
              </a:rPr>
              <a:t>в ограниченности общения с природой, 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Comic Sans MS" pitchFamily="66" charset="0"/>
              </a:rPr>
              <a:t>доступа к культурным ценностям, 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Comic Sans MS" pitchFamily="66" charset="0"/>
              </a:rPr>
              <a:t>а иногда – и к элементарному образованию.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Ребенок, имеющий инвалидность – часть и член общества, он хочет, должен и может участвовать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во всей многогранной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628800"/>
            <a:ext cx="6842468" cy="57896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6162935" cy="10801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9731" y="548680"/>
            <a:ext cx="6310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Творческих успехов и</a:t>
            </a:r>
            <a:r>
              <a:rPr lang="ru-RU" sz="3200" b="1" dirty="0" smtClean="0">
                <a:solidFill>
                  <a:srgbClr val="FFC000"/>
                </a:solidFill>
                <a:latin typeface="Comic Sans MS" pitchFamily="66" charset="0"/>
              </a:rPr>
              <a:t> эффективной работы!</a:t>
            </a:r>
          </a:p>
        </p:txBody>
      </p:sp>
    </p:spTree>
    <p:extLst>
      <p:ext uri="{BB962C8B-B14F-4D97-AF65-F5344CB8AC3E}">
        <p14:creationId xmlns:p14="http://schemas.microsoft.com/office/powerpoint/2010/main" xmlns="" val="11082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Семинар в аспирантуре\Конференция 2018\Макеты слайдов\дети и не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774"/>
            <a:ext cx="8964488" cy="68112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5256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В школе дети обсуждают взрослых: 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"Они сами не знают, чего хотят! Сначала учат нас ходить и говорить, 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а потом требуют, 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чтобы мы сидели и молчали."</a:t>
            </a:r>
            <a:endParaRPr lang="ru-RU" sz="20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64904"/>
            <a:ext cx="4968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Мы рождены, чтобы жить совместно; 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наше общество – свод из камней,  который обрушился бы, 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если бы один не поддерживал другого.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(Сенека)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20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1"/>
            <a:ext cx="75608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В процессе обучения б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ольшую 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роль приобретает овладение коммуникативными УУД, которые: </a:t>
            </a:r>
            <a:endParaRPr 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обеспечивают совместную деятельность 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предполагают обмен информацией и достижение общих целей 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способствуют установлению контактов и осуществлению сотрудничества 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улучшают процессы межличностного общения, 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включая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понимание партнеров.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Эффективная коммуникация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важный компонент личностного  и профессионального успеха </a:t>
            </a:r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на 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различных уровнях общения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: межличностном, межгрупповом, внутригрупповом и внешнем. </a:t>
            </a:r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Те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или иные коммуникационные навыки мы </a:t>
            </a:r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2000" b="1" i="1" u="sng" dirty="0" smtClean="0">
                <a:solidFill>
                  <a:srgbClr val="002060"/>
                </a:solidFill>
                <a:latin typeface="Comic Sans MS" pitchFamily="66" charset="0"/>
              </a:rPr>
              <a:t>задействуем ежедневно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это умение говорить, слушать и чувствовать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настроение 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других.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4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Воспитание\навыки 21 в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3"/>
            <a:ext cx="6624736" cy="4968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68313" y="404664"/>
            <a:ext cx="6407943" cy="179084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  <a:cs typeface="Arial" panose="020B0604020202020204" pitchFamily="34" charset="0"/>
              </a:rPr>
              <a:t>Великие педагоги прошлого придавали общению очень большое значение.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sz="3200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1779931" cy="252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92"/>
          <a:stretch/>
        </p:blipFill>
        <p:spPr bwMode="auto">
          <a:xfrm>
            <a:off x="2267744" y="4077072"/>
            <a:ext cx="2164358" cy="253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1805789" cy="246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98" t="1554" r="3187" b="16554"/>
          <a:stretch/>
        </p:blipFill>
        <p:spPr bwMode="auto">
          <a:xfrm>
            <a:off x="6228184" y="3429000"/>
            <a:ext cx="1942953" cy="243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112568" cy="166774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Иоганн Фридрих </a:t>
            </a:r>
            <a:r>
              <a:rPr lang="ru-RU" sz="3200" b="1" dirty="0" err="1" smtClean="0">
                <a:solidFill>
                  <a:srgbClr val="7030A0"/>
                </a:solidFill>
                <a:latin typeface="Comic Sans MS" pitchFamily="66" charset="0"/>
              </a:rPr>
              <a:t>Гербарт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считал, что все знания человека возникают из двух главных источников 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5" y="332656"/>
            <a:ext cx="1461413" cy="20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71507" y="1205852"/>
            <a:ext cx="576064" cy="199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8384" flipV="1">
            <a:off x="3005038" y="1910225"/>
            <a:ext cx="812646" cy="97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2492896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опыта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5" y="2564904"/>
            <a:ext cx="2232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общения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1520" y="3429000"/>
            <a:ext cx="7704856" cy="973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Основными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состояниями души являются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10366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7747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73811" y="5013176"/>
            <a:ext cx="31143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002060"/>
                </a:solidFill>
                <a:latin typeface="Comic Sans MS" pitchFamily="66" charset="0"/>
              </a:rPr>
              <a:t>Познание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к познанию человек приходит через </a:t>
            </a:r>
            <a:r>
              <a:rPr lang="ru-RU" sz="2400" b="1" i="1" u="sng" dirty="0">
                <a:solidFill>
                  <a:srgbClr val="002060"/>
                </a:solidFill>
                <a:latin typeface="Comic Sans MS" pitchFamily="66" charset="0"/>
              </a:rPr>
              <a:t>опыт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60033" y="5013176"/>
            <a:ext cx="26642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002060"/>
                </a:solidFill>
                <a:latin typeface="Comic Sans MS" pitchFamily="66" charset="0"/>
              </a:rPr>
              <a:t>Участие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 участию приходит через </a:t>
            </a:r>
            <a:r>
              <a:rPr lang="ru-RU" sz="2400" b="1" i="1" u="sng" dirty="0">
                <a:solidFill>
                  <a:srgbClr val="002060"/>
                </a:solidFill>
                <a:latin typeface="Comic Sans MS" pitchFamily="66" charset="0"/>
              </a:rPr>
              <a:t>общение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41183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оспитание\ушин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7704855" cy="52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24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оспитание\макар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7776864" cy="5495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24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оспитание\лис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768751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287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Воспитательный потенциал межличностных отношений и коммуникаций  в образовательной среде</vt:lpstr>
      <vt:lpstr>Слайд 2</vt:lpstr>
      <vt:lpstr>Слайд 3</vt:lpstr>
      <vt:lpstr>Слайд 4</vt:lpstr>
      <vt:lpstr>Великие педагоги прошлого придавали общению очень большое значение.  </vt:lpstr>
      <vt:lpstr>Иоганн Фридрих Гербарт считал, что все знания человека возникают из двух главных источников </vt:lpstr>
      <vt:lpstr>Слайд 7</vt:lpstr>
      <vt:lpstr>Слайд 8</vt:lpstr>
      <vt:lpstr>Слайд 9</vt:lpstr>
      <vt:lpstr>Слайд 10</vt:lpstr>
      <vt:lpstr>Слайд 11</vt:lpstr>
      <vt:lpstr>Слайд 12</vt:lpstr>
      <vt:lpstr> Через: *родительские собрания; *анкетирование детей и родителей;  *ролевые, сюжетные игры,  *прием театрализации, когда дети учатся распределять и играть разные роли;  *занятия по этикету;  *тренинги;  *классные часы;  *моделирование общения и речевого поведения;  *индивидуальные беседы учителя с родителями, учеником. </vt:lpstr>
      <vt:lpstr>Слайд 14</vt:lpstr>
      <vt:lpstr>Слайд 15</vt:lpstr>
      <vt:lpstr>Слайд 16</vt:lpstr>
      <vt:lpstr>Чтобы воспитывать в духе гуманизма, а не эгоизма,  подчеркивал Гербарт,  необходимо сделать человеческие отношения главным предметом всего обучения в каждой школе.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128</dc:creator>
  <cp:lastModifiedBy>Сергей</cp:lastModifiedBy>
  <cp:revision>147</cp:revision>
  <dcterms:created xsi:type="dcterms:W3CDTF">2015-01-07T15:36:00Z</dcterms:created>
  <dcterms:modified xsi:type="dcterms:W3CDTF">2021-08-24T19:39:25Z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558636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