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9" r:id="rId4"/>
    <p:sldId id="270" r:id="rId5"/>
    <p:sldId id="273" r:id="rId6"/>
    <p:sldId id="278" r:id="rId7"/>
    <p:sldId id="279" r:id="rId8"/>
    <p:sldId id="283" r:id="rId9"/>
    <p:sldId id="302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B44FC-FC08-48E8-B346-A24E48B0C1FE}" type="doc">
      <dgm:prSet loTypeId="urn:microsoft.com/office/officeart/2005/8/layout/venn2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7D28B14-6F76-40C3-BCEB-CB625CA9DD5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2000" b="1" dirty="0" smtClean="0">
            <a:solidFill>
              <a:schemeClr val="tx1"/>
            </a:solidFill>
          </a:endParaRPr>
        </a:p>
        <a:p>
          <a:r>
            <a:rPr lang="ru-RU" sz="2000" b="1" dirty="0" smtClean="0">
              <a:solidFill>
                <a:schemeClr val="tx1"/>
              </a:solidFill>
            </a:rPr>
            <a:t>Многофункциональный центр прикладных квалификаций </a:t>
          </a:r>
        </a:p>
        <a:p>
          <a:r>
            <a:rPr lang="ru-RU" sz="2000" b="1" dirty="0" smtClean="0">
              <a:solidFill>
                <a:schemeClr val="tx1"/>
              </a:solidFill>
            </a:rPr>
            <a:t>ОГБПОУ УТЖТ</a:t>
          </a:r>
          <a:endParaRPr lang="ru-RU" sz="2000" b="1" dirty="0">
            <a:solidFill>
              <a:schemeClr val="tx1"/>
            </a:solidFill>
          </a:endParaRPr>
        </a:p>
      </dgm:t>
    </dgm:pt>
    <dgm:pt modelId="{720F4333-1CCC-4903-8735-A3E2A627E0E6}" type="parTrans" cxnId="{98ADAB19-3555-4334-9B78-8036F8FDD7DF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818EB16A-996E-48F2-8450-4BC6EDA02649}" type="sibTrans" cxnId="{98ADAB19-3555-4334-9B78-8036F8FDD7DF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4F335E4B-F4E5-45BA-BC53-5AA11380C25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ru-RU" sz="2000" b="1" dirty="0" smtClean="0">
            <a:solidFill>
              <a:schemeClr val="tx1"/>
            </a:solidFill>
          </a:endParaRPr>
        </a:p>
        <a:p>
          <a:r>
            <a:rPr lang="ru-RU" sz="2000" b="1" dirty="0" smtClean="0">
              <a:solidFill>
                <a:schemeClr val="tx1"/>
              </a:solidFill>
            </a:rPr>
            <a:t>Отдел поддержки профессионального выбора</a:t>
          </a:r>
          <a:endParaRPr lang="ru-RU" sz="2000" b="1" dirty="0">
            <a:solidFill>
              <a:schemeClr val="tx1"/>
            </a:solidFill>
          </a:endParaRPr>
        </a:p>
      </dgm:t>
    </dgm:pt>
    <dgm:pt modelId="{B8254F84-1D5A-4352-AB89-96A6BA5B9C4F}" type="parTrans" cxnId="{7239494F-96CB-4DD6-AC19-AC7BD301FD5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5E5976EA-1799-4570-B5FB-F52F3CA93023}" type="sibTrans" cxnId="{7239494F-96CB-4DD6-AC19-AC7BD301FD5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E4393D1-6273-4A48-A822-A77BB937AA0C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Волонтерский отряд по поддержке профессионального выбора</a:t>
          </a:r>
          <a:endParaRPr lang="ru-RU" sz="2000" b="1" dirty="0">
            <a:solidFill>
              <a:schemeClr val="tx1"/>
            </a:solidFill>
          </a:endParaRPr>
        </a:p>
      </dgm:t>
    </dgm:pt>
    <dgm:pt modelId="{D223570D-CB97-4A69-B320-0C5FC5B86265}" type="parTrans" cxnId="{439393D6-1947-45BE-BCB1-EEC5B822D857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66D2E47-919A-4E90-9EC3-513F35C9E3A4}" type="sibTrans" cxnId="{439393D6-1947-45BE-BCB1-EEC5B822D857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5C30DAF-74F8-4250-BE3E-A51AC07CA86A}" type="pres">
      <dgm:prSet presAssocID="{FFAB44FC-FC08-48E8-B346-A24E48B0C1F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65F1C0-702D-45E2-B350-E3257E5ACC10}" type="pres">
      <dgm:prSet presAssocID="{FFAB44FC-FC08-48E8-B346-A24E48B0C1FE}" presName="comp1" presStyleCnt="0"/>
      <dgm:spPr/>
    </dgm:pt>
    <dgm:pt modelId="{C227D8D3-B10F-46B4-BAA2-677B0DAE4F07}" type="pres">
      <dgm:prSet presAssocID="{FFAB44FC-FC08-48E8-B346-A24E48B0C1FE}" presName="circle1" presStyleLbl="node1" presStyleIdx="0" presStyleCnt="3" custScaleX="159210" custScaleY="72752"/>
      <dgm:spPr/>
      <dgm:t>
        <a:bodyPr/>
        <a:lstStyle/>
        <a:p>
          <a:endParaRPr lang="ru-RU"/>
        </a:p>
      </dgm:t>
    </dgm:pt>
    <dgm:pt modelId="{F4E3498F-B339-498D-BC2E-34BD8D85B0C0}" type="pres">
      <dgm:prSet presAssocID="{FFAB44FC-FC08-48E8-B346-A24E48B0C1FE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769EA-2ACD-497B-9569-44F85CD3B971}" type="pres">
      <dgm:prSet presAssocID="{FFAB44FC-FC08-48E8-B346-A24E48B0C1FE}" presName="comp2" presStyleCnt="0"/>
      <dgm:spPr/>
    </dgm:pt>
    <dgm:pt modelId="{3CFBAFD1-3654-4DAE-9A32-3BE3B198A97D}" type="pres">
      <dgm:prSet presAssocID="{FFAB44FC-FC08-48E8-B346-A24E48B0C1FE}" presName="circle2" presStyleLbl="node1" presStyleIdx="1" presStyleCnt="3" custScaleX="152737" custScaleY="65934" custLinFactNeighborX="693" custLinFactNeighborY="503"/>
      <dgm:spPr/>
      <dgm:t>
        <a:bodyPr/>
        <a:lstStyle/>
        <a:p>
          <a:endParaRPr lang="ru-RU"/>
        </a:p>
      </dgm:t>
    </dgm:pt>
    <dgm:pt modelId="{A3EB882D-FC31-47D2-BF75-B63C702EB4FF}" type="pres">
      <dgm:prSet presAssocID="{FFAB44FC-FC08-48E8-B346-A24E48B0C1FE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F4941-6DC5-4E4E-BFD1-CF384506ECCC}" type="pres">
      <dgm:prSet presAssocID="{FFAB44FC-FC08-48E8-B346-A24E48B0C1FE}" presName="comp3" presStyleCnt="0"/>
      <dgm:spPr/>
    </dgm:pt>
    <dgm:pt modelId="{314CD4BB-67D2-4BED-91D2-62D060A836E0}" type="pres">
      <dgm:prSet presAssocID="{FFAB44FC-FC08-48E8-B346-A24E48B0C1FE}" presName="circle3" presStyleLbl="node1" presStyleIdx="2" presStyleCnt="3" custScaleX="155697" custScaleY="58827" custLinFactNeighborX="2173" custLinFactNeighborY="-3742"/>
      <dgm:spPr/>
      <dgm:t>
        <a:bodyPr/>
        <a:lstStyle/>
        <a:p>
          <a:endParaRPr lang="ru-RU"/>
        </a:p>
      </dgm:t>
    </dgm:pt>
    <dgm:pt modelId="{634275F9-26BE-4BCB-9962-D4BD46A2DFE2}" type="pres">
      <dgm:prSet presAssocID="{FFAB44FC-FC08-48E8-B346-A24E48B0C1FE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39494F-96CB-4DD6-AC19-AC7BD301FD5D}" srcId="{FFAB44FC-FC08-48E8-B346-A24E48B0C1FE}" destId="{4F335E4B-F4E5-45BA-BC53-5AA11380C252}" srcOrd="1" destOrd="0" parTransId="{B8254F84-1D5A-4352-AB89-96A6BA5B9C4F}" sibTransId="{5E5976EA-1799-4570-B5FB-F52F3CA93023}"/>
    <dgm:cxn modelId="{8284185B-CD22-4E07-926D-C80FA6EA6E07}" type="presOf" srcId="{FFAB44FC-FC08-48E8-B346-A24E48B0C1FE}" destId="{F5C30DAF-74F8-4250-BE3E-A51AC07CA86A}" srcOrd="0" destOrd="0" presId="urn:microsoft.com/office/officeart/2005/8/layout/venn2"/>
    <dgm:cxn modelId="{E55EDE9F-7E45-4A8C-8183-942A249001DF}" type="presOf" srcId="{B7D28B14-6F76-40C3-BCEB-CB625CA9DD5B}" destId="{F4E3498F-B339-498D-BC2E-34BD8D85B0C0}" srcOrd="1" destOrd="0" presId="urn:microsoft.com/office/officeart/2005/8/layout/venn2"/>
    <dgm:cxn modelId="{98ADAB19-3555-4334-9B78-8036F8FDD7DF}" srcId="{FFAB44FC-FC08-48E8-B346-A24E48B0C1FE}" destId="{B7D28B14-6F76-40C3-BCEB-CB625CA9DD5B}" srcOrd="0" destOrd="0" parTransId="{720F4333-1CCC-4903-8735-A3E2A627E0E6}" sibTransId="{818EB16A-996E-48F2-8450-4BC6EDA02649}"/>
    <dgm:cxn modelId="{5D4C4F09-ED6B-465F-A5F9-61E1651FA342}" type="presOf" srcId="{4F335E4B-F4E5-45BA-BC53-5AA11380C252}" destId="{A3EB882D-FC31-47D2-BF75-B63C702EB4FF}" srcOrd="1" destOrd="0" presId="urn:microsoft.com/office/officeart/2005/8/layout/venn2"/>
    <dgm:cxn modelId="{439393D6-1947-45BE-BCB1-EEC5B822D857}" srcId="{FFAB44FC-FC08-48E8-B346-A24E48B0C1FE}" destId="{9E4393D1-6273-4A48-A822-A77BB937AA0C}" srcOrd="2" destOrd="0" parTransId="{D223570D-CB97-4A69-B320-0C5FC5B86265}" sibTransId="{166D2E47-919A-4E90-9EC3-513F35C9E3A4}"/>
    <dgm:cxn modelId="{E341B3C4-087D-4160-B7E2-CC469A7FCC9C}" type="presOf" srcId="{4F335E4B-F4E5-45BA-BC53-5AA11380C252}" destId="{3CFBAFD1-3654-4DAE-9A32-3BE3B198A97D}" srcOrd="0" destOrd="0" presId="urn:microsoft.com/office/officeart/2005/8/layout/venn2"/>
    <dgm:cxn modelId="{817D8F59-5F16-45A5-8683-690B29A0BC47}" type="presOf" srcId="{B7D28B14-6F76-40C3-BCEB-CB625CA9DD5B}" destId="{C227D8D3-B10F-46B4-BAA2-677B0DAE4F07}" srcOrd="0" destOrd="0" presId="urn:microsoft.com/office/officeart/2005/8/layout/venn2"/>
    <dgm:cxn modelId="{82E8647E-474E-4780-94F6-8FC1BD9C7164}" type="presOf" srcId="{9E4393D1-6273-4A48-A822-A77BB937AA0C}" destId="{634275F9-26BE-4BCB-9962-D4BD46A2DFE2}" srcOrd="1" destOrd="0" presId="urn:microsoft.com/office/officeart/2005/8/layout/venn2"/>
    <dgm:cxn modelId="{EFF9BC94-60EF-4956-A313-E973D0D208E0}" type="presOf" srcId="{9E4393D1-6273-4A48-A822-A77BB937AA0C}" destId="{314CD4BB-67D2-4BED-91D2-62D060A836E0}" srcOrd="0" destOrd="0" presId="urn:microsoft.com/office/officeart/2005/8/layout/venn2"/>
    <dgm:cxn modelId="{492854C7-D30E-408A-9FA1-982402D7656D}" type="presParOf" srcId="{F5C30DAF-74F8-4250-BE3E-A51AC07CA86A}" destId="{8965F1C0-702D-45E2-B350-E3257E5ACC10}" srcOrd="0" destOrd="0" presId="urn:microsoft.com/office/officeart/2005/8/layout/venn2"/>
    <dgm:cxn modelId="{8AC04AB8-84EC-4E41-B8E3-F1E43F169F9F}" type="presParOf" srcId="{8965F1C0-702D-45E2-B350-E3257E5ACC10}" destId="{C227D8D3-B10F-46B4-BAA2-677B0DAE4F07}" srcOrd="0" destOrd="0" presId="urn:microsoft.com/office/officeart/2005/8/layout/venn2"/>
    <dgm:cxn modelId="{2CB18892-DA86-48CD-9FFE-98F513309DA6}" type="presParOf" srcId="{8965F1C0-702D-45E2-B350-E3257E5ACC10}" destId="{F4E3498F-B339-498D-BC2E-34BD8D85B0C0}" srcOrd="1" destOrd="0" presId="urn:microsoft.com/office/officeart/2005/8/layout/venn2"/>
    <dgm:cxn modelId="{CC2A1F67-5B3A-4982-AD4B-337F4B686913}" type="presParOf" srcId="{F5C30DAF-74F8-4250-BE3E-A51AC07CA86A}" destId="{A51769EA-2ACD-497B-9569-44F85CD3B971}" srcOrd="1" destOrd="0" presId="urn:microsoft.com/office/officeart/2005/8/layout/venn2"/>
    <dgm:cxn modelId="{B04074C5-3C08-49B0-866A-B1120576A57B}" type="presParOf" srcId="{A51769EA-2ACD-497B-9569-44F85CD3B971}" destId="{3CFBAFD1-3654-4DAE-9A32-3BE3B198A97D}" srcOrd="0" destOrd="0" presId="urn:microsoft.com/office/officeart/2005/8/layout/venn2"/>
    <dgm:cxn modelId="{B5470E09-66F2-4C57-84D8-16D25C70BD99}" type="presParOf" srcId="{A51769EA-2ACD-497B-9569-44F85CD3B971}" destId="{A3EB882D-FC31-47D2-BF75-B63C702EB4FF}" srcOrd="1" destOrd="0" presId="urn:microsoft.com/office/officeart/2005/8/layout/venn2"/>
    <dgm:cxn modelId="{723BA5D2-68FC-45BB-AC77-37E4BA9F1E6C}" type="presParOf" srcId="{F5C30DAF-74F8-4250-BE3E-A51AC07CA86A}" destId="{3BCF4941-6DC5-4E4E-BFD1-CF384506ECCC}" srcOrd="2" destOrd="0" presId="urn:microsoft.com/office/officeart/2005/8/layout/venn2"/>
    <dgm:cxn modelId="{845A2F7D-8ED9-4C86-B31D-4E27AEF5B831}" type="presParOf" srcId="{3BCF4941-6DC5-4E4E-BFD1-CF384506ECCC}" destId="{314CD4BB-67D2-4BED-91D2-62D060A836E0}" srcOrd="0" destOrd="0" presId="urn:microsoft.com/office/officeart/2005/8/layout/venn2"/>
    <dgm:cxn modelId="{AD979884-A04A-4AFA-93B5-B6FE901760A9}" type="presParOf" srcId="{3BCF4941-6DC5-4E4E-BFD1-CF384506ECCC}" destId="{634275F9-26BE-4BCB-9962-D4BD46A2DFE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48820-5BF5-430D-BFC7-FBB06CF4EE82}" type="doc">
      <dgm:prSet loTypeId="urn:microsoft.com/office/officeart/2005/8/layout/arrow2" loCatId="process" qsTypeId="urn:microsoft.com/office/officeart/2005/8/quickstyle/3d1" qsCatId="3D" csTypeId="urn:microsoft.com/office/officeart/2005/8/colors/accent2_4" csCatId="accent2" phldr="1"/>
      <dgm:spPr/>
    </dgm:pt>
    <dgm:pt modelId="{5DC6256D-1C6F-4228-ACAB-146B99919285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школа</a:t>
          </a:r>
          <a:endParaRPr lang="ru-RU" sz="2600" b="1" dirty="0"/>
        </a:p>
      </dgm:t>
    </dgm:pt>
    <dgm:pt modelId="{7CA8A871-CBE2-4BA2-AD01-7DE6AF67CD4F}" type="parTrans" cxnId="{A7758554-7F42-4CC4-B517-B8C8CD95EF66}">
      <dgm:prSet/>
      <dgm:spPr/>
      <dgm:t>
        <a:bodyPr/>
        <a:lstStyle/>
        <a:p>
          <a:pPr algn="ctr"/>
          <a:endParaRPr lang="ru-RU" sz="2600" b="1"/>
        </a:p>
      </dgm:t>
    </dgm:pt>
    <dgm:pt modelId="{9B5B1773-4196-47FE-8444-E2E6CB386FD8}" type="sibTrans" cxnId="{A7758554-7F42-4CC4-B517-B8C8CD95EF66}">
      <dgm:prSet/>
      <dgm:spPr/>
      <dgm:t>
        <a:bodyPr/>
        <a:lstStyle/>
        <a:p>
          <a:pPr algn="ctr"/>
          <a:endParaRPr lang="ru-RU" sz="2600" b="1"/>
        </a:p>
      </dgm:t>
    </dgm:pt>
    <dgm:pt modelId="{F320836D-9D53-403B-BC9D-907FE219B0EE}">
      <dgm:prSet phldrT="[Текст]" custT="1"/>
      <dgm:spPr/>
      <dgm:t>
        <a:bodyPr/>
        <a:lstStyle/>
        <a:p>
          <a:pPr algn="ctr"/>
          <a:r>
            <a:rPr lang="ru-RU" sz="2600" b="1" dirty="0" smtClean="0"/>
            <a:t>техникум</a:t>
          </a:r>
          <a:endParaRPr lang="ru-RU" sz="2600" b="1" dirty="0"/>
        </a:p>
      </dgm:t>
    </dgm:pt>
    <dgm:pt modelId="{4D0B8503-C268-45E5-9EF1-7AEF6C38590F}" type="parTrans" cxnId="{9F483C64-CD3B-486A-A4C5-15BD73E04E51}">
      <dgm:prSet/>
      <dgm:spPr/>
      <dgm:t>
        <a:bodyPr/>
        <a:lstStyle/>
        <a:p>
          <a:pPr algn="ctr"/>
          <a:endParaRPr lang="ru-RU" sz="2600" b="1"/>
        </a:p>
      </dgm:t>
    </dgm:pt>
    <dgm:pt modelId="{B0E808D3-D9AE-43ED-8425-97D7E0D443BC}" type="sibTrans" cxnId="{9F483C64-CD3B-486A-A4C5-15BD73E04E51}">
      <dgm:prSet/>
      <dgm:spPr/>
      <dgm:t>
        <a:bodyPr/>
        <a:lstStyle/>
        <a:p>
          <a:pPr algn="ctr"/>
          <a:endParaRPr lang="ru-RU" sz="2600" b="1"/>
        </a:p>
      </dgm:t>
    </dgm:pt>
    <dgm:pt modelId="{900E646B-1381-457C-99B9-0562EC8D79D6}">
      <dgm:prSet phldrT="[Текст]" custT="1"/>
      <dgm:spPr/>
      <dgm:t>
        <a:bodyPr/>
        <a:lstStyle/>
        <a:p>
          <a:pPr algn="ctr"/>
          <a:r>
            <a:rPr lang="ru-RU" sz="2600" b="1" dirty="0" smtClean="0"/>
            <a:t>производство</a:t>
          </a:r>
          <a:endParaRPr lang="ru-RU" sz="2600" b="1" dirty="0"/>
        </a:p>
      </dgm:t>
    </dgm:pt>
    <dgm:pt modelId="{7B86C59F-BCA0-4519-8B4A-12028C215202}" type="parTrans" cxnId="{7BECDA43-E722-4882-B08E-C31F7926DD81}">
      <dgm:prSet/>
      <dgm:spPr/>
      <dgm:t>
        <a:bodyPr/>
        <a:lstStyle/>
        <a:p>
          <a:pPr algn="ctr"/>
          <a:endParaRPr lang="ru-RU" sz="2600" b="1"/>
        </a:p>
      </dgm:t>
    </dgm:pt>
    <dgm:pt modelId="{1445986E-E82A-4809-BBAF-512E90F31991}" type="sibTrans" cxnId="{7BECDA43-E722-4882-B08E-C31F7926DD81}">
      <dgm:prSet/>
      <dgm:spPr/>
      <dgm:t>
        <a:bodyPr/>
        <a:lstStyle/>
        <a:p>
          <a:pPr algn="ctr"/>
          <a:endParaRPr lang="ru-RU" sz="2600" b="1"/>
        </a:p>
      </dgm:t>
    </dgm:pt>
    <dgm:pt modelId="{15277D67-1F7E-46C4-A45D-8285016CF9FE}" type="pres">
      <dgm:prSet presAssocID="{A9048820-5BF5-430D-BFC7-FBB06CF4EE82}" presName="arrowDiagram" presStyleCnt="0">
        <dgm:presLayoutVars>
          <dgm:chMax val="5"/>
          <dgm:dir/>
          <dgm:resizeHandles val="exact"/>
        </dgm:presLayoutVars>
      </dgm:prSet>
      <dgm:spPr/>
    </dgm:pt>
    <dgm:pt modelId="{C241E2D6-F8C6-421B-859E-660F62D020B1}" type="pres">
      <dgm:prSet presAssocID="{A9048820-5BF5-430D-BFC7-FBB06CF4EE82}" presName="arrow" presStyleLbl="bgShp" presStyleIdx="0" presStyleCnt="1" custLinFactNeighborY="3407"/>
      <dgm:spPr/>
    </dgm:pt>
    <dgm:pt modelId="{4A71BF60-2CD6-4ED5-AC56-4F993B4F5256}" type="pres">
      <dgm:prSet presAssocID="{A9048820-5BF5-430D-BFC7-FBB06CF4EE82}" presName="arrowDiagram3" presStyleCnt="0"/>
      <dgm:spPr/>
    </dgm:pt>
    <dgm:pt modelId="{5E5F16C7-E51C-4775-93E6-86B3F4F49822}" type="pres">
      <dgm:prSet presAssocID="{5DC6256D-1C6F-4228-ACAB-146B99919285}" presName="bullet3a" presStyleLbl="node1" presStyleIdx="0" presStyleCnt="3"/>
      <dgm:spPr/>
    </dgm:pt>
    <dgm:pt modelId="{2F519E4D-4925-4B78-938D-CC353F675185}" type="pres">
      <dgm:prSet presAssocID="{5DC6256D-1C6F-4228-ACAB-146B99919285}" presName="textBox3a" presStyleLbl="revTx" presStyleIdx="0" presStyleCnt="3" custLinFactNeighborX="-8206" custLinFactNeighborY="-2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124CE-FE34-4EEE-B152-F6F2086B3664}" type="pres">
      <dgm:prSet presAssocID="{F320836D-9D53-403B-BC9D-907FE219B0EE}" presName="bullet3b" presStyleLbl="node1" presStyleIdx="1" presStyleCnt="3"/>
      <dgm:spPr/>
    </dgm:pt>
    <dgm:pt modelId="{665A74D2-7FED-45EB-B7B6-EA5ED894D5BF}" type="pres">
      <dgm:prSet presAssocID="{F320836D-9D53-403B-BC9D-907FE219B0EE}" presName="textBox3b" presStyleLbl="revTx" presStyleIdx="1" presStyleCnt="3" custScaleX="151099" custLinFactNeighborX="0" custLinFactNeighborY="-3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0C490-7712-4C97-9A0C-A805DEA44C87}" type="pres">
      <dgm:prSet presAssocID="{900E646B-1381-457C-99B9-0562EC8D79D6}" presName="bullet3c" presStyleLbl="node1" presStyleIdx="2" presStyleCnt="3"/>
      <dgm:spPr/>
    </dgm:pt>
    <dgm:pt modelId="{822E4169-BC4B-489E-B36A-C96A4BB7EC57}" type="pres">
      <dgm:prSet presAssocID="{900E646B-1381-457C-99B9-0562EC8D79D6}" presName="textBox3c" presStyleLbl="revTx" presStyleIdx="2" presStyleCnt="3" custScaleX="15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483C64-CD3B-486A-A4C5-15BD73E04E51}" srcId="{A9048820-5BF5-430D-BFC7-FBB06CF4EE82}" destId="{F320836D-9D53-403B-BC9D-907FE219B0EE}" srcOrd="1" destOrd="0" parTransId="{4D0B8503-C268-45E5-9EF1-7AEF6C38590F}" sibTransId="{B0E808D3-D9AE-43ED-8425-97D7E0D443BC}"/>
    <dgm:cxn modelId="{7BECDA43-E722-4882-B08E-C31F7926DD81}" srcId="{A9048820-5BF5-430D-BFC7-FBB06CF4EE82}" destId="{900E646B-1381-457C-99B9-0562EC8D79D6}" srcOrd="2" destOrd="0" parTransId="{7B86C59F-BCA0-4519-8B4A-12028C215202}" sibTransId="{1445986E-E82A-4809-BBAF-512E90F31991}"/>
    <dgm:cxn modelId="{FD200742-0CA1-453B-BC5C-BE6135B27BAC}" type="presOf" srcId="{A9048820-5BF5-430D-BFC7-FBB06CF4EE82}" destId="{15277D67-1F7E-46C4-A45D-8285016CF9FE}" srcOrd="0" destOrd="0" presId="urn:microsoft.com/office/officeart/2005/8/layout/arrow2"/>
    <dgm:cxn modelId="{7A85288C-B101-4853-9CB6-5C1C2198FB24}" type="presOf" srcId="{5DC6256D-1C6F-4228-ACAB-146B99919285}" destId="{2F519E4D-4925-4B78-938D-CC353F675185}" srcOrd="0" destOrd="0" presId="urn:microsoft.com/office/officeart/2005/8/layout/arrow2"/>
    <dgm:cxn modelId="{17AAC0E9-0083-40DA-9B00-BBED0F6B5D2B}" type="presOf" srcId="{900E646B-1381-457C-99B9-0562EC8D79D6}" destId="{822E4169-BC4B-489E-B36A-C96A4BB7EC57}" srcOrd="0" destOrd="0" presId="urn:microsoft.com/office/officeart/2005/8/layout/arrow2"/>
    <dgm:cxn modelId="{67B80533-FA81-4FE4-8005-3CEA9563FC2D}" type="presOf" srcId="{F320836D-9D53-403B-BC9D-907FE219B0EE}" destId="{665A74D2-7FED-45EB-B7B6-EA5ED894D5BF}" srcOrd="0" destOrd="0" presId="urn:microsoft.com/office/officeart/2005/8/layout/arrow2"/>
    <dgm:cxn modelId="{A7758554-7F42-4CC4-B517-B8C8CD95EF66}" srcId="{A9048820-5BF5-430D-BFC7-FBB06CF4EE82}" destId="{5DC6256D-1C6F-4228-ACAB-146B99919285}" srcOrd="0" destOrd="0" parTransId="{7CA8A871-CBE2-4BA2-AD01-7DE6AF67CD4F}" sibTransId="{9B5B1773-4196-47FE-8444-E2E6CB386FD8}"/>
    <dgm:cxn modelId="{EBE7D028-69ED-4BFF-9C62-B086EBB292C9}" type="presParOf" srcId="{15277D67-1F7E-46C4-A45D-8285016CF9FE}" destId="{C241E2D6-F8C6-421B-859E-660F62D020B1}" srcOrd="0" destOrd="0" presId="urn:microsoft.com/office/officeart/2005/8/layout/arrow2"/>
    <dgm:cxn modelId="{365E8265-07A3-4A91-8B49-2E1599857700}" type="presParOf" srcId="{15277D67-1F7E-46C4-A45D-8285016CF9FE}" destId="{4A71BF60-2CD6-4ED5-AC56-4F993B4F5256}" srcOrd="1" destOrd="0" presId="urn:microsoft.com/office/officeart/2005/8/layout/arrow2"/>
    <dgm:cxn modelId="{F6EF193A-9AB4-49D6-BD70-F01D4CFEE663}" type="presParOf" srcId="{4A71BF60-2CD6-4ED5-AC56-4F993B4F5256}" destId="{5E5F16C7-E51C-4775-93E6-86B3F4F49822}" srcOrd="0" destOrd="0" presId="urn:microsoft.com/office/officeart/2005/8/layout/arrow2"/>
    <dgm:cxn modelId="{CBD538EB-B9FC-468B-8EC3-730AC92EB3CA}" type="presParOf" srcId="{4A71BF60-2CD6-4ED5-AC56-4F993B4F5256}" destId="{2F519E4D-4925-4B78-938D-CC353F675185}" srcOrd="1" destOrd="0" presId="urn:microsoft.com/office/officeart/2005/8/layout/arrow2"/>
    <dgm:cxn modelId="{9C5BBAF1-4F2D-4AD4-9F97-EBEC64405F5B}" type="presParOf" srcId="{4A71BF60-2CD6-4ED5-AC56-4F993B4F5256}" destId="{B2B124CE-FE34-4EEE-B152-F6F2086B3664}" srcOrd="2" destOrd="0" presId="urn:microsoft.com/office/officeart/2005/8/layout/arrow2"/>
    <dgm:cxn modelId="{66465A5D-3E39-442B-B01D-3D7C1873C4F9}" type="presParOf" srcId="{4A71BF60-2CD6-4ED5-AC56-4F993B4F5256}" destId="{665A74D2-7FED-45EB-B7B6-EA5ED894D5BF}" srcOrd="3" destOrd="0" presId="urn:microsoft.com/office/officeart/2005/8/layout/arrow2"/>
    <dgm:cxn modelId="{EE8110E6-F80A-4A94-9065-6849C3057629}" type="presParOf" srcId="{4A71BF60-2CD6-4ED5-AC56-4F993B4F5256}" destId="{4B70C490-7712-4C97-9A0C-A805DEA44C87}" srcOrd="4" destOrd="0" presId="urn:microsoft.com/office/officeart/2005/8/layout/arrow2"/>
    <dgm:cxn modelId="{95EAB900-3CA1-4FC2-A4FE-FCA7623A9AF3}" type="presParOf" srcId="{4A71BF60-2CD6-4ED5-AC56-4F993B4F5256}" destId="{822E4169-BC4B-489E-B36A-C96A4BB7EC5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27D8D3-B10F-46B4-BAA2-677B0DAE4F07}">
      <dsp:nvSpPr>
        <dsp:cNvPr id="0" name=""/>
        <dsp:cNvSpPr/>
      </dsp:nvSpPr>
      <dsp:spPr>
        <a:xfrm>
          <a:off x="330174" y="637226"/>
          <a:ext cx="8483651" cy="3876657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Многофункциональный центр прикладных квалификаций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ОГБПОУ УТЖТ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089481" y="831059"/>
        <a:ext cx="2965036" cy="581498"/>
      </dsp:txXfrm>
    </dsp:sp>
    <dsp:sp modelId="{3CFBAFD1-3654-4DAE-9A32-3BE3B198A97D}">
      <dsp:nvSpPr>
        <dsp:cNvPr id="0" name=""/>
        <dsp:cNvSpPr/>
      </dsp:nvSpPr>
      <dsp:spPr>
        <a:xfrm>
          <a:off x="1547671" y="1944223"/>
          <a:ext cx="6104048" cy="2635015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Отдел поддержки профессионального выбора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177452" y="2108911"/>
        <a:ext cx="2844486" cy="494065"/>
      </dsp:txXfrm>
    </dsp:sp>
    <dsp:sp modelId="{314CD4BB-67D2-4BED-91D2-62D060A836E0}">
      <dsp:nvSpPr>
        <dsp:cNvPr id="0" name=""/>
        <dsp:cNvSpPr/>
      </dsp:nvSpPr>
      <dsp:spPr>
        <a:xfrm>
          <a:off x="2555780" y="3024342"/>
          <a:ext cx="4148228" cy="1567325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Волонтерский отряд по поддержке профессионального выбора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163274" y="3416173"/>
        <a:ext cx="2933240" cy="7836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41E2D6-F8C6-421B-859E-660F62D020B1}">
      <dsp:nvSpPr>
        <dsp:cNvPr id="0" name=""/>
        <dsp:cNvSpPr/>
      </dsp:nvSpPr>
      <dsp:spPr>
        <a:xfrm>
          <a:off x="0" y="576080"/>
          <a:ext cx="6552728" cy="409545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E5F16C7-E51C-4775-93E6-86B3F4F49822}">
      <dsp:nvSpPr>
        <dsp:cNvPr id="0" name=""/>
        <dsp:cNvSpPr/>
      </dsp:nvSpPr>
      <dsp:spPr>
        <a:xfrm>
          <a:off x="832196" y="3263231"/>
          <a:ext cx="170370" cy="17037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519E4D-4925-4B78-938D-CC353F675185}">
      <dsp:nvSpPr>
        <dsp:cNvPr id="0" name=""/>
        <dsp:cNvSpPr/>
      </dsp:nvSpPr>
      <dsp:spPr>
        <a:xfrm>
          <a:off x="792093" y="3096348"/>
          <a:ext cx="1526785" cy="1183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276" tIns="0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школа</a:t>
          </a:r>
          <a:endParaRPr lang="ru-RU" sz="2600" b="1" kern="1200" dirty="0"/>
        </a:p>
      </dsp:txBody>
      <dsp:txXfrm>
        <a:off x="792093" y="3096348"/>
        <a:ext cx="1526785" cy="1183586"/>
      </dsp:txXfrm>
    </dsp:sp>
    <dsp:sp modelId="{B2B124CE-FE34-4EEE-B152-F6F2086B3664}">
      <dsp:nvSpPr>
        <dsp:cNvPr id="0" name=""/>
        <dsp:cNvSpPr/>
      </dsp:nvSpPr>
      <dsp:spPr>
        <a:xfrm>
          <a:off x="2336047" y="2150086"/>
          <a:ext cx="307978" cy="30797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5A74D2-7FED-45EB-B7B6-EA5ED894D5BF}">
      <dsp:nvSpPr>
        <dsp:cNvPr id="0" name=""/>
        <dsp:cNvSpPr/>
      </dsp:nvSpPr>
      <dsp:spPr>
        <a:xfrm>
          <a:off x="2088231" y="2232247"/>
          <a:ext cx="2376265" cy="2227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191" tIns="0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техникум</a:t>
          </a:r>
          <a:endParaRPr lang="ru-RU" sz="2600" b="1" kern="1200" dirty="0"/>
        </a:p>
      </dsp:txBody>
      <dsp:txXfrm>
        <a:off x="2088231" y="2232247"/>
        <a:ext cx="2376265" cy="2227927"/>
      </dsp:txXfrm>
    </dsp:sp>
    <dsp:sp modelId="{4B70C490-7712-4C97-9A0C-A805DEA44C87}">
      <dsp:nvSpPr>
        <dsp:cNvPr id="0" name=""/>
        <dsp:cNvSpPr/>
      </dsp:nvSpPr>
      <dsp:spPr>
        <a:xfrm>
          <a:off x="4144600" y="1472698"/>
          <a:ext cx="425927" cy="42592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2E4169-BC4B-489E-B36A-C96A4BB7EC57}">
      <dsp:nvSpPr>
        <dsp:cNvPr id="0" name=""/>
        <dsp:cNvSpPr/>
      </dsp:nvSpPr>
      <dsp:spPr>
        <a:xfrm>
          <a:off x="3957181" y="1685662"/>
          <a:ext cx="2373419" cy="284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690" tIns="0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производство</a:t>
          </a:r>
          <a:endParaRPr lang="ru-RU" sz="2600" b="1" kern="1200" dirty="0"/>
        </a:p>
      </dsp:txBody>
      <dsp:txXfrm>
        <a:off x="3957181" y="1685662"/>
        <a:ext cx="2373419" cy="284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uspogtt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7305" y="1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3643" y="135790"/>
            <a:ext cx="73083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Ульяновский техникум железнодорожного транспорта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cap="all" dirty="0">
                <a:solidFill>
                  <a:srgbClr val="7030A0"/>
                </a:solidFill>
              </a:rPr>
              <a:t>СОЗДАНИЕ РЕГИОНАЛЬНОГО ЦЕНТРА ПО ПРОФОРИЕНТАЦИИ КАК УСЛОВИЕ ПОВЫШЕНИЯ ЭФФЕКТИВНОСТИ ПРОФОРИЕНТАЦИОННОЙ РАБОТЫ СО ШКОЛЬНИКАМИ</a:t>
            </a:r>
            <a:endParaRPr lang="ru-RU" sz="2800" dirty="0">
              <a:solidFill>
                <a:srgbClr val="7030A0"/>
              </a:solidFill>
            </a:endParaRPr>
          </a:p>
          <a:p>
            <a:pPr algn="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Ф.Р. </a:t>
            </a:r>
            <a:r>
              <a:rPr lang="ru-RU" sz="2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Рахматулина</a:t>
            </a:r>
            <a:endParaRPr lang="ru-RU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ОГБПОУ УТЖТ</a:t>
            </a:r>
          </a:p>
          <a:p>
            <a:pPr algn="ctr"/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b="1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альфа\Desktop\фоны презентаций\be11138b885eefebece47370f0c4e32d - копия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475657" cy="23201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ьфа\Desktop\фоны презентаций\be11138b885eefebece47370f0c4e32d - копия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2293730"/>
            <a:ext cx="1475657" cy="233570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льфа\Desktop\фоны презентаций\be11138b885eefebece47370f0c4e32d - копия (4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2" y="4629432"/>
            <a:ext cx="1464713" cy="222856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851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7305" y="1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5545" y="925916"/>
            <a:ext cx="51609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СПАСИБО ЗА ВНИМАНИЕ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3" y="292494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ОГБПОУ УТЖТ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г. Ульяновск,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b="1" dirty="0" err="1" smtClean="0">
                <a:solidFill>
                  <a:srgbClr val="C00000"/>
                </a:solidFill>
              </a:rPr>
              <a:t>ул</a:t>
            </a:r>
            <a:r>
              <a:rPr lang="en-US" sz="3600" b="1" dirty="0" smtClean="0">
                <a:solidFill>
                  <a:srgbClr val="C00000"/>
                </a:solidFill>
              </a:rPr>
              <a:t>.</a:t>
            </a:r>
            <a:r>
              <a:rPr lang="ru-RU" sz="3600" b="1" dirty="0" smtClean="0">
                <a:solidFill>
                  <a:srgbClr val="C00000"/>
                </a:solidFill>
              </a:rPr>
              <a:t> Куйбышева, д.4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тел./факс: 8(842)273-62-18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e-mail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hlinkClick r:id="rId2"/>
              </a:rPr>
              <a:t>uspogtt@mail.ru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17 марта 2016 ОГБПОУ УТЖТ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907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2" y="0"/>
            <a:ext cx="9133058" cy="685799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60648"/>
            <a:ext cx="8568952" cy="86409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Многофункциональный центр прикладных квалификаций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2132856"/>
            <a:ext cx="3024336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Отдел поддержки профессионального выбора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52120" y="2132856"/>
            <a:ext cx="3024336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Отдел содействия трудоустройству выпускников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284984"/>
            <a:ext cx="2304256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Специалист отдела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869160"/>
            <a:ext cx="2304256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Специалист по маркетингу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4869160"/>
            <a:ext cx="2304256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Специалист по связям с общественностью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8184" y="4869160"/>
            <a:ext cx="2304256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Специалист по компьютерным сетям и системам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00192" y="3284984"/>
            <a:ext cx="2304256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Специалист отдела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59832" y="1340768"/>
            <a:ext cx="3096344" cy="5760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Руководитель центра</a:t>
            </a:r>
            <a:endParaRPr lang="ru-RU" sz="2200" b="1" dirty="0"/>
          </a:p>
        </p:txBody>
      </p:sp>
      <p:cxnSp>
        <p:nvCxnSpPr>
          <p:cNvPr id="13" name="Прямая со стрелкой 12"/>
          <p:cNvCxnSpPr>
            <a:stCxn id="11" idx="2"/>
            <a:endCxn id="8" idx="0"/>
          </p:cNvCxnSpPr>
          <p:nvPr/>
        </p:nvCxnSpPr>
        <p:spPr>
          <a:xfrm flipH="1">
            <a:off x="4572000" y="1916832"/>
            <a:ext cx="36004" cy="2952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699792" y="1916832"/>
            <a:ext cx="1872208" cy="2952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>
            <a:off x="4608004" y="1916832"/>
            <a:ext cx="1692188" cy="2952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8" idx="1"/>
          </p:cNvCxnSpPr>
          <p:nvPr/>
        </p:nvCxnSpPr>
        <p:spPr>
          <a:xfrm>
            <a:off x="2843808" y="5337212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724128" y="5301208"/>
            <a:ext cx="5040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5" idx="0"/>
          </p:cNvCxnSpPr>
          <p:nvPr/>
        </p:nvCxnSpPr>
        <p:spPr>
          <a:xfrm>
            <a:off x="6156176" y="1628800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1"/>
            <a:endCxn id="4" idx="0"/>
          </p:cNvCxnSpPr>
          <p:nvPr/>
        </p:nvCxnSpPr>
        <p:spPr>
          <a:xfrm flipH="1">
            <a:off x="1979712" y="1628800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9" idx="0"/>
          </p:cNvCxnSpPr>
          <p:nvPr/>
        </p:nvCxnSpPr>
        <p:spPr>
          <a:xfrm flipV="1">
            <a:off x="7380312" y="4221088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6" idx="2"/>
          </p:cNvCxnSpPr>
          <p:nvPr/>
        </p:nvCxnSpPr>
        <p:spPr>
          <a:xfrm flipV="1">
            <a:off x="1619672" y="4221088"/>
            <a:ext cx="0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78" y="0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60648"/>
            <a:ext cx="8568952" cy="648072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Организация </a:t>
            </a:r>
            <a:r>
              <a:rPr lang="ru-RU" sz="3200" b="1" dirty="0" err="1" smtClean="0"/>
              <a:t>профориентационной</a:t>
            </a:r>
            <a:r>
              <a:rPr lang="ru-RU" sz="3200" b="1" dirty="0" smtClean="0"/>
              <a:t> работы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4091016138"/>
              </p:ext>
            </p:extLst>
          </p:nvPr>
        </p:nvGraphicFramePr>
        <p:xfrm>
          <a:off x="0" y="404664"/>
          <a:ext cx="9144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467544" y="5373216"/>
            <a:ext cx="8286808" cy="1296144"/>
          </a:xfrm>
          <a:prstGeom prst="roundRect">
            <a:avLst>
              <a:gd name="adj" fmla="val 2163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максимальное включение обучающихся в социальную и профессиональную сферу, формирование навыков осознанного выбора профессионального пути, содействие профессиональному самоопределению, трудоустройству, планированию карьеры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732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0942" y="-37074"/>
            <a:ext cx="9133058" cy="68950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116632"/>
            <a:ext cx="8579212" cy="86409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Модель  развития </a:t>
            </a:r>
            <a:r>
              <a:rPr lang="ru-RU" sz="2400" b="1" dirty="0"/>
              <a:t>профессионального </a:t>
            </a:r>
            <a:r>
              <a:rPr lang="ru-RU" sz="2400" b="1" dirty="0" smtClean="0"/>
              <a:t>самоопределения </a:t>
            </a:r>
          </a:p>
          <a:p>
            <a:pPr algn="ctr"/>
            <a:r>
              <a:rPr lang="ru-RU" sz="2400" b="1" dirty="0" smtClean="0"/>
              <a:t>и адаптации </a:t>
            </a:r>
            <a:endParaRPr lang="ru-RU" sz="2400" b="1" dirty="0"/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00034" y="1120339"/>
            <a:ext cx="1920875" cy="122413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1 ЭТАП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Первичная адаптация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286116" y="1142984"/>
            <a:ext cx="5500726" cy="83820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Профессиональная пропедевтика: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- организация информационного пространства (школьники)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299792" y="2177479"/>
            <a:ext cx="5487050" cy="121444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Профессиональное самоопределение: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- ориентировочный период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- социально-адаптационный период,</a:t>
            </a:r>
            <a:r>
              <a:rPr kumimoji="0" lang="ru-RU" b="0" i="1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- учебно-адаптационный период (1 курс)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00033" y="2704746"/>
            <a:ext cx="1894413" cy="131039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2 ЭТАП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Социально - профессиональная адаптация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299792" y="3583088"/>
            <a:ext cx="5544616" cy="86409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Социально-профессиональная адаптация: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-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предпроизводственный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период (2 курс)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- производственный период (3 курс)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0033" y="4360259"/>
            <a:ext cx="1894413" cy="121444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3 ЭТАП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Профессиональная адаптация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272244" y="4712319"/>
            <a:ext cx="5572164" cy="86238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Профессиональная адаптация: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- квалификационный период (4 курс)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17410" idx="3"/>
            <a:endCxn id="17411" idx="1"/>
          </p:cNvCxnSpPr>
          <p:nvPr/>
        </p:nvCxnSpPr>
        <p:spPr>
          <a:xfrm flipV="1">
            <a:off x="2420909" y="1562085"/>
            <a:ext cx="865207" cy="17032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7410" idx="3"/>
            <a:endCxn id="17412" idx="1"/>
          </p:cNvCxnSpPr>
          <p:nvPr/>
        </p:nvCxnSpPr>
        <p:spPr>
          <a:xfrm>
            <a:off x="2420909" y="1732407"/>
            <a:ext cx="878883" cy="1052295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7413" idx="3"/>
            <a:endCxn id="17414" idx="1"/>
          </p:cNvCxnSpPr>
          <p:nvPr/>
        </p:nvCxnSpPr>
        <p:spPr>
          <a:xfrm>
            <a:off x="2394446" y="3359941"/>
            <a:ext cx="905346" cy="655195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7415" idx="3"/>
            <a:endCxn id="17416" idx="1"/>
          </p:cNvCxnSpPr>
          <p:nvPr/>
        </p:nvCxnSpPr>
        <p:spPr>
          <a:xfrm>
            <a:off x="2394446" y="4967482"/>
            <a:ext cx="877798" cy="17603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71453" y="5805264"/>
            <a:ext cx="8579212" cy="86409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/>
              <a:t>«детский сад – школа - техникум – производство»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9286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42" y="0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1412776"/>
          <a:ext cx="65527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95536" y="260648"/>
            <a:ext cx="8579212" cy="90872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Поэтапное  развитие профессионального самоопределения и адаптации </a:t>
            </a:r>
            <a:endParaRPr lang="ru-RU" sz="2800" b="1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5445224"/>
            <a:ext cx="2160240" cy="864096"/>
            <a:chOff x="577216" y="3020663"/>
            <a:chExt cx="2160240" cy="1637077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153280" y="3020663"/>
              <a:ext cx="1583830" cy="122780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577216" y="3429932"/>
              <a:ext cx="2160240" cy="1227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3649" tIns="0" rIns="0" bIns="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/>
                <a:t>д</a:t>
              </a:r>
              <a:r>
                <a:rPr lang="ru-RU" sz="2600" b="1" kern="1200" dirty="0" smtClean="0"/>
                <a:t>етский сад</a:t>
              </a:r>
              <a:endParaRPr lang="ru-RU" sz="2600" b="1" kern="1200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 rot="16200000">
            <a:off x="4261656" y="3595328"/>
            <a:ext cx="5877272" cy="64807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3649" tIns="0" rIns="0" bIns="0" numCol="1" spcCol="1270" anchor="t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 smtClean="0"/>
              <a:t>Высококвалифицированный специалист</a:t>
            </a:r>
            <a:endParaRPr lang="ru-RU" sz="2200" b="1" kern="1200" dirty="0"/>
          </a:p>
        </p:txBody>
      </p:sp>
      <p:pic>
        <p:nvPicPr>
          <p:cNvPr id="15" name="Picture 2" descr="C:\Users\альфа\Desktop\фоны презентаций\be11138b885eefebece47370f0c4e32d - копия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84784"/>
            <a:ext cx="1475657" cy="23201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альфа\Desktop\фоны презентаций\be11138b885eefebece47370f0c4e32d - копия (4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1464713" cy="222856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7305" y="1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1600" y="6093296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43608" y="5157192"/>
            <a:ext cx="7776864" cy="64807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3608" y="4437112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43608" y="3789040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3608" y="3068960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43608" y="2420888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1700808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1052736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43608" y="332656"/>
            <a:ext cx="7776864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16200000">
            <a:off x="-2606488" y="3190664"/>
            <a:ext cx="6364088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Социальные партнеры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4664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ОГКУ Центр занятости населения г. Ульяновска</a:t>
            </a:r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Молодёжный Совет Волго-Камского филиала </a:t>
            </a:r>
            <a:r>
              <a:rPr lang="ru-RU" sz="2200" b="1" dirty="0" err="1" smtClean="0"/>
              <a:t>Дорпрофжел</a:t>
            </a:r>
            <a:endParaRPr lang="ru-RU" sz="2200" b="1" dirty="0" smtClean="0"/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НДОУ №116 ОАО «РЖД» «Сударушка»</a:t>
            </a:r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общеобразовательные школы города Ульяновска и области</a:t>
            </a:r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структурные подразделения КЖД – филиалы ОАО «РЖД»</a:t>
            </a:r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Вагонный участок Ульяновск </a:t>
            </a:r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АО «Федеральная пассажирская компания»</a:t>
            </a:r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ООО СП «</a:t>
            </a:r>
            <a:r>
              <a:rPr lang="ru-RU" sz="2200" b="1" dirty="0" err="1" smtClean="0"/>
              <a:t>Лифтсервис</a:t>
            </a:r>
            <a:r>
              <a:rPr lang="ru-RU" sz="2200" b="1" dirty="0" smtClean="0"/>
              <a:t>», ОО «</a:t>
            </a:r>
            <a:r>
              <a:rPr lang="ru-RU" sz="2200" b="1" dirty="0" err="1" smtClean="0"/>
              <a:t>Лифтремонт</a:t>
            </a:r>
            <a:r>
              <a:rPr lang="ru-RU" sz="2200" b="1" dirty="0" smtClean="0"/>
              <a:t>», ООО «Волга Лифт»</a:t>
            </a:r>
          </a:p>
          <a:p>
            <a:pPr algn="ctr">
              <a:buFontTx/>
              <a:buChar char="-"/>
            </a:pPr>
            <a:endParaRPr lang="ru-RU" sz="2200" b="1" dirty="0" smtClean="0"/>
          </a:p>
          <a:p>
            <a:pPr algn="ctr"/>
            <a:r>
              <a:rPr lang="ru-RU" sz="2200" b="1" dirty="0" smtClean="0"/>
              <a:t>МУП «Ульяновская городская электросеть» </a:t>
            </a: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210493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7305" y="1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31640" y="5373216"/>
            <a:ext cx="748883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31640" y="4509120"/>
            <a:ext cx="748883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40" y="3501008"/>
            <a:ext cx="7488832" cy="8640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1640" y="2420888"/>
            <a:ext cx="7488832" cy="9361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1052736"/>
            <a:ext cx="7488832" cy="122413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16200000">
            <a:off x="-2556792" y="3212976"/>
            <a:ext cx="6264696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Результаты</a:t>
            </a:r>
            <a:endParaRPr lang="ru-RU" sz="40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31640" y="1084962"/>
            <a:ext cx="741682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ежегодное выполнение контрольных цифр приема, рост среднего балла в конкурсе аттестатов при поступлении;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уменьшение отсева обучающихся по неуспеваемости или по причине разочарования в специальности;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рост качества знаний по отдельным дисциплинам и в целом по техникуму;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идентификация обучающихся с образовательным учреждением, выбранной специальностью;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рост % трудоустройства по специальности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10493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0942" y="0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75656" y="548680"/>
            <a:ext cx="7200800" cy="1296144"/>
          </a:xfrm>
          <a:prstGeom prst="roundRect">
            <a:avLst>
              <a:gd name="adj" fmla="val 22691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Межрегиональный образовательный проект </a:t>
            </a:r>
          </a:p>
          <a:p>
            <a:pPr algn="ctr"/>
            <a:r>
              <a:rPr lang="ru-RU" sz="2400" b="1" dirty="0" smtClean="0"/>
              <a:t>«Образовательное путешествие </a:t>
            </a:r>
          </a:p>
          <a:p>
            <a:pPr algn="ctr"/>
            <a:r>
              <a:rPr lang="ru-RU" sz="2400" b="1" dirty="0" smtClean="0"/>
              <a:t>«Вагон знаний»»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 rot="16200000">
            <a:off x="-2368152" y="3096344"/>
            <a:ext cx="6175448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НОВЫЕ ФОРМЫ ПРОФОРИЕНТАЦИОННОЙ  РАБОТЫ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648" y="3645024"/>
            <a:ext cx="7200800" cy="1296144"/>
          </a:xfrm>
          <a:prstGeom prst="roundRect">
            <a:avLst>
              <a:gd name="adj" fmla="val 22691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Молодежная академия </a:t>
            </a:r>
          </a:p>
          <a:p>
            <a:pPr algn="ctr"/>
            <a:r>
              <a:rPr lang="ru-RU" sz="2400" b="1" dirty="0" smtClean="0"/>
              <a:t>«Юный железнодорожник»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7824" y="1988840"/>
            <a:ext cx="5616624" cy="1224136"/>
          </a:xfrm>
          <a:prstGeom prst="roundRect">
            <a:avLst>
              <a:gd name="adj" fmla="val 22691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b="1" dirty="0" smtClean="0"/>
              <a:t>Участники: </a:t>
            </a:r>
          </a:p>
          <a:p>
            <a:pPr algn="just"/>
            <a:r>
              <a:rPr lang="ru-RU" sz="2200" b="1" dirty="0" smtClean="0"/>
              <a:t>УТЖТ, общеобразовательные школы, вагонный участок Ульяновск</a:t>
            </a:r>
            <a:endParaRPr lang="ru-RU" sz="2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87824" y="5157192"/>
            <a:ext cx="5616624" cy="1484784"/>
          </a:xfrm>
          <a:prstGeom prst="roundRect">
            <a:avLst>
              <a:gd name="adj" fmla="val 22691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b="1" dirty="0" smtClean="0"/>
              <a:t>Участники: </a:t>
            </a:r>
          </a:p>
          <a:p>
            <a:pPr algn="just"/>
            <a:r>
              <a:rPr lang="ru-RU" sz="2200" b="1" dirty="0" smtClean="0"/>
              <a:t>УТЖТ, общеобразовательные школы, ОГБУ ДО «Дворец творчества</a:t>
            </a:r>
            <a:r>
              <a:rPr lang="en-US" sz="2200" b="1" dirty="0" smtClean="0"/>
              <a:t> </a:t>
            </a:r>
            <a:r>
              <a:rPr lang="ru-RU" sz="2200" b="1" dirty="0" smtClean="0"/>
              <a:t>детей и молодёжи»</a:t>
            </a: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39286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2" y="0"/>
            <a:ext cx="9133058" cy="6857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2656"/>
            <a:ext cx="8280920" cy="5760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ЦЕНТР ПРОФОРИЕНТАЦИИ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 rot="16200000">
            <a:off x="-1404664" y="3573016"/>
            <a:ext cx="4536504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эффекты</a:t>
            </a:r>
            <a:endParaRPr lang="ru-RU" sz="3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7704" y="1484784"/>
            <a:ext cx="6733256" cy="8640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Объединение усилий педагогических коллективов ПОО и школ в организации </a:t>
            </a:r>
            <a:r>
              <a:rPr lang="ru-RU" sz="2000" b="1" dirty="0" err="1" smtClean="0"/>
              <a:t>профориентационной</a:t>
            </a:r>
            <a:r>
              <a:rPr lang="ru-RU" sz="2000" b="1" dirty="0" smtClean="0"/>
              <a:t> работы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2636912"/>
            <a:ext cx="6733256" cy="8640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Привлечение представителей </a:t>
            </a:r>
            <a:r>
              <a:rPr lang="ru-RU" sz="2000" b="1" dirty="0" err="1" smtClean="0"/>
              <a:t>бизнес-структр</a:t>
            </a:r>
            <a:r>
              <a:rPr lang="ru-RU" sz="2000" b="1" dirty="0" smtClean="0"/>
              <a:t> к активной работе по профессиональной ориентации молодежи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4941168"/>
            <a:ext cx="6733256" cy="8640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Непрерывное образование взрослых, испытывающих трудности с трудоустройством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7704" y="3861048"/>
            <a:ext cx="6733256" cy="86409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Приведение образовательных интересов школьников в соответствие с потребностями регионального  рынка труда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4" y="6021288"/>
            <a:ext cx="6733256" cy="64807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Консолидация ресурсов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435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альфа</dc:creator>
  <cp:lastModifiedBy>Плптонова</cp:lastModifiedBy>
  <cp:revision>65</cp:revision>
  <dcterms:created xsi:type="dcterms:W3CDTF">2016-03-17T18:35:23Z</dcterms:created>
  <dcterms:modified xsi:type="dcterms:W3CDTF">2020-06-01T10:57:33Z</dcterms:modified>
</cp:coreProperties>
</file>