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CC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1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2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Профессиональное образование как навигатор профессионального самоопределения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Ульяновский авиационный колледж – Межрегиональный центр компетенций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Директор – Китаева Наталья Николаевна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91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Важность </a:t>
            </a:r>
            <a:r>
              <a:rPr lang="ru-RU" sz="3200" dirty="0" err="1" smtClean="0"/>
              <a:t>профориентационной</a:t>
            </a:r>
            <a:r>
              <a:rPr lang="ru-RU" sz="3200" dirty="0" smtClean="0"/>
              <a:t> работы</a:t>
            </a:r>
            <a:endParaRPr lang="ru-RU" sz="32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871276" y="3266067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Хочу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332204" y="3266067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Могу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05952" y="6034814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Надо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>
            <a:off x="4100867" y="2110078"/>
            <a:ext cx="4071068" cy="102149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7630442">
            <a:off x="6727908" y="4972821"/>
            <a:ext cx="2888055" cy="102149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4258134">
            <a:off x="2357527" y="4683411"/>
            <a:ext cx="2888055" cy="102149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" name="Shape 486"/>
          <p:cNvGrpSpPr/>
          <p:nvPr/>
        </p:nvGrpSpPr>
        <p:grpSpPr>
          <a:xfrm>
            <a:off x="5677423" y="2551438"/>
            <a:ext cx="791736" cy="1990745"/>
            <a:chOff x="3384375" y="2267500"/>
            <a:chExt cx="203375" cy="507825"/>
          </a:xfrm>
          <a:solidFill>
            <a:schemeClr val="bg1"/>
          </a:solidFill>
        </p:grpSpPr>
        <p:sp>
          <p:nvSpPr>
            <p:cNvPr id="13" name="Shape 48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48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Shape 402"/>
          <p:cNvSpPr/>
          <p:nvPr/>
        </p:nvSpPr>
        <p:spPr>
          <a:xfrm>
            <a:off x="1873704" y="3114306"/>
            <a:ext cx="1064037" cy="865010"/>
          </a:xfrm>
          <a:custGeom>
            <a:avLst/>
            <a:gdLst/>
            <a:ahLst/>
            <a:cxnLst/>
            <a:rect l="0" t="0" r="0" b="0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solidFill>
            <a:schemeClr val="bg1"/>
          </a:solidFill>
          <a:ln w="12175" cap="rnd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585"/>
          <p:cNvSpPr/>
          <p:nvPr/>
        </p:nvSpPr>
        <p:spPr>
          <a:xfrm>
            <a:off x="9264861" y="2894643"/>
            <a:ext cx="1108370" cy="1099145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chemeClr val="bg1"/>
          </a:solidFill>
          <a:ln w="12175" cap="rnd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7" name="Shape 430"/>
          <p:cNvGrpSpPr/>
          <p:nvPr/>
        </p:nvGrpSpPr>
        <p:grpSpPr>
          <a:xfrm>
            <a:off x="5677423" y="4983442"/>
            <a:ext cx="1029182" cy="1063393"/>
            <a:chOff x="2594050" y="1631825"/>
            <a:chExt cx="439625" cy="439625"/>
          </a:xfrm>
          <a:solidFill>
            <a:schemeClr val="bg1"/>
          </a:solidFill>
        </p:grpSpPr>
        <p:sp>
          <p:nvSpPr>
            <p:cNvPr id="18" name="Shape 43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43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43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434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17378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241335" y="4424712"/>
            <a:ext cx="6042455" cy="6464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Направления </a:t>
            </a:r>
            <a:r>
              <a:rPr lang="ru-RU" sz="3200" dirty="0" err="1" smtClean="0"/>
              <a:t>профориентационной</a:t>
            </a:r>
            <a:r>
              <a:rPr lang="ru-RU" sz="3200" dirty="0" smtClean="0"/>
              <a:t> работы</a:t>
            </a:r>
            <a:endParaRPr lang="ru-RU" sz="3200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241335" y="2794459"/>
            <a:ext cx="11524567" cy="576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3309" y="2904902"/>
            <a:ext cx="123568" cy="341871"/>
          </a:xfrm>
          <a:prstGeom prst="rect">
            <a:avLst/>
          </a:prstGeom>
          <a:solidFill>
            <a:schemeClr val="tx1"/>
          </a:solidFill>
          <a:ln>
            <a:solidFill>
              <a:srgbClr val="9FC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360898" y="2904902"/>
            <a:ext cx="123568" cy="341871"/>
          </a:xfrm>
          <a:prstGeom prst="rect">
            <a:avLst/>
          </a:prstGeom>
          <a:solidFill>
            <a:schemeClr val="tx1"/>
          </a:solidFill>
          <a:ln>
            <a:solidFill>
              <a:srgbClr val="9FC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78487" y="2896665"/>
            <a:ext cx="123568" cy="341871"/>
          </a:xfrm>
          <a:prstGeom prst="rect">
            <a:avLst/>
          </a:prstGeom>
          <a:solidFill>
            <a:schemeClr val="tx1"/>
          </a:solidFill>
          <a:ln>
            <a:solidFill>
              <a:srgbClr val="9FC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796076" y="2896664"/>
            <a:ext cx="123568" cy="341871"/>
          </a:xfrm>
          <a:prstGeom prst="rect">
            <a:avLst/>
          </a:prstGeom>
          <a:solidFill>
            <a:schemeClr val="tx1"/>
          </a:solidFill>
          <a:ln>
            <a:solidFill>
              <a:srgbClr val="9FC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13665" y="2896663"/>
            <a:ext cx="123568" cy="341871"/>
          </a:xfrm>
          <a:prstGeom prst="rect">
            <a:avLst/>
          </a:prstGeom>
          <a:solidFill>
            <a:schemeClr val="tx1"/>
          </a:solidFill>
          <a:ln>
            <a:solidFill>
              <a:srgbClr val="9FC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231254" y="2896662"/>
            <a:ext cx="123568" cy="341871"/>
          </a:xfrm>
          <a:prstGeom prst="rect">
            <a:avLst/>
          </a:prstGeom>
          <a:solidFill>
            <a:schemeClr val="tx1"/>
          </a:solidFill>
          <a:ln>
            <a:solidFill>
              <a:srgbClr val="9FC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449182" y="3609452"/>
            <a:ext cx="2261822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Детский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сад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1895458" y="2192717"/>
            <a:ext cx="2776153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Начальная школа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5857860" y="2350480"/>
            <a:ext cx="1717589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СПО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7591924" y="3396082"/>
            <a:ext cx="1717589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ВУЗ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8316433" y="2121141"/>
            <a:ext cx="403418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Профессиональная деятельность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3662475" y="3500558"/>
            <a:ext cx="2776153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Старшая школа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7" name="Подзаголовок 2"/>
          <p:cNvSpPr txBox="1">
            <a:spLocks/>
          </p:cNvSpPr>
          <p:nvPr/>
        </p:nvSpPr>
        <p:spPr>
          <a:xfrm>
            <a:off x="166752" y="4530441"/>
            <a:ext cx="6063932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Ознакомление с профессией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263839" y="5066435"/>
            <a:ext cx="3435178" cy="10726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202055" y="5385251"/>
            <a:ext cx="3665019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Предпрофильная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подготовка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919644" y="6135720"/>
            <a:ext cx="5846258" cy="6450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6003619" y="6232024"/>
            <a:ext cx="5667286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Профильное обучение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297744" y="3340736"/>
            <a:ext cx="11769" cy="2741478"/>
          </a:xfrm>
          <a:prstGeom prst="line">
            <a:avLst/>
          </a:prstGeom>
          <a:ln w="508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563680" y="3311611"/>
            <a:ext cx="28244" cy="1661842"/>
          </a:xfrm>
          <a:prstGeom prst="line">
            <a:avLst/>
          </a:prstGeom>
          <a:ln w="508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5846146" y="3697034"/>
            <a:ext cx="10980" cy="646029"/>
          </a:xfrm>
          <a:prstGeom prst="line">
            <a:avLst/>
          </a:prstGeom>
          <a:ln w="508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132646" y="3694166"/>
            <a:ext cx="10980" cy="646029"/>
          </a:xfrm>
          <a:prstGeom prst="line">
            <a:avLst/>
          </a:prstGeom>
          <a:ln w="508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406149" y="3701351"/>
            <a:ext cx="10980" cy="646029"/>
          </a:xfrm>
          <a:prstGeom prst="line">
            <a:avLst/>
          </a:prstGeom>
          <a:ln w="508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12759" y="3736424"/>
            <a:ext cx="10980" cy="646029"/>
          </a:xfrm>
          <a:prstGeom prst="line">
            <a:avLst/>
          </a:prstGeom>
          <a:ln w="508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23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0000" y="447188"/>
            <a:ext cx="11159578" cy="970450"/>
          </a:xfrm>
        </p:spPr>
        <p:txBody>
          <a:bodyPr/>
          <a:lstStyle/>
          <a:p>
            <a:r>
              <a:rPr lang="ru-RU" sz="3200" dirty="0" smtClean="0"/>
              <a:t>Выбор профессии и ошибки </a:t>
            </a:r>
            <a:r>
              <a:rPr lang="ru-RU" sz="3200" dirty="0" err="1" smtClean="0"/>
              <a:t>профориентирования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-157599" y="2202585"/>
            <a:ext cx="6848669" cy="57626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Результаты анкетирования 1-го курса </a:t>
            </a:r>
            <a:r>
              <a:rPr lang="ru-RU" dirty="0" err="1" smtClean="0">
                <a:solidFill>
                  <a:schemeClr val="bg1"/>
                </a:solidFill>
              </a:rPr>
              <a:t>УАвиаК</a:t>
            </a:r>
            <a:r>
              <a:rPr lang="ru-RU" dirty="0" smtClean="0">
                <a:solidFill>
                  <a:schemeClr val="bg1"/>
                </a:solidFill>
              </a:rPr>
              <a:t>-МЦК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«Выбор профессии»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492328" y="1955093"/>
            <a:ext cx="5900512" cy="416305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Основные ошибки в выборе направления обучения: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1. Ориентация на «престижность» профессии;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2. Ориентация на ожидаемый высокий</a:t>
            </a:r>
          </a:p>
          <a:p>
            <a:pPr algn="l"/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   заработок;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3. Ориентация на комфортные условия труда;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4. Выбор наиболее легкого процесса обучения;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5. Беспрекословное следование указаниям</a:t>
            </a:r>
          </a:p>
          <a:p>
            <a:pPr algn="l"/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   родителей;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6. Обучение «за компанию», вместе с друзьями.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878" y="2768638"/>
            <a:ext cx="6390450" cy="3744359"/>
          </a:xfr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432583" y="3192245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/>
              <a:t>39%</a:t>
            </a:r>
            <a:endParaRPr lang="ru-RU" sz="5400" b="1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630939" y="3995971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Осознанный выбор</a:t>
            </a:r>
            <a:endParaRPr lang="ru-RU" sz="2400" b="1" dirty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3278010" y="2945883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/>
              <a:t>22%</a:t>
            </a:r>
            <a:endParaRPr lang="ru-RU" sz="5400" b="1" dirty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2831741" y="3412075"/>
            <a:ext cx="3859329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 smtClean="0"/>
              <a:t>Влияние родителей</a:t>
            </a:r>
            <a:endParaRPr lang="ru-RU" sz="2200" b="1" dirty="0"/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4886712" y="3915765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/>
              <a:t>24%</a:t>
            </a:r>
            <a:endParaRPr lang="ru-RU" sz="5400" b="1" dirty="0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3633690" y="4373722"/>
            <a:ext cx="2858638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Влияние друзей</a:t>
            </a:r>
            <a:endParaRPr lang="ru-RU" sz="2400" b="1" dirty="0"/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2224587" y="4765017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/>
              <a:t>13%</a:t>
            </a:r>
            <a:endParaRPr lang="ru-RU" sz="5400" b="1" dirty="0"/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1535398" y="5243797"/>
            <a:ext cx="2858638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Безразличие</a:t>
            </a:r>
            <a:endParaRPr lang="ru-RU" sz="2400" b="1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-31534" y="6251905"/>
            <a:ext cx="213467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 smtClean="0"/>
              <a:t>2%</a:t>
            </a:r>
            <a:endParaRPr lang="ru-RU" sz="5400" b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558057" y="5819566"/>
            <a:ext cx="606490" cy="2985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дзаголовок 2"/>
          <p:cNvSpPr txBox="1">
            <a:spLocks/>
          </p:cNvSpPr>
          <p:nvPr/>
        </p:nvSpPr>
        <p:spPr>
          <a:xfrm>
            <a:off x="709258" y="6413892"/>
            <a:ext cx="1058644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Другие факторы (близость к дому, студенческая жизнь и т.п.)</a:t>
            </a:r>
            <a:endParaRPr lang="ru-RU" sz="2400" b="1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520839" y="1955093"/>
            <a:ext cx="12521" cy="4557904"/>
          </a:xfrm>
          <a:prstGeom prst="line">
            <a:avLst/>
          </a:prstGeom>
          <a:ln w="508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27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19536">
            <a:off x="2122766" y="4892976"/>
            <a:ext cx="2616892" cy="173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67947">
            <a:off x="104848" y="5076383"/>
            <a:ext cx="2477554" cy="164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73150" y="446088"/>
            <a:ext cx="3547533" cy="1618396"/>
          </a:xfrm>
        </p:spPr>
        <p:txBody>
          <a:bodyPr/>
          <a:lstStyle/>
          <a:p>
            <a:r>
              <a:rPr lang="ru-RU" sz="2200" dirty="0" smtClean="0"/>
              <a:t>Форматы </a:t>
            </a:r>
            <a:r>
              <a:rPr lang="ru-RU" sz="2200" dirty="0" err="1" smtClean="0"/>
              <a:t>профориентационной</a:t>
            </a:r>
            <a:r>
              <a:rPr lang="ru-RU" sz="2200" dirty="0" smtClean="0"/>
              <a:t> работы</a:t>
            </a:r>
            <a:endParaRPr lang="ru-RU" sz="22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769973" y="0"/>
            <a:ext cx="7331831" cy="6858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Использование Интернет-технологий и социальных сетей (статьи, фотоотчеты, </a:t>
            </a:r>
            <a:r>
              <a:rPr lang="en-US" sz="2000" dirty="0" smtClean="0">
                <a:solidFill>
                  <a:schemeClr val="bg1"/>
                </a:solidFill>
              </a:rPr>
              <a:t>3D-</a:t>
            </a:r>
            <a:r>
              <a:rPr lang="ru-RU" sz="2000" dirty="0" smtClean="0">
                <a:solidFill>
                  <a:schemeClr val="bg1"/>
                </a:solidFill>
              </a:rPr>
              <a:t>тур);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Экскурсии и знакомство с богатой материально-технической базой;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Проведение открытых тренировок и чемпионатов рабочих профессий;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Мастер-классы на базе колледжа;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День открытых дверей;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Квест</a:t>
            </a:r>
            <a:r>
              <a:rPr lang="ru-RU" sz="2000" dirty="0" smtClean="0">
                <a:solidFill>
                  <a:schemeClr val="bg1"/>
                </a:solidFill>
              </a:rPr>
              <a:t>-игры для различных возрастных категорий школьников;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Профориентационные</a:t>
            </a:r>
            <a:r>
              <a:rPr lang="ru-RU" sz="2000" dirty="0" smtClean="0">
                <a:solidFill>
                  <a:schemeClr val="bg1"/>
                </a:solidFill>
              </a:rPr>
              <a:t> игры «Один день из жизни студента»;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Популяризация и привлечение школьников в чемпионатное движение </a:t>
            </a:r>
            <a:r>
              <a:rPr lang="en-US" sz="2000" dirty="0" err="1" smtClean="0">
                <a:solidFill>
                  <a:schemeClr val="bg1"/>
                </a:solidFill>
              </a:rPr>
              <a:t>Worldskills</a:t>
            </a:r>
            <a:r>
              <a:rPr lang="en-US" sz="2000" dirty="0" smtClean="0">
                <a:solidFill>
                  <a:schemeClr val="bg1"/>
                </a:solidFill>
              </a:rPr>
              <a:t> Junior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Организация на базе колледжа дополнительных занятий «Академии транспорта и логистики».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55719" y="2798896"/>
            <a:ext cx="4012627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smtClean="0"/>
              <a:t>За </a:t>
            </a:r>
            <a:r>
              <a:rPr lang="ru-RU" sz="3200" b="1" dirty="0" smtClean="0"/>
              <a:t>2018-2019 </a:t>
            </a:r>
            <a:r>
              <a:rPr lang="ru-RU" sz="3200" b="1" dirty="0" smtClean="0"/>
              <a:t>год </a:t>
            </a:r>
            <a:r>
              <a:rPr lang="ru-RU" sz="3200" b="1" dirty="0" err="1" smtClean="0"/>
              <a:t>УАвиаК-МЦК</a:t>
            </a:r>
            <a:r>
              <a:rPr lang="ru-RU" sz="3200" b="1" dirty="0" smtClean="0"/>
              <a:t> посетило около</a:t>
            </a:r>
            <a:endParaRPr lang="ru-RU" sz="3200" b="1" dirty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69128" y="4133089"/>
            <a:ext cx="3127011" cy="434974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50800" dist="38100" dir="16200000" rotWithShape="0">
              <a:srgbClr val="9FCC3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600" b="1" dirty="0" smtClean="0"/>
              <a:t>3500</a:t>
            </a:r>
            <a:endParaRPr lang="ru-RU" sz="9600" b="1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932284" y="4895232"/>
            <a:ext cx="2236062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smtClean="0"/>
              <a:t>человек</a:t>
            </a:r>
            <a:endParaRPr lang="ru-RU" sz="32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1382">
            <a:off x="2619016" y="-39391"/>
            <a:ext cx="1919852" cy="127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83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569530" cy="2007789"/>
          </a:xfrm>
        </p:spPr>
        <p:txBody>
          <a:bodyPr/>
          <a:lstStyle/>
          <a:p>
            <a:r>
              <a:rPr lang="ru-RU" sz="4000" dirty="0" smtClean="0"/>
              <a:t>Наставничество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 descr="C:\Users\expert_car\Desktop\все по смолянкину\IMG-75418c0ebcaa3777fdbf3036b631c1ce-V.jpg"/>
          <p:cNvPicPr>
            <a:picLocks noChangeAspect="1" noChangeArrowheads="1"/>
          </p:cNvPicPr>
          <p:nvPr/>
        </p:nvPicPr>
        <p:blipFill>
          <a:blip r:embed="rId2"/>
          <a:srcRect l="18961" t="13821" r="12042" b="5841"/>
          <a:stretch>
            <a:fillRect/>
          </a:stretch>
        </p:blipFill>
        <p:spPr bwMode="auto">
          <a:xfrm>
            <a:off x="9581120" y="52863"/>
            <a:ext cx="2280388" cy="351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7" descr="C:\Users\expert_car\Desktop\все по смолянкину\IMG-523a09ca2f20798d959f20231b69e239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8887" y="4020225"/>
            <a:ext cx="2766947" cy="207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expert_car\Desktop\все по смолянкину\IMG-347b7d91d298b9b3062bca964e09058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51389" y="4760007"/>
            <a:ext cx="2851026" cy="2137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572922" y="968410"/>
            <a:ext cx="3478751" cy="2304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ашивка 10"/>
          <p:cNvSpPr/>
          <p:nvPr/>
        </p:nvSpPr>
        <p:spPr>
          <a:xfrm rot="10800000">
            <a:off x="9153129" y="2006413"/>
            <a:ext cx="776419" cy="119448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 rot="5400000">
            <a:off x="7788779" y="3259443"/>
            <a:ext cx="776419" cy="119448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687933" y="4680465"/>
            <a:ext cx="776419" cy="119448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6871236" y="39540"/>
            <a:ext cx="2882121" cy="72730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Студент </a:t>
            </a:r>
            <a:r>
              <a:rPr lang="ru-RU" dirty="0" err="1" smtClean="0">
                <a:solidFill>
                  <a:schemeClr val="bg1"/>
                </a:solidFill>
              </a:rPr>
              <a:t>УАвиаК</a:t>
            </a:r>
            <a:r>
              <a:rPr lang="ru-RU" dirty="0" smtClean="0">
                <a:solidFill>
                  <a:schemeClr val="bg1"/>
                </a:solidFill>
              </a:rPr>
              <a:t>-МЦК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Шаврин</a:t>
            </a:r>
            <a:r>
              <a:rPr lang="ru-RU" b="1" dirty="0" smtClean="0">
                <a:solidFill>
                  <a:schemeClr val="bg1"/>
                </a:solidFill>
              </a:rPr>
              <a:t> Олег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Текст 5"/>
          <p:cNvSpPr txBox="1">
            <a:spLocks/>
          </p:cNvSpPr>
          <p:nvPr/>
        </p:nvSpPr>
        <p:spPr>
          <a:xfrm>
            <a:off x="9125834" y="3214870"/>
            <a:ext cx="3091451" cy="140048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Директор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ООО «Престиж-авто»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Смолянкин</a:t>
            </a:r>
            <a:r>
              <a:rPr lang="ru-RU" b="1" dirty="0" smtClean="0">
                <a:solidFill>
                  <a:schemeClr val="bg1"/>
                </a:solidFill>
              </a:rPr>
              <a:t> Александр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Геннадьевич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5" name="Shape 489"/>
          <p:cNvGrpSpPr/>
          <p:nvPr/>
        </p:nvGrpSpPr>
        <p:grpSpPr>
          <a:xfrm>
            <a:off x="1150203" y="729680"/>
            <a:ext cx="447338" cy="981173"/>
            <a:chOff x="4747025" y="2332025"/>
            <a:chExt cx="166850" cy="378750"/>
          </a:xfrm>
          <a:solidFill>
            <a:schemeClr val="bg1"/>
          </a:solidFill>
        </p:grpSpPr>
        <p:sp>
          <p:nvSpPr>
            <p:cNvPr id="16" name="Shape 490"/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0" t="0" r="0" b="0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491"/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0" t="0" r="0" b="0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" name="Нашивка 17"/>
          <p:cNvSpPr/>
          <p:nvPr/>
        </p:nvSpPr>
        <p:spPr>
          <a:xfrm>
            <a:off x="1740918" y="850037"/>
            <a:ext cx="440438" cy="7507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9" name="Shape 436"/>
          <p:cNvGrpSpPr/>
          <p:nvPr/>
        </p:nvGrpSpPr>
        <p:grpSpPr>
          <a:xfrm>
            <a:off x="2469914" y="414613"/>
            <a:ext cx="605113" cy="630134"/>
            <a:chOff x="3979850" y="1598950"/>
            <a:chExt cx="356825" cy="505375"/>
          </a:xfrm>
          <a:solidFill>
            <a:schemeClr val="bg1"/>
          </a:solidFill>
        </p:grpSpPr>
        <p:sp>
          <p:nvSpPr>
            <p:cNvPr id="20" name="Shape 437"/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0" t="0" r="0" b="0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438"/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0" t="0" r="0" b="0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396"/>
          <p:cNvGrpSpPr/>
          <p:nvPr/>
        </p:nvGrpSpPr>
        <p:grpSpPr>
          <a:xfrm>
            <a:off x="3198875" y="435218"/>
            <a:ext cx="837165" cy="663871"/>
            <a:chOff x="1934025" y="1001650"/>
            <a:chExt cx="415300" cy="355600"/>
          </a:xfrm>
        </p:grpSpPr>
        <p:sp>
          <p:nvSpPr>
            <p:cNvPr id="23" name="Shape 397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0" t="0" r="0" b="0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398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0" t="0" r="0" b="0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399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0" t="0" r="0" b="0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400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0" t="0" r="0" b="0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7" name="Shape 403"/>
          <p:cNvSpPr/>
          <p:nvPr/>
        </p:nvSpPr>
        <p:spPr>
          <a:xfrm>
            <a:off x="2381956" y="1112136"/>
            <a:ext cx="693071" cy="637944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8" name="Shape 727"/>
          <p:cNvGrpSpPr/>
          <p:nvPr/>
        </p:nvGrpSpPr>
        <p:grpSpPr>
          <a:xfrm>
            <a:off x="3156696" y="1171285"/>
            <a:ext cx="889571" cy="519645"/>
            <a:chOff x="3269900" y="3064500"/>
            <a:chExt cx="432325" cy="263075"/>
          </a:xfrm>
        </p:grpSpPr>
        <p:sp>
          <p:nvSpPr>
            <p:cNvPr id="29" name="Shape 728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0" t="0" r="0" b="0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729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0" t="0" r="0" b="0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730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0" t="0" r="0" b="0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Нашивка 31"/>
          <p:cNvSpPr/>
          <p:nvPr/>
        </p:nvSpPr>
        <p:spPr>
          <a:xfrm>
            <a:off x="4767315" y="762555"/>
            <a:ext cx="440438" cy="7507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3" name="Shape 471"/>
          <p:cNvGrpSpPr/>
          <p:nvPr/>
        </p:nvGrpSpPr>
        <p:grpSpPr>
          <a:xfrm>
            <a:off x="5413209" y="893123"/>
            <a:ext cx="673779" cy="678164"/>
            <a:chOff x="1278900" y="2333250"/>
            <a:chExt cx="381175" cy="381175"/>
          </a:xfrm>
        </p:grpSpPr>
        <p:sp>
          <p:nvSpPr>
            <p:cNvPr id="34" name="Shape 472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0" t="0" r="0" b="0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473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474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475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0" t="0" r="0" b="0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8" name="Shape 439"/>
          <p:cNvGrpSpPr/>
          <p:nvPr/>
        </p:nvGrpSpPr>
        <p:grpSpPr>
          <a:xfrm>
            <a:off x="5415613" y="455824"/>
            <a:ext cx="672235" cy="446182"/>
            <a:chOff x="4595425" y="1707325"/>
            <a:chExt cx="470075" cy="288625"/>
          </a:xfrm>
        </p:grpSpPr>
        <p:sp>
          <p:nvSpPr>
            <p:cNvPr id="39" name="Shape 440"/>
            <p:cNvSpPr/>
            <p:nvPr/>
          </p:nvSpPr>
          <p:spPr>
            <a:xfrm>
              <a:off x="4809750" y="17073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41"/>
            <p:cNvSpPr/>
            <p:nvPr/>
          </p:nvSpPr>
          <p:spPr>
            <a:xfrm>
              <a:off x="5024075" y="17615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42"/>
            <p:cNvSpPr/>
            <p:nvPr/>
          </p:nvSpPr>
          <p:spPr>
            <a:xfrm>
              <a:off x="4628900" y="1760300"/>
              <a:ext cx="403100" cy="177825"/>
            </a:xfrm>
            <a:custGeom>
              <a:avLst/>
              <a:gdLst/>
              <a:ahLst/>
              <a:cxnLst/>
              <a:rect l="0" t="0" r="0" b="0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43"/>
            <p:cNvSpPr/>
            <p:nvPr/>
          </p:nvSpPr>
          <p:spPr>
            <a:xfrm>
              <a:off x="4595425" y="17615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44"/>
            <p:cNvSpPr/>
            <p:nvPr/>
          </p:nvSpPr>
          <p:spPr>
            <a:xfrm>
              <a:off x="4667275" y="1951475"/>
              <a:ext cx="326375" cy="44475"/>
            </a:xfrm>
            <a:custGeom>
              <a:avLst/>
              <a:gdLst/>
              <a:ahLst/>
              <a:cxnLst/>
              <a:rect l="0" t="0" r="0" b="0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4" name="Shape 486"/>
          <p:cNvGrpSpPr/>
          <p:nvPr/>
        </p:nvGrpSpPr>
        <p:grpSpPr>
          <a:xfrm>
            <a:off x="4117459" y="341548"/>
            <a:ext cx="617375" cy="1369305"/>
            <a:chOff x="3384375" y="2267500"/>
            <a:chExt cx="203375" cy="507825"/>
          </a:xfrm>
        </p:grpSpPr>
        <p:sp>
          <p:nvSpPr>
            <p:cNvPr id="45" name="Shape 48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8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7676">
            <a:off x="240433" y="4784479"/>
            <a:ext cx="2890256" cy="192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43621">
            <a:off x="3076855" y="4781692"/>
            <a:ext cx="2880760" cy="192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891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Государственные меры поддержки </a:t>
            </a:r>
            <a:r>
              <a:rPr lang="ru-RU" dirty="0" err="1" smtClean="0"/>
              <a:t>профориентационных</a:t>
            </a:r>
            <a:r>
              <a:rPr lang="ru-RU" dirty="0" smtClean="0"/>
              <a:t> мероприятий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5686" y="2955808"/>
            <a:ext cx="3605481" cy="33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810000" y="2121968"/>
            <a:ext cx="11508259" cy="40977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bg1"/>
                </a:solidFill>
              </a:rPr>
              <a:t>Предложение Президента России по запуску проекта профориентации школьников «Билет в будущее»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04155" y="2594919"/>
            <a:ext cx="1559888" cy="253956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50800" dist="38100" dir="16200000" rotWithShape="0">
              <a:srgbClr val="9FCC3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0" b="1" dirty="0" smtClean="0"/>
              <a:t>1</a:t>
            </a:r>
            <a:endParaRPr lang="ru-RU" sz="15000" b="1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3402" y="5277881"/>
            <a:ext cx="3660975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/>
              <a:t>Профессиональный интерес на местном уровне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74010" y="2955808"/>
            <a:ext cx="3605481" cy="33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464937" y="5303045"/>
            <a:ext cx="3660975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/>
              <a:t>Участие в соревнованиях профессионального мастерства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2334" y="2955808"/>
            <a:ext cx="3605481" cy="33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8372334" y="5197651"/>
            <a:ext cx="3783829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/>
              <a:t>Грант для стажировки в крупных компаниях</a:t>
            </a:r>
            <a:endParaRPr lang="ru-RU" sz="2400" b="1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4397578" y="2594919"/>
            <a:ext cx="1559888" cy="253956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50800" dist="38100" dir="16200000" rotWithShape="0">
              <a:srgbClr val="9FCC3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0" b="1" dirty="0" smtClean="0"/>
              <a:t>2</a:t>
            </a:r>
            <a:endParaRPr lang="ru-RU" sz="15000" b="1" dirty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8495902" y="2594919"/>
            <a:ext cx="1559888" cy="253956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50800" dist="38100" dir="16200000" rotWithShape="0">
              <a:srgbClr val="9FCC3E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0" b="1" dirty="0" smtClean="0"/>
              <a:t>3</a:t>
            </a:r>
            <a:endParaRPr lang="ru-RU" sz="15000" b="1" dirty="0"/>
          </a:p>
        </p:txBody>
      </p:sp>
      <p:grpSp>
        <p:nvGrpSpPr>
          <p:cNvPr id="18" name="Shape 745"/>
          <p:cNvGrpSpPr/>
          <p:nvPr/>
        </p:nvGrpSpPr>
        <p:grpSpPr>
          <a:xfrm>
            <a:off x="1859142" y="3582169"/>
            <a:ext cx="800140" cy="989121"/>
            <a:chOff x="2635450" y="4321225"/>
            <a:chExt cx="368400" cy="466425"/>
          </a:xfrm>
        </p:grpSpPr>
        <p:sp>
          <p:nvSpPr>
            <p:cNvPr id="19" name="Shape 746"/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0" t="0" r="0" b="0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747"/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0" t="0" r="0" b="0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748"/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0" t="0" r="0" b="0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749"/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0" t="0" r="0" b="0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750"/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0" t="0" r="0" b="0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751"/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0" t="0" r="0" b="0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752" y="3318689"/>
            <a:ext cx="1377009" cy="1198355"/>
          </a:xfrm>
          <a:prstGeom prst="rect">
            <a:avLst/>
          </a:prstGeom>
        </p:spPr>
      </p:pic>
      <p:grpSp>
        <p:nvGrpSpPr>
          <p:cNvPr id="26" name="Shape 579"/>
          <p:cNvGrpSpPr/>
          <p:nvPr/>
        </p:nvGrpSpPr>
        <p:grpSpPr>
          <a:xfrm>
            <a:off x="10147750" y="3486308"/>
            <a:ext cx="1003938" cy="999542"/>
            <a:chOff x="576250" y="4319400"/>
            <a:chExt cx="442075" cy="442050"/>
          </a:xfrm>
        </p:grpSpPr>
        <p:sp>
          <p:nvSpPr>
            <p:cNvPr id="27" name="Shape 580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581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582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583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2977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Пути развития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279" y="2432718"/>
            <a:ext cx="11175579" cy="441329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Активная работа с родителями школьников младших и старших классов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Развитие дополнительного образования для школьников и студентов учреждений СПО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Вовлечение малого и среднего бизнеса в </a:t>
            </a:r>
            <a:r>
              <a:rPr lang="ru-RU" sz="2400" dirty="0" err="1" smtClean="0">
                <a:solidFill>
                  <a:schemeClr val="bg1"/>
                </a:solidFill>
              </a:rPr>
              <a:t>профориентационную</a:t>
            </a:r>
            <a:r>
              <a:rPr lang="ru-RU" sz="2400" dirty="0" smtClean="0">
                <a:solidFill>
                  <a:schemeClr val="bg1"/>
                </a:solidFill>
              </a:rPr>
              <a:t> работу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Продолжение работы по повышению престижа рабочих профессий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Формирование всесторонне благоприятной учебной среды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4" name="Shape 456"/>
          <p:cNvGrpSpPr/>
          <p:nvPr/>
        </p:nvGrpSpPr>
        <p:grpSpPr>
          <a:xfrm>
            <a:off x="198095" y="2444709"/>
            <a:ext cx="702996" cy="697117"/>
            <a:chOff x="6618700" y="1635475"/>
            <a:chExt cx="456675" cy="432325"/>
          </a:xfrm>
        </p:grpSpPr>
        <p:sp>
          <p:nvSpPr>
            <p:cNvPr id="5" name="Shape 457"/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0" t="0" r="0" b="0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" name="Shape 458"/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0" t="0" r="0" b="0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" name="Shape 459"/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0" t="0" r="0" b="0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460"/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0" t="0" r="0" b="0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461"/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0" t="0" r="0" b="0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0" name="Shape 762"/>
          <p:cNvGrpSpPr/>
          <p:nvPr/>
        </p:nvGrpSpPr>
        <p:grpSpPr>
          <a:xfrm>
            <a:off x="110645" y="3369629"/>
            <a:ext cx="790446" cy="712879"/>
            <a:chOff x="5233525" y="4954450"/>
            <a:chExt cx="538275" cy="516350"/>
          </a:xfrm>
        </p:grpSpPr>
        <p:sp>
          <p:nvSpPr>
            <p:cNvPr id="11" name="Shape 763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764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765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766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767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768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769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770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771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77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773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544"/>
          <p:cNvGrpSpPr/>
          <p:nvPr/>
        </p:nvGrpSpPr>
        <p:grpSpPr>
          <a:xfrm>
            <a:off x="112086" y="4257912"/>
            <a:ext cx="736550" cy="680445"/>
            <a:chOff x="2599525" y="3688600"/>
            <a:chExt cx="428675" cy="351950"/>
          </a:xfrm>
        </p:grpSpPr>
        <p:sp>
          <p:nvSpPr>
            <p:cNvPr id="23" name="Shape 545"/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0" t="0" r="0" b="0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546"/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0" t="0" r="0" b="0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547"/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0" t="0" r="0" b="0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" name="Shape 496"/>
          <p:cNvGrpSpPr/>
          <p:nvPr/>
        </p:nvGrpSpPr>
        <p:grpSpPr>
          <a:xfrm>
            <a:off x="168154" y="5120209"/>
            <a:ext cx="661073" cy="648660"/>
            <a:chOff x="5972700" y="2330200"/>
            <a:chExt cx="411625" cy="387275"/>
          </a:xfrm>
        </p:grpSpPr>
        <p:sp>
          <p:nvSpPr>
            <p:cNvPr id="27" name="Shape 49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49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9" name="Shape 711"/>
          <p:cNvGrpSpPr/>
          <p:nvPr/>
        </p:nvGrpSpPr>
        <p:grpSpPr>
          <a:xfrm>
            <a:off x="122957" y="5950721"/>
            <a:ext cx="725679" cy="721928"/>
            <a:chOff x="6605925" y="948050"/>
            <a:chExt cx="482250" cy="462775"/>
          </a:xfrm>
        </p:grpSpPr>
        <p:sp>
          <p:nvSpPr>
            <p:cNvPr id="30" name="Shape 712"/>
            <p:cNvSpPr/>
            <p:nvPr/>
          </p:nvSpPr>
          <p:spPr>
            <a:xfrm>
              <a:off x="6847025" y="1209875"/>
              <a:ext cx="60325" cy="200950"/>
            </a:xfrm>
            <a:custGeom>
              <a:avLst/>
              <a:gdLst/>
              <a:ahLst/>
              <a:cxnLst/>
              <a:rect l="0" t="0" r="0" b="0"/>
              <a:pathLst>
                <a:path w="2413" h="8038" fill="none" extrusionOk="0">
                  <a:moveTo>
                    <a:pt x="2412" y="6820"/>
                  </a:moveTo>
                  <a:lnTo>
                    <a:pt x="2412" y="6820"/>
                  </a:lnTo>
                  <a:lnTo>
                    <a:pt x="2388" y="7063"/>
                  </a:lnTo>
                  <a:lnTo>
                    <a:pt x="2315" y="7283"/>
                  </a:lnTo>
                  <a:lnTo>
                    <a:pt x="2217" y="7502"/>
                  </a:lnTo>
                  <a:lnTo>
                    <a:pt x="2071" y="7672"/>
                  </a:lnTo>
                  <a:lnTo>
                    <a:pt x="1876" y="7818"/>
                  </a:lnTo>
                  <a:lnTo>
                    <a:pt x="1681" y="7940"/>
                  </a:lnTo>
                  <a:lnTo>
                    <a:pt x="1462" y="8013"/>
                  </a:lnTo>
                  <a:lnTo>
                    <a:pt x="1219" y="8038"/>
                  </a:lnTo>
                  <a:lnTo>
                    <a:pt x="1219" y="8038"/>
                  </a:lnTo>
                  <a:lnTo>
                    <a:pt x="975" y="8013"/>
                  </a:lnTo>
                  <a:lnTo>
                    <a:pt x="732" y="7940"/>
                  </a:lnTo>
                  <a:lnTo>
                    <a:pt x="537" y="7818"/>
                  </a:lnTo>
                  <a:lnTo>
                    <a:pt x="366" y="7672"/>
                  </a:lnTo>
                  <a:lnTo>
                    <a:pt x="196" y="7502"/>
                  </a:lnTo>
                  <a:lnTo>
                    <a:pt x="98" y="7283"/>
                  </a:lnTo>
                  <a:lnTo>
                    <a:pt x="25" y="7063"/>
                  </a:lnTo>
                  <a:lnTo>
                    <a:pt x="1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713"/>
            <p:cNvSpPr/>
            <p:nvPr/>
          </p:nvSpPr>
          <p:spPr>
            <a:xfrm>
              <a:off x="6605925" y="971800"/>
              <a:ext cx="482250" cy="228350"/>
            </a:xfrm>
            <a:custGeom>
              <a:avLst/>
              <a:gdLst/>
              <a:ahLst/>
              <a:cxnLst/>
              <a:rect l="0" t="0" r="0" b="0"/>
              <a:pathLst>
                <a:path w="19290" h="9134" fill="none" extrusionOk="0">
                  <a:moveTo>
                    <a:pt x="4993" y="8817"/>
                  </a:moveTo>
                  <a:lnTo>
                    <a:pt x="4993" y="8817"/>
                  </a:lnTo>
                  <a:lnTo>
                    <a:pt x="5212" y="8671"/>
                  </a:lnTo>
                  <a:lnTo>
                    <a:pt x="5456" y="8501"/>
                  </a:lnTo>
                  <a:lnTo>
                    <a:pt x="5748" y="8330"/>
                  </a:lnTo>
                  <a:lnTo>
                    <a:pt x="6040" y="8184"/>
                  </a:lnTo>
                  <a:lnTo>
                    <a:pt x="6357" y="8038"/>
                  </a:lnTo>
                  <a:lnTo>
                    <a:pt x="6674" y="7940"/>
                  </a:lnTo>
                  <a:lnTo>
                    <a:pt x="6990" y="7867"/>
                  </a:lnTo>
                  <a:lnTo>
                    <a:pt x="7307" y="7843"/>
                  </a:lnTo>
                  <a:lnTo>
                    <a:pt x="7307" y="7843"/>
                  </a:lnTo>
                  <a:lnTo>
                    <a:pt x="7623" y="7867"/>
                  </a:lnTo>
                  <a:lnTo>
                    <a:pt x="7916" y="7892"/>
                  </a:lnTo>
                  <a:lnTo>
                    <a:pt x="8184" y="7940"/>
                  </a:lnTo>
                  <a:lnTo>
                    <a:pt x="8452" y="8038"/>
                  </a:lnTo>
                  <a:lnTo>
                    <a:pt x="8719" y="8135"/>
                  </a:lnTo>
                  <a:lnTo>
                    <a:pt x="8963" y="8257"/>
                  </a:lnTo>
                  <a:lnTo>
                    <a:pt x="9182" y="8379"/>
                  </a:lnTo>
                  <a:lnTo>
                    <a:pt x="9401" y="8525"/>
                  </a:lnTo>
                  <a:lnTo>
                    <a:pt x="9888" y="8525"/>
                  </a:lnTo>
                  <a:lnTo>
                    <a:pt x="9888" y="8525"/>
                  </a:lnTo>
                  <a:lnTo>
                    <a:pt x="10108" y="8379"/>
                  </a:lnTo>
                  <a:lnTo>
                    <a:pt x="10327" y="8257"/>
                  </a:lnTo>
                  <a:lnTo>
                    <a:pt x="10570" y="8135"/>
                  </a:lnTo>
                  <a:lnTo>
                    <a:pt x="10838" y="8038"/>
                  </a:lnTo>
                  <a:lnTo>
                    <a:pt x="11106" y="7940"/>
                  </a:lnTo>
                  <a:lnTo>
                    <a:pt x="11374" y="7892"/>
                  </a:lnTo>
                  <a:lnTo>
                    <a:pt x="11666" y="7867"/>
                  </a:lnTo>
                  <a:lnTo>
                    <a:pt x="11983" y="7843"/>
                  </a:lnTo>
                  <a:lnTo>
                    <a:pt x="11983" y="7843"/>
                  </a:lnTo>
                  <a:lnTo>
                    <a:pt x="12300" y="7867"/>
                  </a:lnTo>
                  <a:lnTo>
                    <a:pt x="12616" y="7940"/>
                  </a:lnTo>
                  <a:lnTo>
                    <a:pt x="12933" y="8038"/>
                  </a:lnTo>
                  <a:lnTo>
                    <a:pt x="13249" y="8184"/>
                  </a:lnTo>
                  <a:lnTo>
                    <a:pt x="13542" y="8330"/>
                  </a:lnTo>
                  <a:lnTo>
                    <a:pt x="13834" y="8501"/>
                  </a:lnTo>
                  <a:lnTo>
                    <a:pt x="14078" y="8671"/>
                  </a:lnTo>
                  <a:lnTo>
                    <a:pt x="14297" y="8817"/>
                  </a:lnTo>
                  <a:lnTo>
                    <a:pt x="14297" y="8817"/>
                  </a:lnTo>
                  <a:lnTo>
                    <a:pt x="14516" y="8647"/>
                  </a:lnTo>
                  <a:lnTo>
                    <a:pt x="14784" y="8476"/>
                  </a:lnTo>
                  <a:lnTo>
                    <a:pt x="15052" y="8330"/>
                  </a:lnTo>
                  <a:lnTo>
                    <a:pt x="15368" y="8184"/>
                  </a:lnTo>
                  <a:lnTo>
                    <a:pt x="15685" y="8038"/>
                  </a:lnTo>
                  <a:lnTo>
                    <a:pt x="16002" y="7940"/>
                  </a:lnTo>
                  <a:lnTo>
                    <a:pt x="16343" y="7867"/>
                  </a:lnTo>
                  <a:lnTo>
                    <a:pt x="16659" y="7843"/>
                  </a:lnTo>
                  <a:lnTo>
                    <a:pt x="16659" y="7843"/>
                  </a:lnTo>
                  <a:lnTo>
                    <a:pt x="17073" y="7867"/>
                  </a:lnTo>
                  <a:lnTo>
                    <a:pt x="17487" y="7940"/>
                  </a:lnTo>
                  <a:lnTo>
                    <a:pt x="17853" y="8062"/>
                  </a:lnTo>
                  <a:lnTo>
                    <a:pt x="18218" y="8208"/>
                  </a:lnTo>
                  <a:lnTo>
                    <a:pt x="18534" y="8379"/>
                  </a:lnTo>
                  <a:lnTo>
                    <a:pt x="18827" y="8598"/>
                  </a:lnTo>
                  <a:lnTo>
                    <a:pt x="19095" y="8866"/>
                  </a:lnTo>
                  <a:lnTo>
                    <a:pt x="19289" y="9134"/>
                  </a:lnTo>
                  <a:lnTo>
                    <a:pt x="19289" y="9134"/>
                  </a:lnTo>
                  <a:lnTo>
                    <a:pt x="19265" y="8695"/>
                  </a:lnTo>
                  <a:lnTo>
                    <a:pt x="19192" y="8233"/>
                  </a:lnTo>
                  <a:lnTo>
                    <a:pt x="19119" y="7819"/>
                  </a:lnTo>
                  <a:lnTo>
                    <a:pt x="19046" y="7380"/>
                  </a:lnTo>
                  <a:lnTo>
                    <a:pt x="18924" y="6942"/>
                  </a:lnTo>
                  <a:lnTo>
                    <a:pt x="18802" y="6528"/>
                  </a:lnTo>
                  <a:lnTo>
                    <a:pt x="18632" y="6114"/>
                  </a:lnTo>
                  <a:lnTo>
                    <a:pt x="18486" y="5724"/>
                  </a:lnTo>
                  <a:lnTo>
                    <a:pt x="18291" y="5334"/>
                  </a:lnTo>
                  <a:lnTo>
                    <a:pt x="18072" y="4945"/>
                  </a:lnTo>
                  <a:lnTo>
                    <a:pt x="17853" y="4555"/>
                  </a:lnTo>
                  <a:lnTo>
                    <a:pt x="17609" y="4190"/>
                  </a:lnTo>
                  <a:lnTo>
                    <a:pt x="17365" y="3824"/>
                  </a:lnTo>
                  <a:lnTo>
                    <a:pt x="17073" y="3483"/>
                  </a:lnTo>
                  <a:lnTo>
                    <a:pt x="16781" y="3143"/>
                  </a:lnTo>
                  <a:lnTo>
                    <a:pt x="16464" y="2826"/>
                  </a:lnTo>
                  <a:lnTo>
                    <a:pt x="16464" y="2826"/>
                  </a:lnTo>
                  <a:lnTo>
                    <a:pt x="16148" y="2509"/>
                  </a:lnTo>
                  <a:lnTo>
                    <a:pt x="15831" y="2217"/>
                  </a:lnTo>
                  <a:lnTo>
                    <a:pt x="15490" y="1949"/>
                  </a:lnTo>
                  <a:lnTo>
                    <a:pt x="15125" y="1706"/>
                  </a:lnTo>
                  <a:lnTo>
                    <a:pt x="14759" y="1462"/>
                  </a:lnTo>
                  <a:lnTo>
                    <a:pt x="14394" y="1243"/>
                  </a:lnTo>
                  <a:lnTo>
                    <a:pt x="14004" y="1024"/>
                  </a:lnTo>
                  <a:lnTo>
                    <a:pt x="13615" y="853"/>
                  </a:lnTo>
                  <a:lnTo>
                    <a:pt x="13225" y="683"/>
                  </a:lnTo>
                  <a:lnTo>
                    <a:pt x="12811" y="512"/>
                  </a:lnTo>
                  <a:lnTo>
                    <a:pt x="12397" y="390"/>
                  </a:lnTo>
                  <a:lnTo>
                    <a:pt x="11983" y="269"/>
                  </a:lnTo>
                  <a:lnTo>
                    <a:pt x="11545" y="171"/>
                  </a:lnTo>
                  <a:lnTo>
                    <a:pt x="11131" y="98"/>
                  </a:lnTo>
                  <a:lnTo>
                    <a:pt x="10692" y="49"/>
                  </a:lnTo>
                  <a:lnTo>
                    <a:pt x="10254" y="1"/>
                  </a:lnTo>
                  <a:lnTo>
                    <a:pt x="9036" y="1"/>
                  </a:lnTo>
                  <a:lnTo>
                    <a:pt x="9036" y="1"/>
                  </a:lnTo>
                  <a:lnTo>
                    <a:pt x="8598" y="49"/>
                  </a:lnTo>
                  <a:lnTo>
                    <a:pt x="8159" y="98"/>
                  </a:lnTo>
                  <a:lnTo>
                    <a:pt x="7745" y="171"/>
                  </a:lnTo>
                  <a:lnTo>
                    <a:pt x="7307" y="269"/>
                  </a:lnTo>
                  <a:lnTo>
                    <a:pt x="6893" y="390"/>
                  </a:lnTo>
                  <a:lnTo>
                    <a:pt x="6479" y="512"/>
                  </a:lnTo>
                  <a:lnTo>
                    <a:pt x="6065" y="683"/>
                  </a:lnTo>
                  <a:lnTo>
                    <a:pt x="5675" y="853"/>
                  </a:lnTo>
                  <a:lnTo>
                    <a:pt x="5285" y="1024"/>
                  </a:lnTo>
                  <a:lnTo>
                    <a:pt x="4896" y="1243"/>
                  </a:lnTo>
                  <a:lnTo>
                    <a:pt x="4530" y="1462"/>
                  </a:lnTo>
                  <a:lnTo>
                    <a:pt x="4165" y="1706"/>
                  </a:lnTo>
                  <a:lnTo>
                    <a:pt x="3800" y="1949"/>
                  </a:lnTo>
                  <a:lnTo>
                    <a:pt x="3459" y="2217"/>
                  </a:lnTo>
                  <a:lnTo>
                    <a:pt x="3142" y="2509"/>
                  </a:lnTo>
                  <a:lnTo>
                    <a:pt x="2826" y="2826"/>
                  </a:lnTo>
                  <a:lnTo>
                    <a:pt x="2826" y="2826"/>
                  </a:lnTo>
                  <a:lnTo>
                    <a:pt x="2509" y="3143"/>
                  </a:lnTo>
                  <a:lnTo>
                    <a:pt x="2217" y="3483"/>
                  </a:lnTo>
                  <a:lnTo>
                    <a:pt x="1924" y="3824"/>
                  </a:lnTo>
                  <a:lnTo>
                    <a:pt x="1681" y="4190"/>
                  </a:lnTo>
                  <a:lnTo>
                    <a:pt x="1437" y="4555"/>
                  </a:lnTo>
                  <a:lnTo>
                    <a:pt x="1218" y="4945"/>
                  </a:lnTo>
                  <a:lnTo>
                    <a:pt x="999" y="5334"/>
                  </a:lnTo>
                  <a:lnTo>
                    <a:pt x="804" y="5724"/>
                  </a:lnTo>
                  <a:lnTo>
                    <a:pt x="658" y="6114"/>
                  </a:lnTo>
                  <a:lnTo>
                    <a:pt x="487" y="6528"/>
                  </a:lnTo>
                  <a:lnTo>
                    <a:pt x="366" y="6942"/>
                  </a:lnTo>
                  <a:lnTo>
                    <a:pt x="244" y="7380"/>
                  </a:lnTo>
                  <a:lnTo>
                    <a:pt x="171" y="7819"/>
                  </a:lnTo>
                  <a:lnTo>
                    <a:pt x="98" y="8233"/>
                  </a:lnTo>
                  <a:lnTo>
                    <a:pt x="25" y="8695"/>
                  </a:lnTo>
                  <a:lnTo>
                    <a:pt x="0" y="9134"/>
                  </a:lnTo>
                  <a:lnTo>
                    <a:pt x="0" y="9134"/>
                  </a:lnTo>
                  <a:lnTo>
                    <a:pt x="195" y="8866"/>
                  </a:lnTo>
                  <a:lnTo>
                    <a:pt x="463" y="8598"/>
                  </a:lnTo>
                  <a:lnTo>
                    <a:pt x="755" y="8379"/>
                  </a:lnTo>
                  <a:lnTo>
                    <a:pt x="1072" y="8208"/>
                  </a:lnTo>
                  <a:lnTo>
                    <a:pt x="1437" y="8062"/>
                  </a:lnTo>
                  <a:lnTo>
                    <a:pt x="1803" y="7940"/>
                  </a:lnTo>
                  <a:lnTo>
                    <a:pt x="2217" y="7867"/>
                  </a:lnTo>
                  <a:lnTo>
                    <a:pt x="2631" y="7843"/>
                  </a:lnTo>
                  <a:lnTo>
                    <a:pt x="2631" y="7843"/>
                  </a:lnTo>
                  <a:lnTo>
                    <a:pt x="2947" y="7867"/>
                  </a:lnTo>
                  <a:lnTo>
                    <a:pt x="3288" y="7940"/>
                  </a:lnTo>
                  <a:lnTo>
                    <a:pt x="3605" y="8038"/>
                  </a:lnTo>
                  <a:lnTo>
                    <a:pt x="3922" y="8184"/>
                  </a:lnTo>
                  <a:lnTo>
                    <a:pt x="4238" y="8330"/>
                  </a:lnTo>
                  <a:lnTo>
                    <a:pt x="4506" y="8476"/>
                  </a:lnTo>
                  <a:lnTo>
                    <a:pt x="4774" y="8647"/>
                  </a:lnTo>
                  <a:lnTo>
                    <a:pt x="4993" y="8817"/>
                  </a:lnTo>
                  <a:lnTo>
                    <a:pt x="4993" y="8817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714"/>
            <p:cNvSpPr/>
            <p:nvPr/>
          </p:nvSpPr>
          <p:spPr>
            <a:xfrm>
              <a:off x="6847025" y="948050"/>
              <a:ext cx="25" cy="23775"/>
            </a:xfrm>
            <a:custGeom>
              <a:avLst/>
              <a:gdLst/>
              <a:ahLst/>
              <a:cxnLst/>
              <a:rect l="0" t="0" r="0" b="0"/>
              <a:pathLst>
                <a:path w="1" h="951" fill="none" extrusionOk="0">
                  <a:moveTo>
                    <a:pt x="1" y="95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715"/>
            <p:cNvSpPr/>
            <p:nvPr/>
          </p:nvSpPr>
          <p:spPr>
            <a:xfrm>
              <a:off x="6847025" y="1001025"/>
              <a:ext cx="25" cy="183900"/>
            </a:xfrm>
            <a:custGeom>
              <a:avLst/>
              <a:gdLst/>
              <a:ahLst/>
              <a:cxnLst/>
              <a:rect l="0" t="0" r="0" b="0"/>
              <a:pathLst>
                <a:path w="1" h="7356" fill="none" extrusionOk="0">
                  <a:moveTo>
                    <a:pt x="1" y="1"/>
                  </a:moveTo>
                  <a:lnTo>
                    <a:pt x="1" y="7356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716"/>
            <p:cNvSpPr/>
            <p:nvPr/>
          </p:nvSpPr>
          <p:spPr>
            <a:xfrm>
              <a:off x="6872000" y="994325"/>
              <a:ext cx="85275" cy="190600"/>
            </a:xfrm>
            <a:custGeom>
              <a:avLst/>
              <a:gdLst/>
              <a:ahLst/>
              <a:cxnLst/>
              <a:rect l="0" t="0" r="0" b="0"/>
              <a:pathLst>
                <a:path w="3411" h="7624" fill="none" extrusionOk="0">
                  <a:moveTo>
                    <a:pt x="3410" y="7624"/>
                  </a:moveTo>
                  <a:lnTo>
                    <a:pt x="3410" y="7624"/>
                  </a:lnTo>
                  <a:lnTo>
                    <a:pt x="3337" y="7112"/>
                  </a:lnTo>
                  <a:lnTo>
                    <a:pt x="3215" y="6406"/>
                  </a:lnTo>
                  <a:lnTo>
                    <a:pt x="3142" y="5968"/>
                  </a:lnTo>
                  <a:lnTo>
                    <a:pt x="3020" y="5505"/>
                  </a:lnTo>
                  <a:lnTo>
                    <a:pt x="2874" y="4994"/>
                  </a:lnTo>
                  <a:lnTo>
                    <a:pt x="2704" y="4482"/>
                  </a:lnTo>
                  <a:lnTo>
                    <a:pt x="2509" y="3922"/>
                  </a:lnTo>
                  <a:lnTo>
                    <a:pt x="2265" y="3362"/>
                  </a:lnTo>
                  <a:lnTo>
                    <a:pt x="1998" y="2802"/>
                  </a:lnTo>
                  <a:lnTo>
                    <a:pt x="1681" y="2217"/>
                  </a:lnTo>
                  <a:lnTo>
                    <a:pt x="1340" y="1633"/>
                  </a:lnTo>
                  <a:lnTo>
                    <a:pt x="950" y="1072"/>
                  </a:lnTo>
                  <a:lnTo>
                    <a:pt x="488" y="512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717"/>
            <p:cNvSpPr/>
            <p:nvPr/>
          </p:nvSpPr>
          <p:spPr>
            <a:xfrm>
              <a:off x="6736825" y="994325"/>
              <a:ext cx="85275" cy="190600"/>
            </a:xfrm>
            <a:custGeom>
              <a:avLst/>
              <a:gdLst/>
              <a:ahLst/>
              <a:cxnLst/>
              <a:rect l="0" t="0" r="0" b="0"/>
              <a:pathLst>
                <a:path w="3411" h="7624" fill="none" extrusionOk="0">
                  <a:moveTo>
                    <a:pt x="3410" y="1"/>
                  </a:moveTo>
                  <a:lnTo>
                    <a:pt x="3410" y="1"/>
                  </a:lnTo>
                  <a:lnTo>
                    <a:pt x="2923" y="512"/>
                  </a:lnTo>
                  <a:lnTo>
                    <a:pt x="2461" y="1072"/>
                  </a:lnTo>
                  <a:lnTo>
                    <a:pt x="2071" y="1633"/>
                  </a:lnTo>
                  <a:lnTo>
                    <a:pt x="1706" y="2217"/>
                  </a:lnTo>
                  <a:lnTo>
                    <a:pt x="1413" y="2802"/>
                  </a:lnTo>
                  <a:lnTo>
                    <a:pt x="1121" y="3362"/>
                  </a:lnTo>
                  <a:lnTo>
                    <a:pt x="902" y="3922"/>
                  </a:lnTo>
                  <a:lnTo>
                    <a:pt x="707" y="4482"/>
                  </a:lnTo>
                  <a:lnTo>
                    <a:pt x="536" y="4994"/>
                  </a:lnTo>
                  <a:lnTo>
                    <a:pt x="390" y="5505"/>
                  </a:lnTo>
                  <a:lnTo>
                    <a:pt x="269" y="5968"/>
                  </a:lnTo>
                  <a:lnTo>
                    <a:pt x="171" y="6406"/>
                  </a:lnTo>
                  <a:lnTo>
                    <a:pt x="49" y="7112"/>
                  </a:lnTo>
                  <a:lnTo>
                    <a:pt x="1" y="762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2118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193</TotalTime>
  <Words>326</Words>
  <Application>Microsoft Office PowerPoint</Application>
  <PresentationFormat>Произвольный</PresentationFormat>
  <Paragraphs>75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Цитаты</vt:lpstr>
      <vt:lpstr>Профессиональное образование как навигатор профессионального самоопределения</vt:lpstr>
      <vt:lpstr>Важность профориентационной работы</vt:lpstr>
      <vt:lpstr>Направления профориентационной работы</vt:lpstr>
      <vt:lpstr>Выбор профессии и ошибки профориентирования</vt:lpstr>
      <vt:lpstr>Форматы профориентационной работы</vt:lpstr>
      <vt:lpstr>Наставничество </vt:lpstr>
      <vt:lpstr>Государственные меры поддержки профориентационных мероприятий</vt:lpstr>
      <vt:lpstr>Пути развития профориентационной работы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Профессиональное образование как навигатор профессионального самоопределения</dc:title>
  <dc:creator>Ild</dc:creator>
  <cp:lastModifiedBy>Плптонова</cp:lastModifiedBy>
  <cp:revision>22</cp:revision>
  <dcterms:created xsi:type="dcterms:W3CDTF">2018-02-16T19:23:50Z</dcterms:created>
  <dcterms:modified xsi:type="dcterms:W3CDTF">2020-06-01T10:54:50Z</dcterms:modified>
</cp:coreProperties>
</file>