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2" r:id="rId2"/>
    <p:sldId id="358" r:id="rId3"/>
    <p:sldId id="359" r:id="rId4"/>
    <p:sldId id="360" r:id="rId5"/>
    <p:sldId id="361" r:id="rId6"/>
    <p:sldId id="362" r:id="rId7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2060"/>
    <a:srgbClr val="2A3670"/>
    <a:srgbClr val="123E7B"/>
    <a:srgbClr val="7A98BA"/>
    <a:srgbClr val="0000FF"/>
    <a:srgbClr val="14A0C1"/>
    <a:srgbClr val="08909E"/>
    <a:srgbClr val="FFCCCC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4" autoAdjust="0"/>
    <p:restoredTop sz="95881" autoAdjust="0"/>
  </p:normalViewPr>
  <p:slideViewPr>
    <p:cSldViewPr snapToGrid="0">
      <p:cViewPr varScale="1">
        <p:scale>
          <a:sx n="84" d="100"/>
          <a:sy n="84" d="100"/>
        </p:scale>
        <p:origin x="-330" y="-78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05633-B077-4598-9C20-6DE98EC84E86}" type="datetimeFigureOut">
              <a:rPr lang="ru-RU" smtClean="0"/>
              <a:pPr/>
              <a:t>08.07.2021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D55E4-5F23-4793-8F63-7CA3DBE8A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468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AFBC6-546E-40E3-9B62-36CC0758500B}" type="datetimeFigureOut">
              <a:rPr lang="ru-RU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BB0CF-6681-4DFC-AEEA-7D299007DC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028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E138-4261-482B-BED4-28D28EE5BE81}" type="datetimeFigureOut">
              <a:rPr lang="ru-RU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39024-C69C-43DA-8285-70562119AE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00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4" y="365125"/>
            <a:ext cx="262889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29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724E3-A250-4564-AD97-613E91E56FB3}" type="datetimeFigureOut">
              <a:rPr lang="ru-RU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9A17E-D8B4-458B-A442-7EFBC3BB4E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243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B6C19-33C8-478C-AAAF-E72128E092CC}" type="datetimeFigureOut">
              <a:rPr lang="ru-RU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35390-C797-43A7-8CF8-CDAAAA00C0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754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49F60-CE34-4185-B7F8-EFB978C580BA}" type="datetimeFigureOut">
              <a:rPr lang="ru-RU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FD88-06AE-4E22-AA76-DF0E37A7E5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727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AC1-158C-40D6-BB45-31F26B5EF4C7}" type="datetimeFigureOut">
              <a:rPr lang="ru-RU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6DED-B62D-4EB3-807B-02A7B962AF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656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1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0F08B-40AB-4D2A-9B5B-ADD29E1B13AA}" type="datetimeFigureOut">
              <a:rPr lang="ru-RU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144F1-EA04-480D-99C6-884067DA62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417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8DE8-F275-4897-B3C4-21EA02C89528}" type="datetimeFigureOut">
              <a:rPr lang="ru-RU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D25E-A584-4C97-98FA-178E4E4CE4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414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D35C-7D1C-4A63-9E6B-E4EE1A005F7A}" type="datetimeFigureOut">
              <a:rPr lang="ru-RU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9FAEB-5420-43EF-B8EF-73F7447C66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000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BC7E6-F969-47D7-B70C-3577D0587812}" type="datetimeFigureOut">
              <a:rPr lang="ru-RU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47756-BA99-4416-ABF9-DBACA474DE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305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D7BE0-2BD5-446D-98C9-73D45126BD50}" type="datetimeFigureOut">
              <a:rPr lang="ru-RU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9174F-4DE1-4105-A1D0-59706F8E4A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364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E3B49D-2CB3-45B2-89A3-B2C142F8C716}" type="datetimeFigureOut">
              <a:rPr lang="ru-RU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4A4310-7A10-4B04-8886-946880639C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24"/>
          <p:cNvSpPr>
            <a:spLocks noChangeArrowheads="1"/>
          </p:cNvSpPr>
          <p:nvPr/>
        </p:nvSpPr>
        <p:spPr bwMode="auto">
          <a:xfrm>
            <a:off x="3743325" y="1628775"/>
            <a:ext cx="828675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2800" b="1" dirty="0">
                <a:solidFill>
                  <a:srgbClr val="123E7B"/>
                </a:solidFill>
              </a:rPr>
              <a:t>О работе по профессиональной ориентации инвалидов </a:t>
            </a:r>
          </a:p>
          <a:p>
            <a:pPr algn="ctr"/>
            <a:r>
              <a:rPr lang="ru-RU" sz="2800" b="1" dirty="0">
                <a:solidFill>
                  <a:srgbClr val="123E7B"/>
                </a:solidFill>
              </a:rPr>
              <a:t>и о дополнительных мерах социальной поддержки детей-инвалидов </a:t>
            </a:r>
          </a:p>
          <a:p>
            <a:pPr algn="ctr"/>
            <a:r>
              <a:rPr lang="ru-RU" sz="2800" b="1" dirty="0">
                <a:solidFill>
                  <a:srgbClr val="123E7B"/>
                </a:solidFill>
              </a:rPr>
              <a:t>в общеобразовательных школах.</a:t>
            </a:r>
          </a:p>
        </p:txBody>
      </p:sp>
      <p:sp>
        <p:nvSpPr>
          <p:cNvPr id="4" name="Прямоугольник 24"/>
          <p:cNvSpPr>
            <a:spLocks noChangeArrowheads="1"/>
          </p:cNvSpPr>
          <p:nvPr/>
        </p:nvSpPr>
        <p:spPr bwMode="auto">
          <a:xfrm>
            <a:off x="8191500" y="4613275"/>
            <a:ext cx="3838575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 dirty="0" smtClean="0">
                <a:solidFill>
                  <a:srgbClr val="123E7B"/>
                </a:solidFill>
              </a:rPr>
              <a:t>Семенова Н.В. –</a:t>
            </a:r>
            <a:r>
              <a:rPr lang="ru-RU" altLang="ru-RU" sz="1400" b="1" dirty="0" smtClean="0">
                <a:solidFill>
                  <a:srgbClr val="123E7B"/>
                </a:solidFill>
              </a:rPr>
              <a:t>министр</a:t>
            </a:r>
            <a:r>
              <a:rPr lang="ru-RU" altLang="ru-RU" b="1" dirty="0" smtClean="0">
                <a:solidFill>
                  <a:srgbClr val="123E7B"/>
                </a:solidFill>
              </a:rPr>
              <a:t> </a:t>
            </a:r>
            <a:r>
              <a:rPr lang="ru-RU" altLang="ru-RU" sz="1400" b="1" dirty="0" smtClean="0">
                <a:solidFill>
                  <a:srgbClr val="123E7B"/>
                </a:solidFill>
              </a:rPr>
              <a:t>образования и науки Ульяновской области</a:t>
            </a:r>
            <a:endParaRPr lang="en-US" altLang="ru-RU" b="1" dirty="0">
              <a:solidFill>
                <a:srgbClr val="123E7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973" y="1365443"/>
            <a:ext cx="113332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	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6950" y="1046991"/>
            <a:ext cx="117002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Обучение детей с ОВЗ и детей-инвалидов в Ульяновской области осуществляется: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В 13 ОГК(Б)ОУ;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В 336 муниципальных общеобразовательных организациях.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2882860"/>
              </p:ext>
            </p:extLst>
          </p:nvPr>
        </p:nvGraphicFramePr>
        <p:xfrm>
          <a:off x="321974" y="2985983"/>
          <a:ext cx="11565225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750">
                  <a:extLst>
                    <a:ext uri="{9D8B030D-6E8A-4147-A177-3AD203B41FA5}">
                      <a16:colId xmlns:a16="http://schemas.microsoft.com/office/drawing/2014/main" xmlns="" val="623147419"/>
                    </a:ext>
                  </a:extLst>
                </a:gridCol>
                <a:gridCol w="2181229">
                  <a:extLst>
                    <a:ext uri="{9D8B030D-6E8A-4147-A177-3AD203B41FA5}">
                      <a16:colId xmlns:a16="http://schemas.microsoft.com/office/drawing/2014/main" xmlns="" val="567151390"/>
                    </a:ext>
                  </a:extLst>
                </a:gridCol>
                <a:gridCol w="2232053">
                  <a:extLst>
                    <a:ext uri="{9D8B030D-6E8A-4147-A177-3AD203B41FA5}">
                      <a16:colId xmlns:a16="http://schemas.microsoft.com/office/drawing/2014/main" xmlns="" val="824986828"/>
                    </a:ext>
                  </a:extLst>
                </a:gridCol>
                <a:gridCol w="2128193">
                  <a:extLst>
                    <a:ext uri="{9D8B030D-6E8A-4147-A177-3AD203B41FA5}">
                      <a16:colId xmlns:a16="http://schemas.microsoft.com/office/drawing/2014/main" xmlns="" val="4255360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Обучение детей</a:t>
                      </a:r>
                      <a:r>
                        <a:rPr lang="ru-RU" sz="2000" baseline="0" dirty="0" smtClean="0"/>
                        <a:t> с ОВЗ и детей 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-инвалидов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2019/2020 </a:t>
                      </a:r>
                      <a:r>
                        <a:rPr lang="ru-RU" sz="2000" dirty="0" err="1" smtClean="0"/>
                        <a:t>уч.год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2018/2019 </a:t>
                      </a:r>
                      <a:r>
                        <a:rPr lang="ru-RU" sz="2000" dirty="0" err="1" smtClean="0"/>
                        <a:t>уч.г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2017/2018 </a:t>
                      </a:r>
                      <a:r>
                        <a:rPr lang="ru-RU" sz="2000" dirty="0" err="1" smtClean="0"/>
                        <a:t>уч.г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1640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Всего детей с ОВЗ в ОГК(Б)ОУ: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1924 чел.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1977 чел.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1911 чел.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7376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Из них детей-инвалидов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62%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59,8%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58,9%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0421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Обучаются в муниципальных ОО, в условиях инклюзии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63,7%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66%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39%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1552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354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973" y="1365443"/>
            <a:ext cx="113332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	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6950" y="1046991"/>
            <a:ext cx="117002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Определение специальных условий для получения образования детьми с ОВЗ и детьми-инвалидами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9280317"/>
              </p:ext>
            </p:extLst>
          </p:nvPr>
        </p:nvGraphicFramePr>
        <p:xfrm>
          <a:off x="321973" y="2562755"/>
          <a:ext cx="115652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641">
                  <a:extLst>
                    <a:ext uri="{9D8B030D-6E8A-4147-A177-3AD203B41FA5}">
                      <a16:colId xmlns:a16="http://schemas.microsoft.com/office/drawing/2014/main" xmlns="" val="1908116599"/>
                    </a:ext>
                  </a:extLst>
                </a:gridCol>
                <a:gridCol w="3097373">
                  <a:extLst>
                    <a:ext uri="{9D8B030D-6E8A-4147-A177-3AD203B41FA5}">
                      <a16:colId xmlns:a16="http://schemas.microsoft.com/office/drawing/2014/main" xmlns="" val="3149901974"/>
                    </a:ext>
                  </a:extLst>
                </a:gridCol>
                <a:gridCol w="2707476">
                  <a:extLst>
                    <a:ext uri="{9D8B030D-6E8A-4147-A177-3AD203B41FA5}">
                      <a16:colId xmlns:a16="http://schemas.microsoft.com/office/drawing/2014/main" xmlns="" val="341917334"/>
                    </a:ext>
                  </a:extLst>
                </a:gridCol>
                <a:gridCol w="2000735">
                  <a:extLst>
                    <a:ext uri="{9D8B030D-6E8A-4147-A177-3AD203B41FA5}">
                      <a16:colId xmlns:a16="http://schemas.microsoft.com/office/drawing/2014/main" xmlns="" val="37859946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Обследование детей на ПМПК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 обследовано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 них детей с ОВЗ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Детей-инвалидов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9179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Январь-июнь 2020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214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1154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1692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1032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5360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4967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973" y="1365443"/>
            <a:ext cx="113332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	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6950" y="1046991"/>
            <a:ext cx="11606465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Обеспечение доступности получения образования детьми-инвалидами </a:t>
            </a:r>
            <a:b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в рамках федеральной программы «Доступная среда»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Субсидия:</a:t>
            </a:r>
          </a:p>
          <a:p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- федеральный бюджет - 4 819,5 тыс. рублей; </a:t>
            </a:r>
          </a:p>
          <a:p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- областной бюджет - 1 057,939 тыс. рублей; 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муниципальный </a:t>
            </a: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бюджет – 860,113 тыс. рублей. </a:t>
            </a:r>
            <a:endParaRPr lang="ru-RU" b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Образовательные организации, которым направлена субсидия на реализацию мероприятий по созданию условий в рамках  ГП «Доступная среда»: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 детский сад №16 «Колобок» г. Ульяновска;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муниципальное бюджетное общеобразовательное учреждение города Ульяновска «Средняя школа № 85» г. Ульяновска;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областное государственное казённое образовательное учреждение «Центр психолого-педагогической, медицинской и социальной помощи «Доверие» муниципального образования «Майнский район».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7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973" y="1365443"/>
            <a:ext cx="113332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	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6950" y="1046991"/>
            <a:ext cx="1160646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Поддержка семей, </a:t>
            </a:r>
            <a:r>
              <a:rPr lang="ru-RU" sz="2400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имеющих </a:t>
            </a: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детей-инвалидов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Закон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Российской Федерации от 29.12.2012 № 273-ФЗ «Об образовании в Российской Федерации»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статья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65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часть 3: «За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присмотр и уход за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детьми-инвалидами,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обучающимися в государственных и муниципальных образовательных организациях, реализующих образовательную программу дошкольного образования, родительская плата не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взимается»;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статья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79 часть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7: «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 с ограниченными возможностями здоровья, проживающие в организации, осуществляющей образовательную деятельность, находятся на полном государственном обеспечении и обеспечиваются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бесплатным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двухразовым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питанием».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30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973" y="1365443"/>
            <a:ext cx="113332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	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6950" y="1046991"/>
            <a:ext cx="116064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Профессиональное самоопределение выпускников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4348862"/>
              </p:ext>
            </p:extLst>
          </p:nvPr>
        </p:nvGraphicFramePr>
        <p:xfrm>
          <a:off x="480647" y="1733074"/>
          <a:ext cx="11174554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3654">
                  <a:extLst>
                    <a:ext uri="{9D8B030D-6E8A-4147-A177-3AD203B41FA5}">
                      <a16:colId xmlns:a16="http://schemas.microsoft.com/office/drawing/2014/main" xmlns="" val="342214930"/>
                    </a:ext>
                  </a:extLst>
                </a:gridCol>
                <a:gridCol w="1582376">
                  <a:extLst>
                    <a:ext uri="{9D8B030D-6E8A-4147-A177-3AD203B41FA5}">
                      <a16:colId xmlns:a16="http://schemas.microsoft.com/office/drawing/2014/main" xmlns="" val="1456222065"/>
                    </a:ext>
                  </a:extLst>
                </a:gridCol>
                <a:gridCol w="1608524">
                  <a:extLst>
                    <a:ext uri="{9D8B030D-6E8A-4147-A177-3AD203B41FA5}">
                      <a16:colId xmlns:a16="http://schemas.microsoft.com/office/drawing/2014/main" xmlns="" val="3376337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Выпускники</a:t>
                      </a:r>
                      <a:r>
                        <a:rPr lang="ru-RU" baseline="0" dirty="0" smtClean="0"/>
                        <a:t> ОГК(Б)ОУ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2017/2018 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2018/2019 учебный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818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Всего выпускников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9535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Продолжили обучение:</a:t>
                      </a:r>
                    </a:p>
                    <a:p>
                      <a:pPr algn="l"/>
                      <a:r>
                        <a:rPr lang="ru-RU" dirty="0" smtClean="0"/>
                        <a:t>- в 10 классе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6657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- в организациях среднего профессионального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6017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 в организациях высшего профессионального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9212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Трудоустроено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2891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mtClean="0"/>
                        <a:t>Не трудоустроенные, не продолжившие обучение по причине наличия ограничений до «нетрудоспособности»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40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136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974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6089</TotalTime>
  <Words>292</Words>
  <Application>Microsoft Office PowerPoint</Application>
  <PresentationFormat>Произвольный</PresentationFormat>
  <Paragraphs>95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</dc:title>
  <dc:creator>Ден</dc:creator>
  <cp:lastModifiedBy>Плптонова</cp:lastModifiedBy>
  <cp:revision>371</cp:revision>
  <cp:lastPrinted>2019-09-25T16:54:03Z</cp:lastPrinted>
  <dcterms:created xsi:type="dcterms:W3CDTF">2018-04-13T08:22:32Z</dcterms:created>
  <dcterms:modified xsi:type="dcterms:W3CDTF">2021-07-08T10:32:08Z</dcterms:modified>
</cp:coreProperties>
</file>