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323" r:id="rId4"/>
    <p:sldId id="338" r:id="rId5"/>
    <p:sldId id="340" r:id="rId6"/>
    <p:sldId id="341" r:id="rId7"/>
    <p:sldId id="343" r:id="rId8"/>
    <p:sldId id="342" r:id="rId9"/>
    <p:sldId id="331" r:id="rId10"/>
    <p:sldId id="33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5B9081-BCC8-4CC0-86AE-AC1BC51FE80F}">
          <p14:sldIdLst>
            <p14:sldId id="257"/>
            <p14:sldId id="258"/>
            <p14:sldId id="323"/>
            <p14:sldId id="338"/>
            <p14:sldId id="340"/>
            <p14:sldId id="341"/>
            <p14:sldId id="343"/>
            <p14:sldId id="342"/>
            <p14:sldId id="331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6600"/>
    <a:srgbClr val="CCFFCC"/>
    <a:srgbClr val="F8F7BB"/>
    <a:srgbClr val="E82718"/>
    <a:srgbClr val="FFCCFF"/>
    <a:srgbClr val="F0F4BE"/>
    <a:srgbClr val="F36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8" autoAdjust="0"/>
    <p:restoredTop sz="94660"/>
  </p:normalViewPr>
  <p:slideViewPr>
    <p:cSldViewPr>
      <p:cViewPr varScale="1">
        <p:scale>
          <a:sx n="115" d="100"/>
          <a:sy n="115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5E399-E83D-4D1D-95D6-CBA0373F3084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412E4-0B7A-4243-AF3C-70287599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5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22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3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4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 flipV="1">
            <a:off x="0" y="5840625"/>
            <a:ext cx="8771373" cy="1017375"/>
            <a:chOff x="0" y="0"/>
            <a:chExt cx="12002532" cy="1017375"/>
          </a:xfrm>
        </p:grpSpPr>
        <p:grpSp>
          <p:nvGrpSpPr>
            <p:cNvPr id="5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6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65316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7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95" y="44624"/>
            <a:ext cx="882459" cy="833924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683568" y="0"/>
            <a:ext cx="7200800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3811" y="1127111"/>
            <a:ext cx="7956377" cy="43858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ru-RU" sz="3100" b="1" dirty="0" smtClean="0">
                <a:solidFill>
                  <a:srgbClr val="000099"/>
                </a:solidFill>
              </a:rPr>
              <a:t>Об организации регионального государственного контроля </a:t>
            </a:r>
            <a:br>
              <a:rPr lang="ru-RU" sz="3100" b="1" dirty="0" smtClean="0">
                <a:solidFill>
                  <a:srgbClr val="000099"/>
                </a:solidFill>
              </a:rPr>
            </a:br>
            <a:r>
              <a:rPr lang="ru-RU" sz="3100" b="1" dirty="0" smtClean="0">
                <a:solidFill>
                  <a:srgbClr val="000099"/>
                </a:solidFill>
              </a:rPr>
              <a:t>за </a:t>
            </a:r>
            <a:r>
              <a:rPr lang="ru-RU" sz="3100" b="1" dirty="0">
                <a:solidFill>
                  <a:srgbClr val="000099"/>
                </a:solidFill>
              </a:rPr>
              <a:t>достоверностью, актуальностью </a:t>
            </a:r>
            <a:r>
              <a:rPr lang="ru-RU" sz="3100" b="1" dirty="0" smtClean="0">
                <a:solidFill>
                  <a:srgbClr val="000099"/>
                </a:solidFill>
              </a:rPr>
              <a:t/>
            </a:r>
            <a:br>
              <a:rPr lang="ru-RU" sz="3100" b="1" dirty="0" smtClean="0">
                <a:solidFill>
                  <a:srgbClr val="000099"/>
                </a:solidFill>
              </a:rPr>
            </a:br>
            <a:r>
              <a:rPr lang="ru-RU" sz="3100" b="1" dirty="0" smtClean="0">
                <a:solidFill>
                  <a:srgbClr val="000099"/>
                </a:solidFill>
              </a:rPr>
              <a:t>и </a:t>
            </a:r>
            <a:r>
              <a:rPr lang="ru-RU" sz="3100" b="1" dirty="0">
                <a:solidFill>
                  <a:srgbClr val="000099"/>
                </a:solidFill>
              </a:rPr>
              <a:t>полнотой сведений об организациях отдыха детей и их оздоровления, содержащихся в реестре организаций отдыха детей и их оздоровления </a:t>
            </a:r>
            <a:r>
              <a:rPr lang="ru-RU" sz="3100" b="1" dirty="0" smtClean="0">
                <a:solidFill>
                  <a:srgbClr val="000099"/>
                </a:solidFill>
              </a:rPr>
              <a:t/>
            </a:r>
            <a:br>
              <a:rPr lang="ru-RU" sz="3100" b="1" dirty="0" smtClean="0">
                <a:solidFill>
                  <a:srgbClr val="000099"/>
                </a:solidFill>
              </a:rPr>
            </a:br>
            <a:r>
              <a:rPr lang="ru-RU" sz="3100" b="1" dirty="0" smtClean="0">
                <a:solidFill>
                  <a:srgbClr val="000099"/>
                </a:solidFill>
              </a:rPr>
              <a:t>на </a:t>
            </a:r>
            <a:r>
              <a:rPr lang="ru-RU" sz="3100" b="1" dirty="0">
                <a:solidFill>
                  <a:srgbClr val="000099"/>
                </a:solidFill>
              </a:rPr>
              <a:t>территории Ульяновской </a:t>
            </a:r>
            <a:r>
              <a:rPr lang="ru-RU" sz="3100" b="1" dirty="0" smtClean="0">
                <a:solidFill>
                  <a:srgbClr val="000099"/>
                </a:solidFill>
              </a:rPr>
              <a:t>области </a:t>
            </a:r>
            <a:r>
              <a:rPr lang="ru-RU" sz="3100" b="1" dirty="0" smtClean="0">
                <a:solidFill>
                  <a:srgbClr val="000099"/>
                </a:solidFill>
              </a:rPr>
              <a:t/>
            </a:r>
            <a:br>
              <a:rPr lang="ru-RU" sz="3100" b="1" dirty="0" smtClean="0">
                <a:solidFill>
                  <a:srgbClr val="000099"/>
                </a:solidFill>
              </a:rPr>
            </a:br>
            <a:r>
              <a:rPr lang="ru-RU" sz="3100" b="1" dirty="0" smtClean="0">
                <a:solidFill>
                  <a:srgbClr val="000099"/>
                </a:solidFill>
              </a:rPr>
              <a:t>в </a:t>
            </a:r>
            <a:r>
              <a:rPr lang="ru-RU" sz="3100" b="1" dirty="0" smtClean="0">
                <a:solidFill>
                  <a:srgbClr val="000099"/>
                </a:solidFill>
              </a:rPr>
              <a:t>2021 году </a:t>
            </a:r>
            <a:endParaRPr lang="ru-RU" sz="3100" b="1" dirty="0">
              <a:solidFill>
                <a:srgbClr val="000099"/>
              </a:solidFill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3500430" y="6143644"/>
            <a:ext cx="2143140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2A8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Ульяновск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22A8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3500430" y="6551898"/>
            <a:ext cx="2143140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14.04.2021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81" y="44624"/>
            <a:ext cx="759691" cy="7134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4" y="5351435"/>
            <a:ext cx="1164319" cy="1164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-36512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15" name="Текст 2"/>
          <p:cNvSpPr txBox="1">
            <a:spLocks/>
          </p:cNvSpPr>
          <p:nvPr/>
        </p:nvSpPr>
        <p:spPr>
          <a:xfrm>
            <a:off x="611560" y="0"/>
            <a:ext cx="698477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l="9323" t="3893" r="17256" b="4986"/>
          <a:stretch/>
        </p:blipFill>
        <p:spPr>
          <a:xfrm>
            <a:off x="-36512" y="434377"/>
            <a:ext cx="9180512" cy="6408995"/>
          </a:xfrm>
          <a:prstGeom prst="rect">
            <a:avLst/>
          </a:prstGeom>
        </p:spPr>
      </p:pic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714380" cy="675089"/>
          </a:xfrm>
          <a:prstGeom prst="rect">
            <a:avLst/>
          </a:prstGeom>
          <a:noFill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81" y="44624"/>
            <a:ext cx="759691" cy="71345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85753"/>
            <a:ext cx="2172036" cy="2172036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2504" y="6109504"/>
            <a:ext cx="3478950" cy="49616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https://mo73.ru/</a:t>
            </a:r>
            <a:endParaRPr lang="ru-RU" sz="28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422A8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98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-1637" t="2510" r="20000" b="4147"/>
          <a:stretch/>
        </p:blipFill>
        <p:spPr>
          <a:xfrm>
            <a:off x="-224171" y="764704"/>
            <a:ext cx="9404683" cy="5935205"/>
          </a:xfrm>
          <a:prstGeom prst="rect">
            <a:avLst/>
          </a:prstGeom>
        </p:spPr>
      </p:pic>
      <p:grpSp>
        <p:nvGrpSpPr>
          <p:cNvPr id="2" name="Группа 17"/>
          <p:cNvGrpSpPr/>
          <p:nvPr/>
        </p:nvGrpSpPr>
        <p:grpSpPr>
          <a:xfrm>
            <a:off x="-36512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611560" y="0"/>
            <a:ext cx="698477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81" y="44624"/>
            <a:ext cx="759691" cy="713456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83362" y="314006"/>
            <a:ext cx="3478950" cy="49616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https://mo73.ru/</a:t>
            </a:r>
            <a:endParaRPr lang="ru-RU" sz="28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422A8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6203522" y="2384462"/>
            <a:ext cx="702604" cy="36004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лево 37"/>
          <p:cNvSpPr/>
          <p:nvPr/>
        </p:nvSpPr>
        <p:spPr>
          <a:xfrm>
            <a:off x="6567467" y="2741958"/>
            <a:ext cx="702604" cy="36004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4" y="5351435"/>
            <a:ext cx="1164319" cy="1164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t="3073" r="19428" b="4695"/>
          <a:stretch/>
        </p:blipFill>
        <p:spPr>
          <a:xfrm>
            <a:off x="395536" y="773035"/>
            <a:ext cx="8856984" cy="5976664"/>
          </a:xfrm>
          <a:prstGeom prst="rect">
            <a:avLst/>
          </a:prstGeom>
        </p:spPr>
      </p:pic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-36512" y="0"/>
            <a:ext cx="9001156" cy="1017375"/>
            <a:chOff x="-36512" y="0"/>
            <a:chExt cx="9001156" cy="1017375"/>
          </a:xfrm>
        </p:grpSpPr>
        <p:grpSp>
          <p:nvGrpSpPr>
            <p:cNvPr id="2" name="Группа 17"/>
            <p:cNvGrpSpPr/>
            <p:nvPr/>
          </p:nvGrpSpPr>
          <p:grpSpPr>
            <a:xfrm>
              <a:off x="-36512" y="0"/>
              <a:ext cx="9001156" cy="1017375"/>
              <a:chOff x="0" y="0"/>
              <a:chExt cx="12002530" cy="1017375"/>
            </a:xfrm>
          </p:grpSpPr>
          <p:grpSp>
            <p:nvGrpSpPr>
              <p:cNvPr id="3" name="Группа 13"/>
              <p:cNvGrpSpPr/>
              <p:nvPr/>
            </p:nvGrpSpPr>
            <p:grpSpPr>
              <a:xfrm>
                <a:off x="0" y="0"/>
                <a:ext cx="11895438" cy="395416"/>
                <a:chOff x="0" y="0"/>
                <a:chExt cx="11895438" cy="398562"/>
              </a:xfrm>
            </p:grpSpPr>
            <p:sp>
              <p:nvSpPr>
                <p:cNvPr id="29" name="Прямоугольник 28"/>
                <p:cNvSpPr/>
                <p:nvPr/>
              </p:nvSpPr>
              <p:spPr>
                <a:xfrm flipV="1">
                  <a:off x="0" y="3146"/>
                  <a:ext cx="8889429" cy="39541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0" name="Прямоугольный треугольник 29"/>
                <p:cNvSpPr/>
                <p:nvPr/>
              </p:nvSpPr>
              <p:spPr>
                <a:xfrm flipV="1">
                  <a:off x="8865316" y="0"/>
                  <a:ext cx="3030122" cy="396000"/>
                </a:xfrm>
                <a:prstGeom prst="rt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4" name="Группа 16"/>
              <p:cNvGrpSpPr/>
              <p:nvPr/>
            </p:nvGrpSpPr>
            <p:grpSpPr>
              <a:xfrm>
                <a:off x="0" y="333633"/>
                <a:ext cx="12002532" cy="358347"/>
                <a:chOff x="0" y="0"/>
                <a:chExt cx="11895438" cy="398562"/>
              </a:xfrm>
            </p:grpSpPr>
            <p:sp>
              <p:nvSpPr>
                <p:cNvPr id="27" name="Прямоугольный треугольник 26"/>
                <p:cNvSpPr/>
                <p:nvPr/>
              </p:nvSpPr>
              <p:spPr>
                <a:xfrm flipV="1">
                  <a:off x="8865316" y="0"/>
                  <a:ext cx="3030122" cy="396000"/>
                </a:xfrm>
                <a:prstGeom prst="rtTriangl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8" name="Прямоугольник 27"/>
                <p:cNvSpPr/>
                <p:nvPr/>
              </p:nvSpPr>
              <p:spPr>
                <a:xfrm flipV="1">
                  <a:off x="0" y="3146"/>
                  <a:ext cx="8889429" cy="39541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5" name="Группа 19"/>
              <p:cNvGrpSpPr/>
              <p:nvPr/>
            </p:nvGrpSpPr>
            <p:grpSpPr>
              <a:xfrm>
                <a:off x="0" y="659028"/>
                <a:ext cx="5923005" cy="358347"/>
                <a:chOff x="0" y="0"/>
                <a:chExt cx="11895438" cy="398562"/>
              </a:xfrm>
            </p:grpSpPr>
            <p:sp>
              <p:nvSpPr>
                <p:cNvPr id="25" name="Прямоугольник 24"/>
                <p:cNvSpPr/>
                <p:nvPr/>
              </p:nvSpPr>
              <p:spPr>
                <a:xfrm flipV="1">
                  <a:off x="0" y="3146"/>
                  <a:ext cx="8889429" cy="39541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6" name="Прямоугольный треугольник 25"/>
                <p:cNvSpPr/>
                <p:nvPr/>
              </p:nvSpPr>
              <p:spPr>
                <a:xfrm flipV="1">
                  <a:off x="8865316" y="0"/>
                  <a:ext cx="3030122" cy="396000"/>
                </a:xfrm>
                <a:prstGeom prst="rt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  <p:pic>
          <p:nvPicPr>
            <p:cNvPr id="14" name="Picture 2" descr="G:\Архив 20.07.2015\РАЗНОЕ\СТАРОЕ\картинки\Герб Ульяновской области\Герб Ульяновской области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96" y="44624"/>
              <a:ext cx="714380" cy="675089"/>
            </a:xfrm>
            <a:prstGeom prst="rect">
              <a:avLst/>
            </a:prstGeom>
            <a:noFill/>
          </p:spPr>
        </p:pic>
        <p:sp>
          <p:nvSpPr>
            <p:cNvPr id="15" name="Текст 2"/>
            <p:cNvSpPr txBox="1">
              <a:spLocks/>
            </p:cNvSpPr>
            <p:nvPr/>
          </p:nvSpPr>
          <p:spPr>
            <a:xfrm>
              <a:off x="611560" y="0"/>
              <a:ext cx="6984776" cy="3276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Министерство просвещения и воспитания Ульяновской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0781" y="44624"/>
              <a:ext cx="759691" cy="713456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683362" y="314006"/>
              <a:ext cx="3478950" cy="496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lnSpc>
                  <a:spcPct val="80000"/>
                </a:lnSpc>
              </a:pPr>
              <a:r>
                <a:rPr lang="en-US" sz="3200" b="1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422A86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https://mo73.ru/</a:t>
              </a:r>
              <a:endParaRPr lang="ru-RU" sz="28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38" name="Стрелка влево 37"/>
          <p:cNvSpPr/>
          <p:nvPr/>
        </p:nvSpPr>
        <p:spPr>
          <a:xfrm>
            <a:off x="5148064" y="4581128"/>
            <a:ext cx="702604" cy="36004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4" y="5351435"/>
            <a:ext cx="1164319" cy="1164319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35496" y="3033826"/>
            <a:ext cx="3888432" cy="230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 утверждении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Административного регламента осуществления регионального государственного контроля № 36 от 11.12.2020 года.</a:t>
            </a:r>
          </a:p>
          <a:p>
            <a:pPr indent="444500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 утверждении перечней нормативных правовых актов, содержащих обязательные требования №1680 от 24.11.2020.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3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9996" t="14924" r="25133" b="28422"/>
          <a:stretch/>
        </p:blipFill>
        <p:spPr>
          <a:xfrm>
            <a:off x="4208371" y="613119"/>
            <a:ext cx="4843280" cy="4875768"/>
          </a:xfrm>
          <a:prstGeom prst="rect">
            <a:avLst/>
          </a:prstGeom>
        </p:spPr>
      </p:pic>
      <p:grpSp>
        <p:nvGrpSpPr>
          <p:cNvPr id="3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4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1" name="Прямоугольник 10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" name="Прямоугольный треугольник 11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9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6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7" name="Прямоугольный треугольник 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15" name="Группа 17"/>
          <p:cNvGrpSpPr/>
          <p:nvPr/>
        </p:nvGrpSpPr>
        <p:grpSpPr>
          <a:xfrm>
            <a:off x="-36512" y="0"/>
            <a:ext cx="9001156" cy="1017375"/>
            <a:chOff x="0" y="0"/>
            <a:chExt cx="12002530" cy="1017375"/>
          </a:xfrm>
        </p:grpSpPr>
        <p:grpSp>
          <p:nvGrpSpPr>
            <p:cNvPr id="16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3" name="Прямоугольник 22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4" name="Прямоугольный треугольник 23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1" name="Прямоугольный треугольник 20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8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9" name="Прямоугольник 1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" name="Прямоугольный треугольник 1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25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714380" cy="675089"/>
          </a:xfrm>
          <a:prstGeom prst="rect">
            <a:avLst/>
          </a:prstGeom>
          <a:noFill/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81" y="44624"/>
            <a:ext cx="759691" cy="713456"/>
          </a:xfrm>
          <a:prstGeom prst="rect">
            <a:avLst/>
          </a:prstGeom>
        </p:spPr>
      </p:pic>
      <p:sp>
        <p:nvSpPr>
          <p:cNvPr id="47" name="Текст 2"/>
          <p:cNvSpPr txBox="1">
            <a:spLocks/>
          </p:cNvSpPr>
          <p:nvPr/>
        </p:nvSpPr>
        <p:spPr>
          <a:xfrm>
            <a:off x="611560" y="0"/>
            <a:ext cx="698477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5"/>
          <a:srcRect l="16380" t="3073" r="34175" b="4695"/>
          <a:stretch/>
        </p:blipFill>
        <p:spPr>
          <a:xfrm>
            <a:off x="20848" y="1188570"/>
            <a:ext cx="4410932" cy="4757205"/>
          </a:xfrm>
          <a:prstGeom prst="rect">
            <a:avLst/>
          </a:prstGeom>
        </p:spPr>
      </p:pic>
      <p:sp>
        <p:nvSpPr>
          <p:cNvPr id="51" name="Стрелка влево 50"/>
          <p:cNvSpPr/>
          <p:nvPr/>
        </p:nvSpPr>
        <p:spPr>
          <a:xfrm rot="10800000">
            <a:off x="67059" y="4450269"/>
            <a:ext cx="1293808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4" y="5351435"/>
            <a:ext cx="1164319" cy="1164319"/>
          </a:xfrm>
          <a:prstGeom prst="rect">
            <a:avLst/>
          </a:prstGeom>
        </p:spPr>
      </p:pic>
      <p:sp>
        <p:nvSpPr>
          <p:cNvPr id="31" name="Стрелка влево 30"/>
          <p:cNvSpPr/>
          <p:nvPr/>
        </p:nvSpPr>
        <p:spPr>
          <a:xfrm rot="10800000">
            <a:off x="4431780" y="850409"/>
            <a:ext cx="1293808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39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4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1" name="Прямоугольник 10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" name="Прямоугольный треугольник 11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9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6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7" name="Прямоугольный треугольник 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15" name="Группа 17"/>
          <p:cNvGrpSpPr/>
          <p:nvPr/>
        </p:nvGrpSpPr>
        <p:grpSpPr>
          <a:xfrm>
            <a:off x="-36512" y="0"/>
            <a:ext cx="9001156" cy="1017375"/>
            <a:chOff x="0" y="0"/>
            <a:chExt cx="12002530" cy="1017375"/>
          </a:xfrm>
        </p:grpSpPr>
        <p:grpSp>
          <p:nvGrpSpPr>
            <p:cNvPr id="16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3" name="Прямоугольник 22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4" name="Прямоугольный треугольник 23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1" name="Прямоугольный треугольник 20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8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9" name="Прямоугольник 1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" name="Прямоугольный треугольник 1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47" name="Текст 2"/>
          <p:cNvSpPr txBox="1">
            <a:spLocks/>
          </p:cNvSpPr>
          <p:nvPr/>
        </p:nvSpPr>
        <p:spPr>
          <a:xfrm>
            <a:off x="611560" y="0"/>
            <a:ext cx="698477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350089"/>
              </p:ext>
            </p:extLst>
          </p:nvPr>
        </p:nvGraphicFramePr>
        <p:xfrm>
          <a:off x="35496" y="469669"/>
          <a:ext cx="8785134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567">
                  <a:extLst>
                    <a:ext uri="{9D8B030D-6E8A-4147-A177-3AD203B41FA5}">
                      <a16:colId xmlns:a16="http://schemas.microsoft.com/office/drawing/2014/main" val="1988104385"/>
                    </a:ext>
                  </a:extLst>
                </a:gridCol>
                <a:gridCol w="4392567">
                  <a:extLst>
                    <a:ext uri="{9D8B030D-6E8A-4147-A177-3AD203B41FA5}">
                      <a16:colId xmlns:a16="http://schemas.microsoft.com/office/drawing/2014/main" val="24165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Сведения: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Данные  информационных баз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645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Идентификационный номер налогоплательщика организации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ФНС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889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Сведения о наличии лицензии на осуществление образовательной деятельности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сводного реестра лицензий </a:t>
                      </a:r>
                      <a:r>
                        <a:rPr lang="ru-RU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Рособрнадзора</a:t>
                      </a:r>
                      <a:endParaRPr lang="ru-RU" b="1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948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Сведения о наличии санитарно-эпидемиологического заключения о соответствии деятельности организации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сводного реестра выданных заключений </a:t>
                      </a:r>
                      <a:r>
                        <a:rPr lang="ru-RU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Роспотребнадзора</a:t>
                      </a:r>
                      <a:endParaRPr lang="ru-RU" b="1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8669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Информация о результатах проверок за 2 года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ФГИС ЕРП (единый реестр проверок)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2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Сведения о наличии лицензии на медицинскую деятельность ( либо договора об оказании медицинской помощи)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Сводный реестр лицензий федеральной службы по надзору в сфере здравоохранения.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6079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Сведения о юридическом лице, индивидуальном предпринимателе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ЕГРЮЛ</a:t>
                      </a:r>
                      <a:r>
                        <a:rPr lang="ru-RU" b="1" baseline="0" dirty="0" smtClean="0"/>
                        <a:t> и ЕГРИП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95423"/>
                  </a:ext>
                </a:extLst>
              </a:tr>
            </a:tbl>
          </a:graphicData>
        </a:graphic>
      </p:graphicFrame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0" y="5736199"/>
            <a:ext cx="1164437" cy="1164437"/>
          </a:xfrm>
          <a:prstGeom prst="rect">
            <a:avLst/>
          </a:prstGeom>
        </p:spPr>
      </p:pic>
      <p:pic>
        <p:nvPicPr>
          <p:cNvPr id="25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714380" cy="675089"/>
          </a:xfrm>
          <a:prstGeom prst="rect">
            <a:avLst/>
          </a:prstGeom>
          <a:noFill/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81" y="44624"/>
            <a:ext cx="759691" cy="71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4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1" name="Прямоугольник 10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" name="Прямоугольный треугольник 11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9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6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7" name="Прямоугольный треугольник 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15" name="Группа 17"/>
          <p:cNvGrpSpPr/>
          <p:nvPr/>
        </p:nvGrpSpPr>
        <p:grpSpPr>
          <a:xfrm>
            <a:off x="-36512" y="0"/>
            <a:ext cx="9001156" cy="1017375"/>
            <a:chOff x="0" y="0"/>
            <a:chExt cx="12002530" cy="1017375"/>
          </a:xfrm>
        </p:grpSpPr>
        <p:grpSp>
          <p:nvGrpSpPr>
            <p:cNvPr id="16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3" name="Прямоугольник 22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4" name="Прямоугольный треугольник 23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1" name="Прямоугольный треугольник 20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8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9" name="Прямоугольник 1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" name="Прямоугольный треугольник 1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25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714380" cy="675089"/>
          </a:xfrm>
          <a:prstGeom prst="rect">
            <a:avLst/>
          </a:prstGeom>
          <a:noFill/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81" y="44624"/>
            <a:ext cx="759691" cy="713456"/>
          </a:xfrm>
          <a:prstGeom prst="rect">
            <a:avLst/>
          </a:prstGeom>
        </p:spPr>
      </p:pic>
      <p:sp>
        <p:nvSpPr>
          <p:cNvPr id="47" name="Текст 2"/>
          <p:cNvSpPr txBox="1">
            <a:spLocks/>
          </p:cNvSpPr>
          <p:nvPr/>
        </p:nvSpPr>
        <p:spPr>
          <a:xfrm>
            <a:off x="611560" y="0"/>
            <a:ext cx="698477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561079"/>
              </p:ext>
            </p:extLst>
          </p:nvPr>
        </p:nvGraphicFramePr>
        <p:xfrm>
          <a:off x="971600" y="1200731"/>
          <a:ext cx="7308000" cy="412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8000">
                  <a:extLst>
                    <a:ext uri="{9D8B030D-6E8A-4147-A177-3AD203B41FA5}">
                      <a16:colId xmlns:a16="http://schemas.microsoft.com/office/drawing/2014/main" val="641500092"/>
                    </a:ext>
                  </a:extLst>
                </a:gridCol>
              </a:tblGrid>
              <a:tr h="39925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Сведения об услугах организации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353889"/>
                  </a:ext>
                </a:extLst>
              </a:tr>
              <a:tr h="399259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режим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работы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799085"/>
                  </a:ext>
                </a:extLst>
              </a:tr>
              <a:tr h="3992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даты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076400"/>
                  </a:ext>
                </a:extLst>
              </a:tr>
              <a:tr h="3992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средняя стоимость одного дня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пребывания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216410"/>
                  </a:ext>
                </a:extLst>
              </a:tr>
              <a:tr h="505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возрастные категории детей в каждой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смене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811806"/>
                  </a:ext>
                </a:extLst>
              </a:tr>
              <a:tr h="505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проживании и питании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226679"/>
                  </a:ext>
                </a:extLst>
              </a:tr>
              <a:tr h="505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расположении санузлов и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душевых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973479"/>
                  </a:ext>
                </a:extLst>
              </a:tr>
              <a:tr h="505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количестве мест в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комнатах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138580"/>
                  </a:ext>
                </a:extLst>
              </a:tr>
              <a:tr h="505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наличии оборудованного места для купания и т.д.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679453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5" y="5761560"/>
            <a:ext cx="1164437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4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1" name="Прямоугольник 10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" name="Прямоугольный треугольник 11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9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6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7" name="Прямоугольный треугольник 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15" name="Группа 17"/>
          <p:cNvGrpSpPr/>
          <p:nvPr/>
        </p:nvGrpSpPr>
        <p:grpSpPr>
          <a:xfrm>
            <a:off x="-36512" y="0"/>
            <a:ext cx="9001156" cy="1017375"/>
            <a:chOff x="0" y="0"/>
            <a:chExt cx="12002530" cy="1017375"/>
          </a:xfrm>
        </p:grpSpPr>
        <p:grpSp>
          <p:nvGrpSpPr>
            <p:cNvPr id="16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3" name="Прямоугольник 22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4" name="Прямоугольный треугольник 23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1" name="Прямоугольный треугольник 20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8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9" name="Прямоугольник 1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" name="Прямоугольный треугольник 1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25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714380" cy="675089"/>
          </a:xfrm>
          <a:prstGeom prst="rect">
            <a:avLst/>
          </a:prstGeom>
          <a:noFill/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81" y="44624"/>
            <a:ext cx="759691" cy="713456"/>
          </a:xfrm>
          <a:prstGeom prst="rect">
            <a:avLst/>
          </a:prstGeom>
        </p:spPr>
      </p:pic>
      <p:sp>
        <p:nvSpPr>
          <p:cNvPr id="47" name="Текст 2"/>
          <p:cNvSpPr txBox="1">
            <a:spLocks/>
          </p:cNvSpPr>
          <p:nvPr/>
        </p:nvSpPr>
        <p:spPr>
          <a:xfrm>
            <a:off x="611560" y="0"/>
            <a:ext cx="698477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468711"/>
              </p:ext>
            </p:extLst>
          </p:nvPr>
        </p:nvGraphicFramePr>
        <p:xfrm>
          <a:off x="2802333" y="1268760"/>
          <a:ext cx="51655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785">
                  <a:extLst>
                    <a:ext uri="{9D8B030D-6E8A-4147-A177-3AD203B41FA5}">
                      <a16:colId xmlns:a16="http://schemas.microsoft.com/office/drawing/2014/main" val="3665292395"/>
                    </a:ext>
                  </a:extLst>
                </a:gridCol>
                <a:gridCol w="2582785">
                  <a:extLst>
                    <a:ext uri="{9D8B030D-6E8A-4147-A177-3AD203B41FA5}">
                      <a16:colId xmlns:a16="http://schemas.microsoft.com/office/drawing/2014/main" val="1256364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Выездная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Документарная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966123"/>
                  </a:ext>
                </a:extLst>
              </a:tr>
            </a:tbl>
          </a:graphicData>
        </a:graphic>
      </p:graphicFrame>
      <p:sp>
        <p:nvSpPr>
          <p:cNvPr id="13" name="Овал 12"/>
          <p:cNvSpPr/>
          <p:nvPr/>
        </p:nvSpPr>
        <p:spPr>
          <a:xfrm>
            <a:off x="50961" y="706383"/>
            <a:ext cx="2592288" cy="9682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НЕ </a:t>
            </a:r>
            <a:r>
              <a:rPr lang="en-US" dirty="0" smtClean="0"/>
              <a:t>&gt;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20 </a:t>
            </a:r>
            <a:r>
              <a:rPr lang="ru-RU" dirty="0" smtClean="0"/>
              <a:t>дней</a:t>
            </a:r>
            <a:endParaRPr lang="en-US" dirty="0" smtClean="0"/>
          </a:p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090275"/>
              </p:ext>
            </p:extLst>
          </p:nvPr>
        </p:nvGraphicFramePr>
        <p:xfrm>
          <a:off x="2838543" y="2266916"/>
          <a:ext cx="51293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9360">
                  <a:extLst>
                    <a:ext uri="{9D8B030D-6E8A-4147-A177-3AD203B41FA5}">
                      <a16:colId xmlns:a16="http://schemas.microsoft.com/office/drawing/2014/main" val="1991483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Распоряжение Министерства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116074"/>
                  </a:ext>
                </a:extLst>
              </a:tr>
            </a:tbl>
          </a:graphicData>
        </a:graphic>
      </p:graphicFrame>
      <p:sp>
        <p:nvSpPr>
          <p:cNvPr id="29" name="Овал 28"/>
          <p:cNvSpPr/>
          <p:nvPr/>
        </p:nvSpPr>
        <p:spPr>
          <a:xfrm>
            <a:off x="35496" y="2048307"/>
            <a:ext cx="2697964" cy="877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</a:t>
            </a:r>
            <a:r>
              <a:rPr lang="en-US" dirty="0" smtClean="0"/>
              <a:t>&lt;</a:t>
            </a:r>
            <a:r>
              <a:rPr lang="ru-RU" dirty="0" smtClean="0"/>
              <a:t> чем</a:t>
            </a:r>
            <a:r>
              <a:rPr lang="en-US" dirty="0" smtClean="0"/>
              <a:t> </a:t>
            </a:r>
            <a:endParaRPr lang="ru-RU" dirty="0" smtClean="0"/>
          </a:p>
          <a:p>
            <a:pPr algn="ctr"/>
            <a:r>
              <a:rPr lang="ru-RU" dirty="0" smtClean="0"/>
              <a:t>за </a:t>
            </a:r>
            <a:r>
              <a:rPr lang="ru-RU" dirty="0" smtClean="0">
                <a:solidFill>
                  <a:srgbClr val="FF0000"/>
                </a:solidFill>
              </a:rPr>
              <a:t>3</a:t>
            </a:r>
            <a:r>
              <a:rPr lang="ru-RU" dirty="0" smtClean="0"/>
              <a:t> рабочих дня до проверки</a:t>
            </a:r>
            <a:endParaRPr lang="ru-RU" dirty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866562"/>
              </p:ext>
            </p:extLst>
          </p:nvPr>
        </p:nvGraphicFramePr>
        <p:xfrm>
          <a:off x="2862129" y="4092198"/>
          <a:ext cx="510577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774">
                  <a:extLst>
                    <a:ext uri="{9D8B030D-6E8A-4147-A177-3AD203B41FA5}">
                      <a16:colId xmlns:a16="http://schemas.microsoft.com/office/drawing/2014/main" val="2075572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Акт  с приложением проверочного листа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027656"/>
                  </a:ext>
                </a:extLst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918187"/>
              </p:ext>
            </p:extLst>
          </p:nvPr>
        </p:nvGraphicFramePr>
        <p:xfrm>
          <a:off x="2862130" y="4725144"/>
          <a:ext cx="51167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6736">
                  <a:extLst>
                    <a:ext uri="{9D8B030D-6E8A-4147-A177-3AD203B41FA5}">
                      <a16:colId xmlns:a16="http://schemas.microsoft.com/office/drawing/2014/main" val="121604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Предписание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706424"/>
                  </a:ext>
                </a:extLst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36208"/>
              </p:ext>
            </p:extLst>
          </p:nvPr>
        </p:nvGraphicFramePr>
        <p:xfrm>
          <a:off x="2862130" y="5093142"/>
          <a:ext cx="51167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6736">
                  <a:extLst>
                    <a:ext uri="{9D8B030D-6E8A-4147-A177-3AD203B41FA5}">
                      <a16:colId xmlns:a16="http://schemas.microsoft.com/office/drawing/2014/main" val="121604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Протокол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706424"/>
                  </a:ext>
                </a:extLst>
              </a:tr>
            </a:tbl>
          </a:graphicData>
        </a:graphic>
      </p:graphicFrame>
      <p:sp>
        <p:nvSpPr>
          <p:cNvPr id="33" name="Овал 32"/>
          <p:cNvSpPr/>
          <p:nvPr/>
        </p:nvSpPr>
        <p:spPr>
          <a:xfrm>
            <a:off x="35496" y="4872710"/>
            <a:ext cx="2664296" cy="96479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Если </a:t>
            </a:r>
            <a:r>
              <a:rPr lang="ru-RU" dirty="0" smtClean="0"/>
              <a:t>выявлены нарушения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8662" y="3809359"/>
            <a:ext cx="2697964" cy="886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Если нарушения не выявлены</a:t>
            </a:r>
            <a:endParaRPr lang="ru-RU" dirty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565666"/>
              </p:ext>
            </p:extLst>
          </p:nvPr>
        </p:nvGraphicFramePr>
        <p:xfrm>
          <a:off x="2862130" y="5653645"/>
          <a:ext cx="510577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774">
                  <a:extLst>
                    <a:ext uri="{9D8B030D-6E8A-4147-A177-3AD203B41FA5}">
                      <a16:colId xmlns:a16="http://schemas.microsoft.com/office/drawing/2014/main" val="2075572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Акт  с приложением проверочного листа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027656"/>
                  </a:ext>
                </a:extLst>
              </a:tr>
            </a:tbl>
          </a:graphicData>
        </a:graphic>
      </p:graphicFrame>
      <p:sp>
        <p:nvSpPr>
          <p:cNvPr id="36" name="Овал 35"/>
          <p:cNvSpPr/>
          <p:nvPr/>
        </p:nvSpPr>
        <p:spPr>
          <a:xfrm>
            <a:off x="35496" y="1057227"/>
            <a:ext cx="2592288" cy="85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01.07.2021 </a:t>
            </a:r>
            <a:endParaRPr lang="en-US" dirty="0" smtClean="0"/>
          </a:p>
          <a:p>
            <a:pPr algn="ctr"/>
            <a:r>
              <a:rPr lang="ru-RU" dirty="0" smtClean="0"/>
              <a:t>НЕ </a:t>
            </a:r>
            <a:r>
              <a:rPr lang="en-US" dirty="0" smtClean="0"/>
              <a:t>&gt;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10</a:t>
            </a:r>
            <a:r>
              <a:rPr lang="ru-RU" dirty="0" smtClean="0"/>
              <a:t> дней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5690442"/>
            <a:ext cx="1164437" cy="1164437"/>
          </a:xfrm>
          <a:prstGeom prst="rect">
            <a:avLst/>
          </a:prstGeom>
        </p:spPr>
      </p:pic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132364"/>
              </p:ext>
            </p:extLst>
          </p:nvPr>
        </p:nvGraphicFramePr>
        <p:xfrm>
          <a:off x="2838543" y="3022057"/>
          <a:ext cx="512936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9360">
                  <a:extLst>
                    <a:ext uri="{9D8B030D-6E8A-4147-A177-3AD203B41FA5}">
                      <a16:colId xmlns:a16="http://schemas.microsoft.com/office/drawing/2014/main" val="1991483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+ контроль ограничительных мероприятий 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ru-RU" dirty="0" smtClean="0"/>
                        <a:t>в связи с </a:t>
                      </a:r>
                      <a:r>
                        <a:rPr lang="en-US" dirty="0" smtClean="0"/>
                        <a:t>COVID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116074"/>
                  </a:ext>
                </a:extLst>
              </a:tr>
            </a:tbl>
          </a:graphicData>
        </a:graphic>
      </p:graphicFrame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616" y="2877295"/>
            <a:ext cx="868717" cy="87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4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1" name="Прямоугольник 10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" name="Прямоугольный треугольник 11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9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6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7" name="Прямоугольный треугольник 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15" name="Группа 17"/>
          <p:cNvGrpSpPr/>
          <p:nvPr/>
        </p:nvGrpSpPr>
        <p:grpSpPr>
          <a:xfrm>
            <a:off x="-36512" y="0"/>
            <a:ext cx="9001156" cy="1017375"/>
            <a:chOff x="0" y="0"/>
            <a:chExt cx="12002530" cy="1017375"/>
          </a:xfrm>
        </p:grpSpPr>
        <p:grpSp>
          <p:nvGrpSpPr>
            <p:cNvPr id="16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3" name="Прямоугольник 22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4" name="Прямоугольный треугольник 23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1" name="Прямоугольный треугольник 20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8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9" name="Прямоугольник 1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" name="Прямоугольный треугольник 1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25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714380" cy="675089"/>
          </a:xfrm>
          <a:prstGeom prst="rect">
            <a:avLst/>
          </a:prstGeom>
          <a:noFill/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81" y="44624"/>
            <a:ext cx="759691" cy="713456"/>
          </a:xfrm>
          <a:prstGeom prst="rect">
            <a:avLst/>
          </a:prstGeom>
        </p:spPr>
      </p:pic>
      <p:sp>
        <p:nvSpPr>
          <p:cNvPr id="47" name="Текст 2"/>
          <p:cNvSpPr txBox="1">
            <a:spLocks/>
          </p:cNvSpPr>
          <p:nvPr/>
        </p:nvSpPr>
        <p:spPr>
          <a:xfrm>
            <a:off x="611560" y="0"/>
            <a:ext cx="698477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842681"/>
              </p:ext>
            </p:extLst>
          </p:nvPr>
        </p:nvGraphicFramePr>
        <p:xfrm>
          <a:off x="467545" y="1021693"/>
          <a:ext cx="8146360" cy="515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9272">
                  <a:extLst>
                    <a:ext uri="{9D8B030D-6E8A-4147-A177-3AD203B41FA5}">
                      <a16:colId xmlns:a16="http://schemas.microsoft.com/office/drawing/2014/main" val="3896534896"/>
                    </a:ext>
                  </a:extLst>
                </a:gridCol>
                <a:gridCol w="1629272">
                  <a:extLst>
                    <a:ext uri="{9D8B030D-6E8A-4147-A177-3AD203B41FA5}">
                      <a16:colId xmlns:a16="http://schemas.microsoft.com/office/drawing/2014/main" val="818464707"/>
                    </a:ext>
                  </a:extLst>
                </a:gridCol>
                <a:gridCol w="1629272">
                  <a:extLst>
                    <a:ext uri="{9D8B030D-6E8A-4147-A177-3AD203B41FA5}">
                      <a16:colId xmlns:a16="http://schemas.microsoft.com/office/drawing/2014/main" val="3681949521"/>
                    </a:ext>
                  </a:extLst>
                </a:gridCol>
                <a:gridCol w="1629272">
                  <a:extLst>
                    <a:ext uri="{9D8B030D-6E8A-4147-A177-3AD203B41FA5}">
                      <a16:colId xmlns:a16="http://schemas.microsoft.com/office/drawing/2014/main" val="958414389"/>
                    </a:ext>
                  </a:extLst>
                </a:gridCol>
                <a:gridCol w="1629272">
                  <a:extLst>
                    <a:ext uri="{9D8B030D-6E8A-4147-A177-3AD203B41FA5}">
                      <a16:colId xmlns:a16="http://schemas.microsoft.com/office/drawing/2014/main" val="3424842914"/>
                    </a:ext>
                  </a:extLst>
                </a:gridCol>
              </a:tblGrid>
              <a:tr h="154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3.05.21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4.05.21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5.05.21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6.05.21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7.05.21 - 4.06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extLst>
                  <a:ext uri="{0D108BD9-81ED-4DB2-BD59-A6C34878D82A}">
                    <a16:rowId xmlns:a16="http://schemas.microsoft.com/office/drawing/2014/main" val="783698013"/>
                  </a:ext>
                </a:extLst>
              </a:tr>
              <a:tr h="1120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454 </a:t>
                      </a:r>
                      <a:r>
                        <a:rPr lang="ru-RU" sz="900" dirty="0">
                          <a:effectLst/>
                        </a:rPr>
                        <a:t>с. </a:t>
                      </a:r>
                      <a:r>
                        <a:rPr lang="ru-RU" sz="900" dirty="0" err="1">
                          <a:effectLst/>
                        </a:rPr>
                        <a:t>Сабакеево</a:t>
                      </a:r>
                      <a:r>
                        <a:rPr lang="ru-RU" sz="900" dirty="0">
                          <a:effectLst/>
                        </a:rPr>
                        <a:t> (</a:t>
                      </a:r>
                      <a:r>
                        <a:rPr lang="ru-RU" sz="900" dirty="0" err="1">
                          <a:effectLst/>
                        </a:rPr>
                        <a:t>Мелекесский</a:t>
                      </a:r>
                      <a:r>
                        <a:rPr lang="ru-RU" sz="900" dirty="0">
                          <a:effectLst/>
                        </a:rPr>
                        <a:t> район)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Питьева О.В.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Ширшова</a:t>
                      </a:r>
                      <a:r>
                        <a:rPr lang="ru-RU" sz="900" dirty="0">
                          <a:effectLst/>
                        </a:rPr>
                        <a:t> Н.В.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extLst>
                  <a:ext uri="{0D108BD9-81ED-4DB2-BD59-A6C34878D82A}">
                    <a16:rowId xmlns:a16="http://schemas.microsoft.com/office/drawing/2014/main" val="262964198"/>
                  </a:ext>
                </a:extLst>
              </a:tr>
              <a:tr h="154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10.05.21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11.05.21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12.05.21-8.06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13.05.21-9.06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14.05.21- 10.06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extLst>
                  <a:ext uri="{0D108BD9-81ED-4DB2-BD59-A6C34878D82A}">
                    <a16:rowId xmlns:a16="http://schemas.microsoft.com/office/drawing/2014/main" val="352697712"/>
                  </a:ext>
                </a:extLst>
              </a:tr>
              <a:tr h="1282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456 Чердаклинская СШ №2,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457 Криушинская СШ,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Питьева О.В.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Ширшова Н.В.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458 ОШ с. Русский Мелекесс,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459 </a:t>
                      </a:r>
                      <a:r>
                        <a:rPr lang="ru-RU" sz="900" dirty="0" err="1">
                          <a:effectLst/>
                        </a:rPr>
                        <a:t>Новочеремшанская</a:t>
                      </a:r>
                      <a:r>
                        <a:rPr lang="ru-RU" sz="900" dirty="0">
                          <a:effectLst/>
                        </a:rPr>
                        <a:t> СШ,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Питьева О.В.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Ширшова</a:t>
                      </a:r>
                      <a:r>
                        <a:rPr lang="ru-RU" sz="900" dirty="0">
                          <a:effectLst/>
                        </a:rPr>
                        <a:t> Н.В.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461 </a:t>
                      </a:r>
                      <a:r>
                        <a:rPr lang="ru-RU" sz="900" dirty="0">
                          <a:effectLst/>
                        </a:rPr>
                        <a:t>ОШ с</a:t>
                      </a:r>
                      <a:r>
                        <a:rPr lang="ru-RU" sz="900" dirty="0" smtClean="0">
                          <a:effectLst/>
                        </a:rPr>
                        <a:t>. </a:t>
                      </a:r>
                      <a:r>
                        <a:rPr lang="ru-RU" sz="900" dirty="0" err="1" smtClean="0">
                          <a:effectLst/>
                        </a:rPr>
                        <a:t>Ерыклинск</a:t>
                      </a:r>
                      <a:r>
                        <a:rPr lang="ru-RU" sz="900" dirty="0"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462 СШ Никольское-на Черемшане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Питьева О.В.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Ширшова</a:t>
                      </a:r>
                      <a:r>
                        <a:rPr lang="ru-RU" sz="900" dirty="0">
                          <a:effectLst/>
                        </a:rPr>
                        <a:t> Н.В.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extLst>
                  <a:ext uri="{0D108BD9-81ED-4DB2-BD59-A6C34878D82A}">
                    <a16:rowId xmlns:a16="http://schemas.microsoft.com/office/drawing/2014/main" val="3284139646"/>
                  </a:ext>
                </a:extLst>
              </a:tr>
              <a:tr h="154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17.05.21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18.05.21-15.06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19.05.21-16.06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20.05.21-17.06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21.05.21 - 16.06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extLst>
                  <a:ext uri="{0D108BD9-81ED-4DB2-BD59-A6C34878D82A}">
                    <a16:rowId xmlns:a16="http://schemas.microsoft.com/office/drawing/2014/main" val="1885949037"/>
                  </a:ext>
                </a:extLst>
              </a:tr>
              <a:tr h="1282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463 СШ с.Хмелевка,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464 СШ № 3 Барышский район,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465 Троицко-Сунгурская СШ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Силантьева К.В.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Ширшова Н.В.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466 Богдашкинская СШ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467 Майнская ДЮСШ,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468 Большечирклейская СШ,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Силантьева К.В.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Ширшова Н.В.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469 Базарносызганская СШ №2,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470 Старомайнская СШ №2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Силантьева К.В.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Ширшова Н.В.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471 СШ № 81 г</a:t>
                      </a:r>
                      <a:r>
                        <a:rPr lang="ru-RU" sz="900" dirty="0" smtClean="0">
                          <a:effectLst/>
                        </a:rPr>
                        <a:t>. Ульяновск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Силантьева К.В.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Ширшова</a:t>
                      </a:r>
                      <a:r>
                        <a:rPr lang="ru-RU" sz="900" dirty="0">
                          <a:effectLst/>
                        </a:rPr>
                        <a:t> Н.В.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extLst>
                  <a:ext uri="{0D108BD9-81ED-4DB2-BD59-A6C34878D82A}">
                    <a16:rowId xmlns:a16="http://schemas.microsoft.com/office/drawing/2014/main" val="2394622499"/>
                  </a:ext>
                </a:extLst>
              </a:tr>
              <a:tr h="154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24.05.21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25.05.21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26.05.21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27.05.21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28.05.21 - 25.06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extLst>
                  <a:ext uri="{0D108BD9-81ED-4DB2-BD59-A6C34878D82A}">
                    <a16:rowId xmlns:a16="http://schemas.microsoft.com/office/drawing/2014/main" val="2235831760"/>
                  </a:ext>
                </a:extLst>
              </a:tr>
              <a:tr h="852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ПВП  ООД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460 ОШ </a:t>
                      </a:r>
                      <a:r>
                        <a:rPr lang="ru-RU" sz="900" dirty="0" err="1">
                          <a:effectLst/>
                        </a:rPr>
                        <a:t>Новобеденьговская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Питьева</a:t>
                      </a:r>
                      <a:r>
                        <a:rPr lang="ru-RU" sz="900" dirty="0">
                          <a:effectLst/>
                        </a:rPr>
                        <a:t> О.В.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Ширшова</a:t>
                      </a:r>
                      <a:r>
                        <a:rPr lang="ru-RU" sz="900" dirty="0">
                          <a:effectLst/>
                        </a:rPr>
                        <a:t> Н.В.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8" marR="58748" marT="0" marB="0"/>
                </a:tc>
                <a:extLst>
                  <a:ext uri="{0D108BD9-81ED-4DB2-BD59-A6C34878D82A}">
                    <a16:rowId xmlns:a16="http://schemas.microsoft.com/office/drawing/2014/main" val="2242447506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5690442"/>
            <a:ext cx="1164437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-36512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611560" y="0"/>
            <a:ext cx="698477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81" y="44624"/>
            <a:ext cx="759691" cy="713456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83362" y="314006"/>
            <a:ext cx="3478950" cy="49616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https://mo73.ru/</a:t>
            </a:r>
            <a:endParaRPr lang="ru-RU" sz="28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422A8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8" name="Стрелка влево 37"/>
          <p:cNvSpPr/>
          <p:nvPr/>
        </p:nvSpPr>
        <p:spPr>
          <a:xfrm flipH="1">
            <a:off x="2051720" y="3382586"/>
            <a:ext cx="587138" cy="292273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13740" t="13382" r="11252" b="9942"/>
          <a:stretch/>
        </p:blipFill>
        <p:spPr>
          <a:xfrm>
            <a:off x="-26344" y="1030598"/>
            <a:ext cx="9170344" cy="5341526"/>
          </a:xfrm>
          <a:prstGeom prst="rect">
            <a:avLst/>
          </a:prstGeom>
        </p:spPr>
      </p:pic>
      <p:sp>
        <p:nvSpPr>
          <p:cNvPr id="32" name="Стрелка влево 31"/>
          <p:cNvSpPr/>
          <p:nvPr/>
        </p:nvSpPr>
        <p:spPr>
          <a:xfrm flipH="1">
            <a:off x="1758151" y="3051945"/>
            <a:ext cx="587138" cy="292273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4" y="5351435"/>
            <a:ext cx="1164319" cy="116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2921</TotalTime>
  <Words>413</Words>
  <Application>Microsoft Office PowerPoint</Application>
  <PresentationFormat>Экран (4:3)</PresentationFormat>
  <Paragraphs>159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Михеева</dc:creator>
  <cp:lastModifiedBy>Ольга Питьева</cp:lastModifiedBy>
  <cp:revision>296</cp:revision>
  <dcterms:created xsi:type="dcterms:W3CDTF">2019-10-16T15:33:10Z</dcterms:created>
  <dcterms:modified xsi:type="dcterms:W3CDTF">2021-04-26T10:24:57Z</dcterms:modified>
</cp:coreProperties>
</file>