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9" r:id="rId2"/>
    <p:sldId id="266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1FA"/>
    <a:srgbClr val="99CCFF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4" autoAdjust="0"/>
  </p:normalViewPr>
  <p:slideViewPr>
    <p:cSldViewPr snapToGrid="0">
      <p:cViewPr varScale="1">
        <p:scale>
          <a:sx n="86" d="100"/>
          <a:sy n="86" d="100"/>
        </p:scale>
        <p:origin x="10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80E66-4865-4801-94EA-3A744567D71C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8E52B-8674-4E3A-953A-FECD0600C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93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43303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8E52B-8674-4E3A-953A-FECD0600C03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529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8E52B-8674-4E3A-953A-FECD0600C03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3510B0F-C8C6-41CF-BA2B-04184878FCBB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05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46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38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57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13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07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18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93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35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52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54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510B0F-C8C6-41CF-BA2B-04184878FCBB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98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/>
          <p:cNvPicPr>
            <a:picLocks noChangeAspect="1" noChangeArrowheads="1"/>
          </p:cNvPicPr>
          <p:nvPr/>
        </p:nvPicPr>
        <p:blipFill rotWithShape="1">
          <a:blip r:embed="rId3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3910" y="208828"/>
            <a:ext cx="847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1460" y="3963645"/>
            <a:ext cx="65542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</a:rPr>
              <a:t>Позапарьева</a:t>
            </a:r>
            <a:r>
              <a:rPr lang="ru-RU" sz="2400" b="1" i="1" dirty="0" smtClean="0">
                <a:solidFill>
                  <a:srgbClr val="0070C0"/>
                </a:solidFill>
              </a:rPr>
              <a:t> Татьяна Николаевна,</a:t>
            </a:r>
            <a:endParaRPr lang="ru-RU" sz="2400" b="1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заместитель директора </a:t>
            </a:r>
            <a:r>
              <a:rPr lang="ru-RU" sz="2400" b="1" i="1" dirty="0" smtClean="0">
                <a:solidFill>
                  <a:srgbClr val="0070C0"/>
                </a:solidFill>
              </a:rPr>
              <a:t>департамента </a:t>
            </a:r>
            <a:endParaRPr lang="ru-RU" sz="2400" b="1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по надзору и </a:t>
            </a:r>
            <a:r>
              <a:rPr lang="ru-RU" sz="2400" b="1" i="1" dirty="0" smtClean="0">
                <a:solidFill>
                  <a:srgbClr val="0070C0"/>
                </a:solidFill>
              </a:rPr>
              <a:t>контролю в сфере образования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3909" y="674174"/>
            <a:ext cx="8474525" cy="32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Департамент по надзору и контролю в сфере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27794" y="2216598"/>
            <a:ext cx="10352049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Вопросы организации </a:t>
            </a:r>
            <a:r>
              <a:rPr lang="ru-RU" sz="4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приема в 1 класс</a:t>
            </a:r>
            <a:endParaRPr lang="ru-RU" sz="40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422A86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43638" y="5852892"/>
            <a:ext cx="270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1 апреля 2021 </a:t>
            </a:r>
            <a:r>
              <a:rPr lang="ru-RU" sz="2800" b="1" dirty="0" smtClean="0">
                <a:solidFill>
                  <a:srgbClr val="0070C0"/>
                </a:solidFill>
              </a:rPr>
              <a:t>г.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13" name="Picture 3" descr="\\Srvr\документы на приемную\!!! ОТДЕЛ КОНТРОЛЯ КАЧЕСТВА ОБРАЗОВАНИЯ\01. МИХЕЕВА С.А\СЕМИНАРЫ\2019\совещание_июнь_2019\Материалы\Независимая оценка НОКОкопирование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529" y="3060247"/>
            <a:ext cx="1477354" cy="1461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804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18"/>
          <p:cNvPicPr>
            <a:picLocks noChangeAspect="1" noChangeArrowheads="1"/>
          </p:cNvPicPr>
          <p:nvPr/>
        </p:nvPicPr>
        <p:blipFill rotWithShape="1">
          <a:blip r:embed="rId3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Заголовок 1"/>
          <p:cNvSpPr txBox="1">
            <a:spLocks/>
          </p:cNvSpPr>
          <p:nvPr/>
        </p:nvSpPr>
        <p:spPr>
          <a:xfrm>
            <a:off x="1126926" y="1742334"/>
            <a:ext cx="8499043" cy="73194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609248"/>
            <a:r>
              <a:rPr lang="ru-RU" sz="2300" dirty="0" smtClean="0">
                <a:solidFill>
                  <a:srgbClr val="000099"/>
                </a:solidFill>
                <a:latin typeface="Helvetica Neue Medium"/>
                <a:cs typeface="Arial" pitchFamily="34" charset="0"/>
              </a:rPr>
              <a:t>приказ Министерства просвещения Российской </a:t>
            </a:r>
            <a:r>
              <a:rPr lang="ru-RU" sz="2300" dirty="0" smtClean="0">
                <a:solidFill>
                  <a:srgbClr val="000099"/>
                </a:solidFill>
                <a:latin typeface="Helvetica Neue Medium"/>
                <a:cs typeface="Arial" pitchFamily="34" charset="0"/>
              </a:rPr>
              <a:t>Федерации</a:t>
            </a:r>
          </a:p>
          <a:p>
            <a:pPr algn="ctr" defTabSz="609248"/>
            <a:r>
              <a:rPr lang="ru-RU" sz="2300" b="1" dirty="0" smtClean="0">
                <a:solidFill>
                  <a:srgbClr val="000099"/>
                </a:solidFill>
                <a:latin typeface="Helvetica Neue Medium"/>
                <a:cs typeface="Arial" pitchFamily="34" charset="0"/>
              </a:rPr>
              <a:t>от </a:t>
            </a:r>
            <a:r>
              <a:rPr lang="ru-RU" sz="2300" b="1" dirty="0" smtClean="0">
                <a:solidFill>
                  <a:srgbClr val="000099"/>
                </a:solidFill>
                <a:latin typeface="Helvetica Neue Medium"/>
                <a:cs typeface="Arial" pitchFamily="34" charset="0"/>
              </a:rPr>
              <a:t>02.09.2020 </a:t>
            </a:r>
            <a:r>
              <a:rPr lang="ru-RU" sz="2300" b="1" dirty="0">
                <a:solidFill>
                  <a:srgbClr val="000099"/>
                </a:solidFill>
                <a:latin typeface="Helvetica Neue Medium"/>
                <a:cs typeface="Arial" pitchFamily="34" charset="0"/>
              </a:rPr>
              <a:t>№ </a:t>
            </a:r>
            <a:r>
              <a:rPr lang="ru-RU" sz="2300" b="1" dirty="0" smtClean="0">
                <a:solidFill>
                  <a:srgbClr val="000099"/>
                </a:solidFill>
                <a:latin typeface="Helvetica Neue Medium"/>
                <a:cs typeface="Arial" pitchFamily="34" charset="0"/>
              </a:rPr>
              <a:t>458</a:t>
            </a:r>
            <a:endParaRPr lang="ru-RU" sz="2300" b="1" dirty="0">
              <a:solidFill>
                <a:srgbClr val="000099"/>
              </a:solidFill>
              <a:latin typeface="Helvetica Neue Medium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64457" y="2640537"/>
            <a:ext cx="748937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8488C4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«Об утверждении Порядка приема </a:t>
            </a:r>
            <a:endParaRPr lang="ru-RU" sz="32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8488C4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8488C4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 </a:t>
            </a:r>
            <a:r>
              <a:rPr lang="ru-RU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8488C4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обучение по образовательным программам начального общего, основного общего и среднего общего </a:t>
            </a:r>
            <a:r>
              <a:rPr lang="ru-RU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8488C4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образования» </a:t>
            </a:r>
            <a:endParaRPr lang="ru-RU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8488C4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1" name="Picture 2" descr="\\Srvr\документы на приемную\!!! ОТДЕЛ КОНТРОЛЯ КАЧЕСТВА ОБРАЗОВАНИЯ\01. МИХЕЕВА С.А\СЕМИНАРЫ\2019\совещание_июнь_2019\Материалы\Нац.проект_образование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4248" y="2839647"/>
            <a:ext cx="1470699" cy="1536063"/>
          </a:xfrm>
          <a:prstGeom prst="rect">
            <a:avLst/>
          </a:prstGeom>
          <a:noFill/>
        </p:spPr>
      </p:pic>
      <p:pic>
        <p:nvPicPr>
          <p:cNvPr id="56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153910" y="208828"/>
            <a:ext cx="847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3909" y="674174"/>
            <a:ext cx="8474525" cy="32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Департамент по надзору и контролю в сфере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40977" y="6571768"/>
            <a:ext cx="965102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600" i="1" dirty="0" err="1" smtClean="0">
                <a:solidFill>
                  <a:schemeClr val="bg1"/>
                </a:solidFill>
              </a:rPr>
              <a:t>Позапарьева</a:t>
            </a:r>
            <a:r>
              <a:rPr lang="ru-RU" sz="1600" i="1" dirty="0" smtClean="0">
                <a:solidFill>
                  <a:schemeClr val="bg1"/>
                </a:solidFill>
              </a:rPr>
              <a:t> Татьяна Николаевна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400" dirty="0" smtClean="0">
                <a:solidFill>
                  <a:schemeClr val="bg1"/>
                </a:solidFill>
              </a:rPr>
              <a:t>заместитель директора </a:t>
            </a:r>
            <a:r>
              <a:rPr lang="ru-RU" sz="1400" dirty="0" smtClean="0">
                <a:solidFill>
                  <a:schemeClr val="bg1"/>
                </a:solidFill>
              </a:rPr>
              <a:t>департамента по надзору и контролю в сфере образования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89208">
            <a:off x="8965850" y="2411170"/>
            <a:ext cx="2646269" cy="361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23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18"/>
          <p:cNvPicPr>
            <a:picLocks noChangeAspect="1" noChangeArrowheads="1"/>
          </p:cNvPicPr>
          <p:nvPr/>
        </p:nvPicPr>
        <p:blipFill rotWithShape="1">
          <a:blip r:embed="rId2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153910" y="208828"/>
            <a:ext cx="847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3909" y="674174"/>
            <a:ext cx="8474525" cy="32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Департамент по надзору и контролю в сфере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0977" y="6571768"/>
            <a:ext cx="965102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600" i="1" dirty="0" err="1" smtClean="0">
                <a:solidFill>
                  <a:schemeClr val="bg1"/>
                </a:solidFill>
              </a:rPr>
              <a:t>Позапарьева</a:t>
            </a:r>
            <a:r>
              <a:rPr lang="ru-RU" sz="1600" i="1" dirty="0" smtClean="0">
                <a:solidFill>
                  <a:schemeClr val="bg1"/>
                </a:solidFill>
              </a:rPr>
              <a:t> Татьяна Николаевна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400" dirty="0" smtClean="0">
                <a:solidFill>
                  <a:schemeClr val="bg1"/>
                </a:solidFill>
              </a:rPr>
              <a:t>заместитель директора </a:t>
            </a:r>
            <a:r>
              <a:rPr lang="ru-RU" sz="1400" dirty="0" smtClean="0">
                <a:solidFill>
                  <a:schemeClr val="bg1"/>
                </a:solidFill>
              </a:rPr>
              <a:t>департамента по надзору и контролю в сфере образования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550137"/>
              </p:ext>
            </p:extLst>
          </p:nvPr>
        </p:nvGraphicFramePr>
        <p:xfrm>
          <a:off x="179025" y="1227256"/>
          <a:ext cx="8449409" cy="1003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8780">
                  <a:extLst>
                    <a:ext uri="{9D8B030D-6E8A-4147-A177-3AD203B41FA5}">
                      <a16:colId xmlns:a16="http://schemas.microsoft.com/office/drawing/2014/main" val="1363738119"/>
                    </a:ext>
                  </a:extLst>
                </a:gridCol>
                <a:gridCol w="4175452">
                  <a:extLst>
                    <a:ext uri="{9D8B030D-6E8A-4147-A177-3AD203B41FA5}">
                      <a16:colId xmlns:a16="http://schemas.microsoft.com/office/drawing/2014/main" val="2933968872"/>
                    </a:ext>
                  </a:extLst>
                </a:gridCol>
                <a:gridCol w="1665177">
                  <a:extLst>
                    <a:ext uri="{9D8B030D-6E8A-4147-A177-3AD203B41FA5}">
                      <a16:colId xmlns:a16="http://schemas.microsoft.com/office/drawing/2014/main" val="3424103331"/>
                    </a:ext>
                  </a:extLst>
                </a:gridCol>
              </a:tblGrid>
              <a:tr h="38273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Нормативные требования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4" marR="55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БЫЛО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4" marR="55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СТАЛО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4" marR="55264" marT="0" marB="0"/>
                </a:tc>
                <a:extLst>
                  <a:ext uri="{0D108BD9-81ED-4DB2-BD59-A6C34878D82A}">
                    <a16:rowId xmlns:a16="http://schemas.microsoft.com/office/drawing/2014/main" val="2120324206"/>
                  </a:ext>
                </a:extLst>
              </a:tr>
              <a:tr h="546497">
                <a:tc>
                  <a:txBody>
                    <a:bodyPr/>
                    <a:lstStyle/>
                    <a:p>
                      <a:pPr algn="l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Правила приема в конкретную </a:t>
                      </a:r>
                      <a:r>
                        <a:rPr lang="ru-RU" sz="1400" dirty="0" smtClean="0">
                          <a:effectLst/>
                        </a:rPr>
                        <a:t>образовательную организацию (п. 7)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4" marR="55264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части, не урегулированной законодательством об образовании, устанавливаются общеобразовательной организацией самостоятельно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4" marR="55264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4" marR="55264" marT="0" marB="0"/>
                </a:tc>
                <a:extLst>
                  <a:ext uri="{0D108BD9-81ED-4DB2-BD59-A6C34878D82A}">
                    <a16:rowId xmlns:a16="http://schemas.microsoft.com/office/drawing/2014/main" val="2713651987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942845"/>
              </p:ext>
            </p:extLst>
          </p:nvPr>
        </p:nvGraphicFramePr>
        <p:xfrm>
          <a:off x="179025" y="2230826"/>
          <a:ext cx="11490047" cy="3354048"/>
        </p:xfrm>
        <a:graphic>
          <a:graphicData uri="http://schemas.openxmlformats.org/drawingml/2006/table">
            <a:tbl>
              <a:tblPr firstRow="1" firstCol="1" bandRow="1"/>
              <a:tblGrid>
                <a:gridCol w="2619931">
                  <a:extLst>
                    <a:ext uri="{9D8B030D-6E8A-4147-A177-3AD203B41FA5}">
                      <a16:colId xmlns:a16="http://schemas.microsoft.com/office/drawing/2014/main" val="3310901844"/>
                    </a:ext>
                  </a:extLst>
                </a:gridCol>
                <a:gridCol w="4234387">
                  <a:extLst>
                    <a:ext uri="{9D8B030D-6E8A-4147-A177-3AD203B41FA5}">
                      <a16:colId xmlns:a16="http://schemas.microsoft.com/office/drawing/2014/main" val="3926795054"/>
                    </a:ext>
                  </a:extLst>
                </a:gridCol>
                <a:gridCol w="4635729">
                  <a:extLst>
                    <a:ext uri="{9D8B030D-6E8A-4147-A177-3AD203B41FA5}">
                      <a16:colId xmlns:a16="http://schemas.microsoft.com/office/drawing/2014/main" val="2525472348"/>
                    </a:ext>
                  </a:extLst>
                </a:gridCol>
              </a:tblGrid>
              <a:tr h="378841"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Отказ в </a:t>
                      </a:r>
                      <a:r>
                        <a:rPr lang="ru-RU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приеме (п. 15)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только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 причине отсутствия в ОО свободных мест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506593"/>
                  </a:ext>
                </a:extLst>
              </a:tr>
              <a:tr h="347382">
                <a:tc rowSpan="2"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Распорядительный акт </a:t>
                      </a:r>
                      <a:endParaRPr lang="ru-RU" sz="1400" b="1" i="0" u="none" strike="noStrike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о </a:t>
                      </a:r>
                      <a:r>
                        <a:rPr lang="ru-RU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закрепленной </a:t>
                      </a:r>
                      <a:r>
                        <a:rPr lang="ru-RU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территории </a:t>
                      </a:r>
                    </a:p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(п. 6)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 позднее 1 февраля текущего года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не позднее 15 марта текущего года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601656"/>
                  </a:ext>
                </a:extLst>
              </a:tr>
              <a:tr h="669073">
                <a:tc vMerge="1"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установлена обязанность ОО по его размещению 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установлена обязанность ОО по его размещению </a:t>
                      </a:r>
                      <a:r>
                        <a:rPr lang="ru-RU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на информационном стенде и официальном сайте в течение 10 календарных дней с момента его издания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527157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Размещение иной информации о приеме, в том числе: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 информационном стенде, на официальном сайте в сети «Интернет», в средствах массовой информации (в том числе электронных)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 информационном стенде, на официальном сайте в сети «Интернет»</a:t>
                      </a:r>
                      <a:endParaRPr lang="ru-RU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085490"/>
                  </a:ext>
                </a:extLst>
              </a:tr>
              <a:tr h="382778">
                <a:tc>
                  <a:txBody>
                    <a:bodyPr/>
                    <a:lstStyle/>
                    <a:p>
                      <a:pPr marL="0" indent="180000" algn="l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о количестве мест в первых классах </a:t>
                      </a:r>
                      <a:r>
                        <a:rPr lang="ru-RU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(п. 16)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 позднее 10 календарных дней с момента издания распорядительного акта о закрепленной территории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 позднее 10 календарных дней 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 момента издания распорядительного акта о закрепленной территории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430739"/>
                  </a:ext>
                </a:extLst>
              </a:tr>
              <a:tr h="875378">
                <a:tc>
                  <a:txBody>
                    <a:bodyPr/>
                    <a:lstStyle/>
                    <a:p>
                      <a:pPr marL="0" indent="180000" algn="l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о наличии свободных мест для приема детей, не проживающих на закрепленной </a:t>
                      </a:r>
                      <a:r>
                        <a:rPr lang="ru-RU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территории (п. 16)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 позднее 1 июля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не позднее 5 июля текущего года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489799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189308"/>
              </p:ext>
            </p:extLst>
          </p:nvPr>
        </p:nvGraphicFramePr>
        <p:xfrm>
          <a:off x="179025" y="5584874"/>
          <a:ext cx="11490047" cy="630365"/>
        </p:xfrm>
        <a:graphic>
          <a:graphicData uri="http://schemas.openxmlformats.org/drawingml/2006/table">
            <a:tbl>
              <a:tblPr firstRow="1" firstCol="1" bandRow="1"/>
              <a:tblGrid>
                <a:gridCol w="2608780">
                  <a:extLst>
                    <a:ext uri="{9D8B030D-6E8A-4147-A177-3AD203B41FA5}">
                      <a16:colId xmlns:a16="http://schemas.microsoft.com/office/drawing/2014/main" val="2560217071"/>
                    </a:ext>
                  </a:extLst>
                </a:gridCol>
                <a:gridCol w="4253513">
                  <a:extLst>
                    <a:ext uri="{9D8B030D-6E8A-4147-A177-3AD203B41FA5}">
                      <a16:colId xmlns:a16="http://schemas.microsoft.com/office/drawing/2014/main" val="3733313295"/>
                    </a:ext>
                  </a:extLst>
                </a:gridCol>
                <a:gridCol w="4627754">
                  <a:extLst>
                    <a:ext uri="{9D8B030D-6E8A-4147-A177-3AD203B41FA5}">
                      <a16:colId xmlns:a16="http://schemas.microsoft.com/office/drawing/2014/main" val="2270789137"/>
                    </a:ext>
                  </a:extLst>
                </a:gridCol>
              </a:tblGrid>
              <a:tr h="546481">
                <a:tc>
                  <a:txBody>
                    <a:bodyPr/>
                    <a:lstStyle/>
                    <a:p>
                      <a:pPr marL="0" indent="18000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образец заявления о приеме/примерная форма </a:t>
                      </a:r>
                      <a:r>
                        <a:rPr lang="ru-RU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заявления (п. 25)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информационном стенде </a:t>
                      </a:r>
                      <a:r>
                        <a:rPr lang="ru-RU" sz="14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(или)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официальном сайте в сети «Интернет»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информационном стенде, на официальном сайте в сети «Интернет»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952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2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18"/>
          <p:cNvPicPr>
            <a:picLocks noChangeAspect="1" noChangeArrowheads="1"/>
          </p:cNvPicPr>
          <p:nvPr/>
        </p:nvPicPr>
        <p:blipFill rotWithShape="1">
          <a:blip r:embed="rId2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153910" y="208828"/>
            <a:ext cx="847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3909" y="674174"/>
            <a:ext cx="8474525" cy="32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Департамент по надзору и контролю в сфере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0977" y="6571768"/>
            <a:ext cx="965102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600" i="1" dirty="0" err="1" smtClean="0">
                <a:solidFill>
                  <a:schemeClr val="bg1"/>
                </a:solidFill>
              </a:rPr>
              <a:t>Позапарьева</a:t>
            </a:r>
            <a:r>
              <a:rPr lang="ru-RU" sz="1600" i="1" dirty="0" smtClean="0">
                <a:solidFill>
                  <a:schemeClr val="bg1"/>
                </a:solidFill>
              </a:rPr>
              <a:t> Татьяна Николаевна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400" dirty="0" smtClean="0">
                <a:solidFill>
                  <a:schemeClr val="bg1"/>
                </a:solidFill>
              </a:rPr>
              <a:t>заместитель директора </a:t>
            </a:r>
            <a:r>
              <a:rPr lang="ru-RU" sz="1400" dirty="0" smtClean="0">
                <a:solidFill>
                  <a:schemeClr val="bg1"/>
                </a:solidFill>
              </a:rPr>
              <a:t>департамента по надзору и контролю в сфере образования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62239"/>
              </p:ext>
            </p:extLst>
          </p:nvPr>
        </p:nvGraphicFramePr>
        <p:xfrm>
          <a:off x="153909" y="1283112"/>
          <a:ext cx="8845126" cy="1065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6989">
                  <a:extLst>
                    <a:ext uri="{9D8B030D-6E8A-4147-A177-3AD203B41FA5}">
                      <a16:colId xmlns:a16="http://schemas.microsoft.com/office/drawing/2014/main" val="1363738119"/>
                    </a:ext>
                  </a:extLst>
                </a:gridCol>
                <a:gridCol w="4951141">
                  <a:extLst>
                    <a:ext uri="{9D8B030D-6E8A-4147-A177-3AD203B41FA5}">
                      <a16:colId xmlns:a16="http://schemas.microsoft.com/office/drawing/2014/main" val="2933968872"/>
                    </a:ext>
                  </a:extLst>
                </a:gridCol>
                <a:gridCol w="1326996">
                  <a:extLst>
                    <a:ext uri="{9D8B030D-6E8A-4147-A177-3AD203B41FA5}">
                      <a16:colId xmlns:a16="http://schemas.microsoft.com/office/drawing/2014/main" val="3424103331"/>
                    </a:ext>
                  </a:extLst>
                </a:gridCol>
              </a:tblGrid>
              <a:tr h="406165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Нормативные требования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4" marR="55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БЫЛО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4" marR="55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СТАЛО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4" marR="55264" marT="0" marB="0"/>
                </a:tc>
                <a:extLst>
                  <a:ext uri="{0D108BD9-81ED-4DB2-BD59-A6C34878D82A}">
                    <a16:rowId xmlns:a16="http://schemas.microsoft.com/office/drawing/2014/main" val="2120324206"/>
                  </a:ext>
                </a:extLst>
              </a:tr>
              <a:tr h="658855"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Прием на общедоступной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основе (п. 2)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установлено осуществление приема на общедоступной основе, </a:t>
                      </a: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если иное не предусмотрено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Федеральным законом от 29 декабря 2012 г. № 273-ФЗ «Об образовании в Российской Федерации»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3651987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603553"/>
              </p:ext>
            </p:extLst>
          </p:nvPr>
        </p:nvGraphicFramePr>
        <p:xfrm>
          <a:off x="153908" y="2348132"/>
          <a:ext cx="11710991" cy="4193350"/>
        </p:xfrm>
        <a:graphic>
          <a:graphicData uri="http://schemas.openxmlformats.org/drawingml/2006/table">
            <a:tbl>
              <a:tblPr firstRow="1" firstCol="1" bandRow="1"/>
              <a:tblGrid>
                <a:gridCol w="2559521">
                  <a:extLst>
                    <a:ext uri="{9D8B030D-6E8A-4147-A177-3AD203B41FA5}">
                      <a16:colId xmlns:a16="http://schemas.microsoft.com/office/drawing/2014/main" val="3310901844"/>
                    </a:ext>
                  </a:extLst>
                </a:gridCol>
                <a:gridCol w="4947459">
                  <a:extLst>
                    <a:ext uri="{9D8B030D-6E8A-4147-A177-3AD203B41FA5}">
                      <a16:colId xmlns:a16="http://schemas.microsoft.com/office/drawing/2014/main" val="3926795054"/>
                    </a:ext>
                  </a:extLst>
                </a:gridCol>
                <a:gridCol w="4204011">
                  <a:extLst>
                    <a:ext uri="{9D8B030D-6E8A-4147-A177-3AD203B41FA5}">
                      <a16:colId xmlns:a16="http://schemas.microsoft.com/office/drawing/2014/main" val="2525472348"/>
                    </a:ext>
                  </a:extLst>
                </a:gridCol>
              </a:tblGrid>
              <a:tr h="378841"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Внеочередной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прием (п. 9)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категории детей не определены,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установлено, что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приеме на свободные места детей, не проживающих на закрепленной территории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преимущественным правом обладают дети граждан, имеющих право на первоочередное предоставление места в ОООД в соответствии с законодательством Российской Федерации и нормативными правовыми актами субъектов РФ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определены категории детей, которым места </a:t>
                      </a:r>
                      <a:r>
                        <a:rPr lang="ru-RU" sz="1400" b="1" i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общеобразовательных организациях, имеющих интернат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предоставляются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 внеочередном порядке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 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506593"/>
                  </a:ext>
                </a:extLst>
              </a:tr>
              <a:tr h="347382"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Первоочередной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прием (п. 10)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определены категории  детей, которым места </a:t>
                      </a:r>
                      <a:r>
                        <a:rPr lang="ru-RU" sz="1400" b="1" i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общеобразовательных организациях</a:t>
                      </a:r>
                      <a:r>
                        <a:rPr lang="ru-RU" sz="1400" b="1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предоставляются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первоочередном порядке </a:t>
                      </a: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(п. 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601656"/>
                  </a:ext>
                </a:extLst>
              </a:tr>
              <a:tr h="2501269"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Право преимущественного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приема (п. 12)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273-ФЗ были определены категории детей, которым предоставлено право преимущественного приема, в общеобразовательные организации: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ч. 3.1 ст. 67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(в ОО, в которых обучаются их братья и (или) сестры для проживающих в одной семье и имеющих общее место жительства детей); 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ч. 6 ст. 86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(в ОО, которые реализуют образовательные программы основного общего и среднего общего образования, интегрированные с дополнительными общеразвивающими программами, имеющими целью подготовку несовершеннолетних граждан к военной или иной государственной службе, в том числе к государственной службе российского казачества)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определены категории  детей, которым предоставлено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право преимущественного приема в общеобразовательные организации </a:t>
                      </a: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(п. 12)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527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9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18"/>
          <p:cNvPicPr>
            <a:picLocks noChangeAspect="1" noChangeArrowheads="1"/>
          </p:cNvPicPr>
          <p:nvPr/>
        </p:nvPicPr>
        <p:blipFill rotWithShape="1">
          <a:blip r:embed="rId2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2713" y="25645"/>
            <a:ext cx="1414846" cy="133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153910" y="208828"/>
            <a:ext cx="847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3909" y="674174"/>
            <a:ext cx="8474525" cy="32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Департамент по надзору и контролю в сфере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0977" y="6571768"/>
            <a:ext cx="965102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600" i="1" dirty="0" err="1" smtClean="0">
                <a:solidFill>
                  <a:schemeClr val="bg1"/>
                </a:solidFill>
              </a:rPr>
              <a:t>Позапарьева</a:t>
            </a:r>
            <a:r>
              <a:rPr lang="ru-RU" sz="1600" i="1" dirty="0" smtClean="0">
                <a:solidFill>
                  <a:schemeClr val="bg1"/>
                </a:solidFill>
              </a:rPr>
              <a:t> Татьяна Николаевна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400" dirty="0" smtClean="0">
                <a:solidFill>
                  <a:schemeClr val="bg1"/>
                </a:solidFill>
              </a:rPr>
              <a:t>заместитель директора </a:t>
            </a:r>
            <a:r>
              <a:rPr lang="ru-RU" sz="1400" dirty="0" smtClean="0">
                <a:solidFill>
                  <a:schemeClr val="bg1"/>
                </a:solidFill>
              </a:rPr>
              <a:t>департамента по надзору и контролю в сфере образования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110294"/>
              </p:ext>
            </p:extLst>
          </p:nvPr>
        </p:nvGraphicFramePr>
        <p:xfrm>
          <a:off x="116736" y="3378052"/>
          <a:ext cx="11710991" cy="2411866"/>
        </p:xfrm>
        <a:graphic>
          <a:graphicData uri="http://schemas.openxmlformats.org/drawingml/2006/table">
            <a:tbl>
              <a:tblPr firstRow="1" firstCol="1" bandRow="1"/>
              <a:tblGrid>
                <a:gridCol w="1567097">
                  <a:extLst>
                    <a:ext uri="{9D8B030D-6E8A-4147-A177-3AD203B41FA5}">
                      <a16:colId xmlns:a16="http://schemas.microsoft.com/office/drawing/2014/main" val="3310901844"/>
                    </a:ext>
                  </a:extLst>
                </a:gridCol>
                <a:gridCol w="3757961">
                  <a:extLst>
                    <a:ext uri="{9D8B030D-6E8A-4147-A177-3AD203B41FA5}">
                      <a16:colId xmlns:a16="http://schemas.microsoft.com/office/drawing/2014/main" val="3926795054"/>
                    </a:ext>
                  </a:extLst>
                </a:gridCol>
                <a:gridCol w="6385933">
                  <a:extLst>
                    <a:ext uri="{9D8B030D-6E8A-4147-A177-3AD203B41FA5}">
                      <a16:colId xmlns:a16="http://schemas.microsoft.com/office/drawing/2014/main" val="2525472348"/>
                    </a:ext>
                  </a:extLst>
                </a:gridCol>
              </a:tblGrid>
              <a:tr h="2411866"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Способы подачи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заявления (п. 23)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Личное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заявление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родителя (законного представителя)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ребенка может быть подано: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лично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общеобразовательную организацию;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форме электронного документа с использованием информационно-телекоммуникационных сетей общего пользования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Личное заявление родителя (законного представителя) ребенка может быть подано: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лично </a:t>
                      </a: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общеобразовательную организацию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почтовой связи (заказным письмом с уведомлением о вручении);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электронной почте или через информационную систему ОО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 том числе через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официальный сайт в сети Интернет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 иным способом с использованием сети Интернет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 на бумажном носителе, преобразованный в электронную форму путем сканирования или фотографирования с обеспечением машиночитаемого распознавания его реквизитов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через портал </a:t>
                      </a: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государственных и муниципальных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услуг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506593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684559"/>
              </p:ext>
            </p:extLst>
          </p:nvPr>
        </p:nvGraphicFramePr>
        <p:xfrm>
          <a:off x="116738" y="1180553"/>
          <a:ext cx="9595975" cy="489422"/>
        </p:xfrm>
        <a:graphic>
          <a:graphicData uri="http://schemas.openxmlformats.org/drawingml/2006/table">
            <a:tbl>
              <a:tblPr firstRow="1" firstCol="1" bandRow="1"/>
              <a:tblGrid>
                <a:gridCol w="1600550">
                  <a:extLst>
                    <a:ext uri="{9D8B030D-6E8A-4147-A177-3AD203B41FA5}">
                      <a16:colId xmlns:a16="http://schemas.microsoft.com/office/drawing/2014/main" val="1715776427"/>
                    </a:ext>
                  </a:extLst>
                </a:gridCol>
                <a:gridCol w="3702205">
                  <a:extLst>
                    <a:ext uri="{9D8B030D-6E8A-4147-A177-3AD203B41FA5}">
                      <a16:colId xmlns:a16="http://schemas.microsoft.com/office/drawing/2014/main" val="2075399005"/>
                    </a:ext>
                  </a:extLst>
                </a:gridCol>
                <a:gridCol w="4293220">
                  <a:extLst>
                    <a:ext uri="{9D8B030D-6E8A-4147-A177-3AD203B41FA5}">
                      <a16:colId xmlns:a16="http://schemas.microsoft.com/office/drawing/2014/main" val="2950488352"/>
                    </a:ext>
                  </a:extLst>
                </a:gridCol>
              </a:tblGrid>
              <a:tr h="489422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Нормативные требования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БЫЛО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СТАЛО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522739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871423"/>
              </p:ext>
            </p:extLst>
          </p:nvPr>
        </p:nvGraphicFramePr>
        <p:xfrm>
          <a:off x="116736" y="1666132"/>
          <a:ext cx="11710992" cy="1668084"/>
        </p:xfrm>
        <a:graphic>
          <a:graphicData uri="http://schemas.openxmlformats.org/drawingml/2006/table">
            <a:tbl>
              <a:tblPr firstRow="1" firstCol="1" bandRow="1"/>
              <a:tblGrid>
                <a:gridCol w="1589401">
                  <a:extLst>
                    <a:ext uri="{9D8B030D-6E8A-4147-A177-3AD203B41FA5}">
                      <a16:colId xmlns:a16="http://schemas.microsoft.com/office/drawing/2014/main" val="417476381"/>
                    </a:ext>
                  </a:extLst>
                </a:gridCol>
                <a:gridCol w="3724507">
                  <a:extLst>
                    <a:ext uri="{9D8B030D-6E8A-4147-A177-3AD203B41FA5}">
                      <a16:colId xmlns:a16="http://schemas.microsoft.com/office/drawing/2014/main" val="2502081684"/>
                    </a:ext>
                  </a:extLst>
                </a:gridCol>
                <a:gridCol w="6397084">
                  <a:extLst>
                    <a:ext uri="{9D8B030D-6E8A-4147-A177-3AD203B41FA5}">
                      <a16:colId xmlns:a16="http://schemas.microsoft.com/office/drawing/2014/main" val="220647683"/>
                    </a:ext>
                  </a:extLst>
                </a:gridCol>
              </a:tblGrid>
              <a:tr h="1668084"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приема </a:t>
                      </a:r>
                      <a:r>
                        <a:rPr lang="ru-RU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заявлений (п. 17)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проживающих на закрепленной территории – начинается не позднее 1 февраля и завершается не позднее 30 июня текущего года 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проживающих на закрепленной территории – с 1 июля текущего года до момента заполнения свободных мест, но не позднее 5 сентября текущего года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проживающих на закрепленной территории, а также для имеющих право внеочередного, первоочередного и преимущественного приема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начинается </a:t>
                      </a:r>
                      <a:r>
                        <a:rPr lang="ru-RU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апреля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текущего года и завершается 30 июня текущего года 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проживающих на закрепленной 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территории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– 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algn="just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с </a:t>
                      </a:r>
                      <a:r>
                        <a:rPr lang="ru-RU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 июля текущего года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до момента заполнения свободных мест, но не позднее 5 сентября текущего года 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27229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435468" y="5768374"/>
            <a:ext cx="6385932" cy="719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7000"/>
              </a:lnSpc>
              <a:spcBef>
                <a:spcPts val="600"/>
              </a:spcBef>
            </a:pPr>
            <a:r>
              <a:rPr lang="ru-RU" sz="14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ПРЕДУСМОТРЕНА </a:t>
            </a:r>
            <a:r>
              <a:rPr lang="ru-RU" sz="1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проверка </a:t>
            </a:r>
            <a:r>
              <a:rPr lang="ru-RU" sz="14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достоверности</a:t>
            </a:r>
            <a:r>
              <a:rPr lang="ru-RU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сведений, указанных в заявлении о приеме на обучение, и </a:t>
            </a:r>
            <a:r>
              <a:rPr lang="ru-RU" sz="14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соответствия действительности</a:t>
            </a:r>
            <a:r>
              <a:rPr lang="ru-RU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поданных электронных образов </a:t>
            </a:r>
            <a:r>
              <a:rPr lang="ru-RU" sz="1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документов (п. 26 Порядка)</a:t>
            </a:r>
            <a:endParaRPr lang="ru-RU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301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18"/>
          <p:cNvPicPr>
            <a:picLocks noChangeAspect="1" noChangeArrowheads="1"/>
          </p:cNvPicPr>
          <p:nvPr/>
        </p:nvPicPr>
        <p:blipFill rotWithShape="1">
          <a:blip r:embed="rId2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2713" y="25645"/>
            <a:ext cx="1414846" cy="133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153910" y="208828"/>
            <a:ext cx="847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3909" y="674174"/>
            <a:ext cx="8474525" cy="32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Департамент по надзору и контролю в сфере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0977" y="6571768"/>
            <a:ext cx="965102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600" i="1" dirty="0" err="1" smtClean="0">
                <a:solidFill>
                  <a:schemeClr val="bg1"/>
                </a:solidFill>
              </a:rPr>
              <a:t>Позапарьева</a:t>
            </a:r>
            <a:r>
              <a:rPr lang="ru-RU" sz="1600" i="1" dirty="0" smtClean="0">
                <a:solidFill>
                  <a:schemeClr val="bg1"/>
                </a:solidFill>
              </a:rPr>
              <a:t> Татьяна Николаевна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400" dirty="0" smtClean="0">
                <a:solidFill>
                  <a:schemeClr val="bg1"/>
                </a:solidFill>
              </a:rPr>
              <a:t>заместитель директора </a:t>
            </a:r>
            <a:r>
              <a:rPr lang="ru-RU" sz="1400" dirty="0" smtClean="0">
                <a:solidFill>
                  <a:schemeClr val="bg1"/>
                </a:solidFill>
              </a:rPr>
              <a:t>департамента по надзору и контролю в сфере образования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090466"/>
              </p:ext>
            </p:extLst>
          </p:nvPr>
        </p:nvGraphicFramePr>
        <p:xfrm>
          <a:off x="116738" y="1180553"/>
          <a:ext cx="8692725" cy="489422"/>
        </p:xfrm>
        <a:graphic>
          <a:graphicData uri="http://schemas.openxmlformats.org/drawingml/2006/table">
            <a:tbl>
              <a:tblPr firstRow="1" firstCol="1" bandRow="1"/>
              <a:tblGrid>
                <a:gridCol w="8692725">
                  <a:extLst>
                    <a:ext uri="{9D8B030D-6E8A-4147-A177-3AD203B41FA5}">
                      <a16:colId xmlns:a16="http://schemas.microsoft.com/office/drawing/2014/main" val="1715776427"/>
                    </a:ext>
                  </a:extLst>
                </a:gridCol>
              </a:tblGrid>
              <a:tr h="489422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Нормативные требования к заявлению о приеме (п. 24 Порядка)</a:t>
                      </a: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522739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059797"/>
              </p:ext>
            </p:extLst>
          </p:nvPr>
        </p:nvGraphicFramePr>
        <p:xfrm>
          <a:off x="116738" y="1761333"/>
          <a:ext cx="11710992" cy="4672921"/>
        </p:xfrm>
        <a:graphic>
          <a:graphicData uri="http://schemas.openxmlformats.org/drawingml/2006/table">
            <a:tbl>
              <a:tblPr firstRow="1" firstCol="1" bandRow="1"/>
              <a:tblGrid>
                <a:gridCol w="11710992">
                  <a:extLst>
                    <a:ext uri="{9D8B030D-6E8A-4147-A177-3AD203B41FA5}">
                      <a16:colId xmlns:a16="http://schemas.microsoft.com/office/drawing/2014/main" val="417476381"/>
                    </a:ext>
                  </a:extLst>
                </a:gridCol>
              </a:tblGrid>
              <a:tr h="4672921"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фамилия</a:t>
                      </a: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имя, отчество (при наличии) ребенка или </a:t>
                      </a:r>
                      <a:r>
                        <a:rPr lang="ru-RU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поступающего;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</a:t>
                      </a: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рождения ребенка или поступающего;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адрес </a:t>
                      </a: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места жительства и (или) адрес места пребывания ребенка или поступающего;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фамилия</a:t>
                      </a: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имя, отчество (при наличии) родителя(ей) (законного(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ых</a:t>
                      </a: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представителя(ей) ребенка;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адрес </a:t>
                      </a: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места жительства и (или) адрес места пребывания родителя(ей) (законного(</a:t>
                      </a:r>
                      <a:r>
                        <a:rPr lang="ru-RU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ых</a:t>
                      </a: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представителя(ей) ребенка;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адрес(а</a:t>
                      </a: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электронной почты, номер(а) телефона(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ов</a:t>
                      </a: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(при наличии) родителя(ей) (законного(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ых</a:t>
                      </a: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представителя(ей) ребенка или поступающего;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800" b="1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наличии права внеочередного, первоочередного или преимущественного приема</a:t>
                      </a: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потребности ребенка или поступающего в обучении по адаптированной образовательной программе и (или) в создании специальных условий</a:t>
                      </a: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организации обучения и воспитания 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обучающегося с ограниченными возможностями здоровья в соответствии</a:t>
                      </a: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заключением психолого-медико-педагогической комиссии</a:t>
                      </a: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(при наличии) или 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инвалида (ребенка-инвалида) в соответствии с индивидуальной программой реабилитации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272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0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18"/>
          <p:cNvPicPr>
            <a:picLocks noChangeAspect="1" noChangeArrowheads="1"/>
          </p:cNvPicPr>
          <p:nvPr/>
        </p:nvPicPr>
        <p:blipFill rotWithShape="1">
          <a:blip r:embed="rId2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2713" y="25645"/>
            <a:ext cx="1414846" cy="133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153910" y="208828"/>
            <a:ext cx="847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3909" y="674174"/>
            <a:ext cx="8474525" cy="32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Департамент по надзору и контролю в сфере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0977" y="6571768"/>
            <a:ext cx="965102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600" i="1" dirty="0" err="1" smtClean="0">
                <a:solidFill>
                  <a:schemeClr val="bg1"/>
                </a:solidFill>
              </a:rPr>
              <a:t>Позапарьева</a:t>
            </a:r>
            <a:r>
              <a:rPr lang="ru-RU" sz="1600" i="1" dirty="0" smtClean="0">
                <a:solidFill>
                  <a:schemeClr val="bg1"/>
                </a:solidFill>
              </a:rPr>
              <a:t> Татьяна Николаевна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400" dirty="0" smtClean="0">
                <a:solidFill>
                  <a:schemeClr val="bg1"/>
                </a:solidFill>
              </a:rPr>
              <a:t>заместитель директора </a:t>
            </a:r>
            <a:r>
              <a:rPr lang="ru-RU" sz="1400" dirty="0" smtClean="0">
                <a:solidFill>
                  <a:schemeClr val="bg1"/>
                </a:solidFill>
              </a:rPr>
              <a:t>департамента по надзору и контролю в сфере образования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090466"/>
              </p:ext>
            </p:extLst>
          </p:nvPr>
        </p:nvGraphicFramePr>
        <p:xfrm>
          <a:off x="116738" y="1180553"/>
          <a:ext cx="8692725" cy="489422"/>
        </p:xfrm>
        <a:graphic>
          <a:graphicData uri="http://schemas.openxmlformats.org/drawingml/2006/table">
            <a:tbl>
              <a:tblPr firstRow="1" firstCol="1" bandRow="1"/>
              <a:tblGrid>
                <a:gridCol w="8692725">
                  <a:extLst>
                    <a:ext uri="{9D8B030D-6E8A-4147-A177-3AD203B41FA5}">
                      <a16:colId xmlns:a16="http://schemas.microsoft.com/office/drawing/2014/main" val="1715776427"/>
                    </a:ext>
                  </a:extLst>
                </a:gridCol>
              </a:tblGrid>
              <a:tr h="489422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Нормативные требования к заявлению о приеме (п. 24 Порядка)</a:t>
                      </a: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522739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537130"/>
              </p:ext>
            </p:extLst>
          </p:nvPr>
        </p:nvGraphicFramePr>
        <p:xfrm>
          <a:off x="116738" y="1761333"/>
          <a:ext cx="11710992" cy="4684713"/>
        </p:xfrm>
        <a:graphic>
          <a:graphicData uri="http://schemas.openxmlformats.org/drawingml/2006/table">
            <a:tbl>
              <a:tblPr firstRow="1" firstCol="1" bandRow="1"/>
              <a:tblGrid>
                <a:gridCol w="11710992">
                  <a:extLst>
                    <a:ext uri="{9D8B030D-6E8A-4147-A177-3AD203B41FA5}">
                      <a16:colId xmlns:a16="http://schemas.microsoft.com/office/drawing/2014/main" val="417476381"/>
                    </a:ext>
                  </a:extLst>
                </a:gridCol>
              </a:tblGrid>
              <a:tr h="1668084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согласие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родителя(ей) (законного(</a:t>
                      </a:r>
                      <a:r>
                        <a:rPr lang="ru-RU" sz="18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ых</a:t>
                      </a: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представителя(ей) ребенка 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обучение ребенка по адаптированной образовательной программе</a:t>
                      </a: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(в случае необходимости обучения ребенка по адаптированной образовательной программе);</a:t>
                      </a:r>
                    </a:p>
                    <a:p>
                      <a:pPr marL="285750" indent="-285750"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согласие </a:t>
                      </a:r>
                      <a:r>
                        <a:rPr lang="ru-RU" sz="14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поступающего, достигшего возраста восемнадцати лет, на обучение по адаптированной образовательной программе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(в случае необходимости обучения указанного поступающего по адаптированной образовательной программе);</a:t>
                      </a:r>
                    </a:p>
                    <a:p>
                      <a:pPr marL="285750" indent="-285750"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 </a:t>
                      </a:r>
                      <a:r>
                        <a:rPr lang="ru-RU" sz="1800" b="1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 случае получения образования на родном языке из числа языков народов Российской Федерации или на иностранном языке);</a:t>
                      </a:r>
                    </a:p>
                    <a:p>
                      <a:pPr marL="285750" indent="-285750"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родной 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из числа языков народов Российской Федерации 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 случае реализации права на изучение родного языка из числа языков народов Российской Федерации, в том числе русского языка как родного языка)</a:t>
                      </a: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государственный </a:t>
                      </a:r>
                      <a:r>
                        <a:rPr lang="ru-RU" sz="14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 республики Российской Федерации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(в случае предоставления общеобразовательной организацией возможности изучения государственного языка республики Российской Федерации);</a:t>
                      </a:r>
                    </a:p>
                    <a:p>
                      <a:pPr marL="285750" indent="-285750"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 </a:t>
                      </a:r>
                      <a:r>
                        <a:rPr lang="ru-RU" sz="1800" b="1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ознакомления</a:t>
                      </a: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родителя(ей) (законного(</a:t>
                      </a:r>
                      <a:r>
                        <a:rPr lang="ru-RU" sz="1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ых</a:t>
                      </a: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представителя(ей) ребенка или поступающего </a:t>
                      </a:r>
                      <a:r>
                        <a:rPr lang="ru-RU" sz="1800" b="1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уставом, с лицензией на осуществление образовательной деятельности, со свидетельством о государственной аккредитации, </a:t>
                      </a:r>
                      <a:r>
                        <a:rPr lang="ru-RU" sz="1800" b="1" i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общеобразовательными программами и другими документами, регламентирующими организацию и осуществление образовательной деятельности, права и обязанности обучающихся</a:t>
                      </a: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согласие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родителя(ей) (законного(</a:t>
                      </a:r>
                      <a:r>
                        <a:rPr lang="ru-RU" sz="18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ых</a:t>
                      </a: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представителя(ей) ребенка или поступающего 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обработку персональных данных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272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83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18"/>
          <p:cNvPicPr>
            <a:picLocks noChangeAspect="1" noChangeArrowheads="1"/>
          </p:cNvPicPr>
          <p:nvPr/>
        </p:nvPicPr>
        <p:blipFill rotWithShape="1">
          <a:blip r:embed="rId2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2713" y="25645"/>
            <a:ext cx="1414846" cy="133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153910" y="208828"/>
            <a:ext cx="847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3909" y="674174"/>
            <a:ext cx="8474525" cy="32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Департамент по надзору и контролю в сфере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0977" y="6571768"/>
            <a:ext cx="965102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600" i="1" dirty="0" err="1" smtClean="0">
                <a:solidFill>
                  <a:schemeClr val="bg1"/>
                </a:solidFill>
              </a:rPr>
              <a:t>Позапарьева</a:t>
            </a:r>
            <a:r>
              <a:rPr lang="ru-RU" sz="1600" i="1" dirty="0" smtClean="0">
                <a:solidFill>
                  <a:schemeClr val="bg1"/>
                </a:solidFill>
              </a:rPr>
              <a:t> Татьяна Николаевна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400" dirty="0" smtClean="0">
                <a:solidFill>
                  <a:schemeClr val="bg1"/>
                </a:solidFill>
              </a:rPr>
              <a:t>заместитель директора </a:t>
            </a:r>
            <a:r>
              <a:rPr lang="ru-RU" sz="1400" dirty="0" smtClean="0">
                <a:solidFill>
                  <a:schemeClr val="bg1"/>
                </a:solidFill>
              </a:rPr>
              <a:t>департамента по надзору и контролю в сфере образования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311205"/>
              </p:ext>
            </p:extLst>
          </p:nvPr>
        </p:nvGraphicFramePr>
        <p:xfrm>
          <a:off x="116738" y="1180553"/>
          <a:ext cx="8692725" cy="543687"/>
        </p:xfrm>
        <a:graphic>
          <a:graphicData uri="http://schemas.openxmlformats.org/drawingml/2006/table">
            <a:tbl>
              <a:tblPr firstRow="1" firstCol="1" bandRow="1"/>
              <a:tblGrid>
                <a:gridCol w="8692725">
                  <a:extLst>
                    <a:ext uri="{9D8B030D-6E8A-4147-A177-3AD203B41FA5}">
                      <a16:colId xmlns:a16="http://schemas.microsoft.com/office/drawing/2014/main" val="1715776427"/>
                    </a:ext>
                  </a:extLst>
                </a:gridCol>
              </a:tblGrid>
              <a:tr h="489422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Нормативные требования к документам, являющимся основанием для приема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(п. 26 Порядка)</a:t>
                      </a: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522739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626328"/>
              </p:ext>
            </p:extLst>
          </p:nvPr>
        </p:nvGraphicFramePr>
        <p:xfrm>
          <a:off x="116738" y="1761333"/>
          <a:ext cx="11710992" cy="4482783"/>
        </p:xfrm>
        <a:graphic>
          <a:graphicData uri="http://schemas.openxmlformats.org/drawingml/2006/table">
            <a:tbl>
              <a:tblPr firstRow="1" firstCol="1" bandRow="1"/>
              <a:tblGrid>
                <a:gridCol w="11710992">
                  <a:extLst>
                    <a:ext uri="{9D8B030D-6E8A-4147-A177-3AD203B41FA5}">
                      <a16:colId xmlns:a16="http://schemas.microsoft.com/office/drawing/2014/main" val="417476381"/>
                    </a:ext>
                  </a:extLst>
                </a:gridCol>
              </a:tblGrid>
              <a:tr h="1668084">
                <a:tc>
                  <a:txBody>
                    <a:bodyPr/>
                    <a:lstStyle/>
                    <a:p>
                      <a:pPr indent="284400"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ПРЕДУСМОТРЕНО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ПРЕДСТАВЛЕНИЕ</a:t>
                      </a: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следующих документов: </a:t>
                      </a:r>
                    </a:p>
                    <a:p>
                      <a:pPr marL="285750" indent="-285750"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копия </a:t>
                      </a:r>
                      <a:r>
                        <a:rPr lang="ru-RU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документа, удостоверяющего личность родителя (законного представителя) ребенка или поступающего;</a:t>
                      </a:r>
                    </a:p>
                    <a:p>
                      <a:pPr marL="285750" indent="-285750"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6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копия </a:t>
                      </a:r>
                      <a:r>
                        <a:rPr lang="ru-RU" sz="1600" b="1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свидетельства о рождении ребенка или документа, подтверждающего родство заявителя;</a:t>
                      </a:r>
                    </a:p>
                    <a:p>
                      <a:pPr marL="285750" indent="-285750"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копия </a:t>
                      </a:r>
                      <a:r>
                        <a:rPr lang="ru-RU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документа, подтверждающего установление опеки или попечительства </a:t>
                      </a:r>
                      <a:r>
                        <a:rPr lang="ru-RU" sz="1600" b="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(при необходимости)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6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копия документа о регистрации ребенка или поступающего по месту жительства или по месту пребывания на закрепленной территории </a:t>
                      </a:r>
                      <a:r>
                        <a:rPr lang="ru-RU" sz="1600" b="1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 </a:t>
                      </a:r>
                      <a:r>
                        <a:rPr lang="ru-RU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справку о приеме </a:t>
                      </a:r>
                      <a:r>
                        <a:rPr lang="ru-RU" sz="1600" b="1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документов </a:t>
                      </a:r>
                      <a:r>
                        <a:rPr lang="ru-RU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оформления регистрации по месту жительства</a:t>
                      </a:r>
                      <a:r>
                        <a:rPr lang="ru-RU" sz="160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 случае приема на обучение ребенка или поступающего, проживающего на закрепленной территории, или в случае использования права преимущественного приема на обучение по образовательным программам начального общего образования);</a:t>
                      </a:r>
                    </a:p>
                    <a:p>
                      <a:pPr marL="285750" indent="-285750"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справка </a:t>
                      </a:r>
                      <a:r>
                        <a:rPr lang="ru-RU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места работы родителя(ей) (законного(</a:t>
                      </a:r>
                      <a:r>
                        <a:rPr lang="ru-RU" sz="16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ых</a:t>
                      </a:r>
                      <a:r>
                        <a:rPr lang="ru-RU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представителя(ей) ребенка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(при наличии права внеочередного или первоочередного приема на обучение);</a:t>
                      </a:r>
                    </a:p>
                    <a:p>
                      <a:pPr marL="285750" indent="-285750"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копия заключения психолого-медико-педагогической комиссии</a:t>
                      </a: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(при наличии);</a:t>
                      </a:r>
                    </a:p>
                    <a:p>
                      <a:pPr indent="269240"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69240"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ДОПОЛНИТЕЛЬНО</a:t>
                      </a:r>
                      <a:endParaRPr lang="ru-RU" sz="1800" i="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66400"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родитель(и</a:t>
                      </a:r>
                      <a:r>
                        <a:rPr lang="ru-RU" sz="1600" u="sng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(законный(</a:t>
                      </a:r>
                      <a:r>
                        <a:rPr lang="ru-RU" sz="1600" u="sng" dirty="0" err="1">
                          <a:solidFill>
                            <a:srgbClr val="00009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ые</a:t>
                      </a:r>
                      <a:r>
                        <a:rPr lang="ru-RU" sz="1600" u="sng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представитель(и) ребенка, являющегося иностранным гражданином или лицом без гражданства</a:t>
                      </a: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285750" indent="-285750"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документ, подтверждающий родство заявителя(ей) (или законность представления прав ребенка), </a:t>
                      </a:r>
                    </a:p>
                    <a:p>
                      <a:pPr marL="285750" indent="-285750" algn="just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</a:t>
                      </a: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подтверждающий право ребенка на пребывание в Российской Федерации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272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11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18"/>
          <p:cNvPicPr>
            <a:picLocks noChangeAspect="1" noChangeArrowheads="1"/>
          </p:cNvPicPr>
          <p:nvPr/>
        </p:nvPicPr>
        <p:blipFill rotWithShape="1">
          <a:blip r:embed="rId3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2713" y="25645"/>
            <a:ext cx="1414846" cy="133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153910" y="208828"/>
            <a:ext cx="847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3909" y="674174"/>
            <a:ext cx="8474525" cy="32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Департамент по надзору и контролю в сфере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0977" y="6571768"/>
            <a:ext cx="965102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600" i="1" dirty="0" err="1" smtClean="0">
                <a:solidFill>
                  <a:schemeClr val="bg1"/>
                </a:solidFill>
              </a:rPr>
              <a:t>Позапарьева</a:t>
            </a:r>
            <a:r>
              <a:rPr lang="ru-RU" sz="1600" i="1" dirty="0" smtClean="0">
                <a:solidFill>
                  <a:schemeClr val="bg1"/>
                </a:solidFill>
              </a:rPr>
              <a:t> Татьяна Николаевна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400" dirty="0" smtClean="0">
                <a:solidFill>
                  <a:schemeClr val="bg1"/>
                </a:solidFill>
              </a:rPr>
              <a:t>заместитель директора </a:t>
            </a:r>
            <a:r>
              <a:rPr lang="ru-RU" sz="1400" dirty="0" smtClean="0">
                <a:solidFill>
                  <a:schemeClr val="bg1"/>
                </a:solidFill>
              </a:rPr>
              <a:t>департамента по надзору и контролю в сфере образования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909282"/>
              </p:ext>
            </p:extLst>
          </p:nvPr>
        </p:nvGraphicFramePr>
        <p:xfrm>
          <a:off x="110409" y="2505255"/>
          <a:ext cx="11710991" cy="1241679"/>
        </p:xfrm>
        <a:graphic>
          <a:graphicData uri="http://schemas.openxmlformats.org/drawingml/2006/table">
            <a:tbl>
              <a:tblPr firstRow="1" firstCol="1" bandRow="1"/>
              <a:tblGrid>
                <a:gridCol w="1640332">
                  <a:extLst>
                    <a:ext uri="{9D8B030D-6E8A-4147-A177-3AD203B41FA5}">
                      <a16:colId xmlns:a16="http://schemas.microsoft.com/office/drawing/2014/main" val="3310901844"/>
                    </a:ext>
                  </a:extLst>
                </a:gridCol>
                <a:gridCol w="4393581">
                  <a:extLst>
                    <a:ext uri="{9D8B030D-6E8A-4147-A177-3AD203B41FA5}">
                      <a16:colId xmlns:a16="http://schemas.microsoft.com/office/drawing/2014/main" val="3926795054"/>
                    </a:ext>
                  </a:extLst>
                </a:gridCol>
                <a:gridCol w="5677078">
                  <a:extLst>
                    <a:ext uri="{9D8B030D-6E8A-4147-A177-3AD203B41FA5}">
                      <a16:colId xmlns:a16="http://schemas.microsoft.com/office/drawing/2014/main" val="2525472348"/>
                    </a:ext>
                  </a:extLst>
                </a:gridCol>
              </a:tblGrid>
              <a:tr h="1241160"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документа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algn="l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расписки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получении документов (п. 29)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СОДЕРЖИТ 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регистрационный номер заявления о приеме ребенка в ОООД и перечень представленных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документов;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ЗАВЕРЯЕТСЯ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подписью должностного лица ОООД, ответственного за прием документов, и печатью ОООД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СОДЕРЖИТ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индивидуальный номер заявления о приеме на обучение и перечень представленных при приеме на обучение документов;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ЗАВЕРЯЕТСЯ 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подписью должностного лица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ОО,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ответственного за прием заявлений о приеме на обучение и документов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506593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614847"/>
              </p:ext>
            </p:extLst>
          </p:nvPr>
        </p:nvGraphicFramePr>
        <p:xfrm>
          <a:off x="116738" y="1362632"/>
          <a:ext cx="9595975" cy="489422"/>
        </p:xfrm>
        <a:graphic>
          <a:graphicData uri="http://schemas.openxmlformats.org/drawingml/2006/table">
            <a:tbl>
              <a:tblPr firstRow="1" firstCol="1" bandRow="1"/>
              <a:tblGrid>
                <a:gridCol w="1634003">
                  <a:extLst>
                    <a:ext uri="{9D8B030D-6E8A-4147-A177-3AD203B41FA5}">
                      <a16:colId xmlns:a16="http://schemas.microsoft.com/office/drawing/2014/main" val="1715776427"/>
                    </a:ext>
                  </a:extLst>
                </a:gridCol>
                <a:gridCol w="4382430">
                  <a:extLst>
                    <a:ext uri="{9D8B030D-6E8A-4147-A177-3AD203B41FA5}">
                      <a16:colId xmlns:a16="http://schemas.microsoft.com/office/drawing/2014/main" val="2075399005"/>
                    </a:ext>
                  </a:extLst>
                </a:gridCol>
                <a:gridCol w="3579542">
                  <a:extLst>
                    <a:ext uri="{9D8B030D-6E8A-4147-A177-3AD203B41FA5}">
                      <a16:colId xmlns:a16="http://schemas.microsoft.com/office/drawing/2014/main" val="2950488352"/>
                    </a:ext>
                  </a:extLst>
                </a:gridCol>
              </a:tblGrid>
              <a:tr h="489422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Нормативные требования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БЫЛО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СТАЛО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522739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851795"/>
              </p:ext>
            </p:extLst>
          </p:nvPr>
        </p:nvGraphicFramePr>
        <p:xfrm>
          <a:off x="116736" y="1848211"/>
          <a:ext cx="11710992" cy="675624"/>
        </p:xfrm>
        <a:graphic>
          <a:graphicData uri="http://schemas.openxmlformats.org/drawingml/2006/table">
            <a:tbl>
              <a:tblPr firstRow="1" firstCol="1" bandRow="1"/>
              <a:tblGrid>
                <a:gridCol w="1634005">
                  <a:extLst>
                    <a:ext uri="{9D8B030D-6E8A-4147-A177-3AD203B41FA5}">
                      <a16:colId xmlns:a16="http://schemas.microsoft.com/office/drawing/2014/main" val="417476381"/>
                    </a:ext>
                  </a:extLst>
                </a:gridCol>
                <a:gridCol w="4382430">
                  <a:extLst>
                    <a:ext uri="{9D8B030D-6E8A-4147-A177-3AD203B41FA5}">
                      <a16:colId xmlns:a16="http://schemas.microsoft.com/office/drawing/2014/main" val="2502081684"/>
                    </a:ext>
                  </a:extLst>
                </a:gridCol>
                <a:gridCol w="5694557">
                  <a:extLst>
                    <a:ext uri="{9D8B030D-6E8A-4147-A177-3AD203B41FA5}">
                      <a16:colId xmlns:a16="http://schemas.microsoft.com/office/drawing/2014/main" val="220647683"/>
                    </a:ext>
                  </a:extLst>
                </a:gridCol>
              </a:tblGrid>
              <a:tr h="675624"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Журнал приема заявлений о приеме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 29)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регистрация заявления о приеме на обучение и перечня документов, представленных родителем(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ями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(законным(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ыми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представителем(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ями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ребенка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регистрация заявления о приеме на обучение и перечня документов, представленных родителем(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ями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(законным(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ыми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представителем(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ями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ребенка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272293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499028"/>
              </p:ext>
            </p:extLst>
          </p:nvPr>
        </p:nvGraphicFramePr>
        <p:xfrm>
          <a:off x="110409" y="3746414"/>
          <a:ext cx="11710991" cy="1207726"/>
        </p:xfrm>
        <a:graphic>
          <a:graphicData uri="http://schemas.openxmlformats.org/drawingml/2006/table">
            <a:tbl>
              <a:tblPr firstRow="1" firstCol="1" bandRow="1"/>
              <a:tblGrid>
                <a:gridCol w="1651484">
                  <a:extLst>
                    <a:ext uri="{9D8B030D-6E8A-4147-A177-3AD203B41FA5}">
                      <a16:colId xmlns:a16="http://schemas.microsoft.com/office/drawing/2014/main" val="3310901844"/>
                    </a:ext>
                  </a:extLst>
                </a:gridCol>
                <a:gridCol w="4382429">
                  <a:extLst>
                    <a:ext uri="{9D8B030D-6E8A-4147-A177-3AD203B41FA5}">
                      <a16:colId xmlns:a16="http://schemas.microsoft.com/office/drawing/2014/main" val="3926795054"/>
                    </a:ext>
                  </a:extLst>
                </a:gridCol>
                <a:gridCol w="5677078">
                  <a:extLst>
                    <a:ext uri="{9D8B030D-6E8A-4147-A177-3AD203B41FA5}">
                      <a16:colId xmlns:a16="http://schemas.microsoft.com/office/drawing/2014/main" val="2525472348"/>
                    </a:ext>
                  </a:extLst>
                </a:gridCol>
              </a:tblGrid>
              <a:tr h="1207726">
                <a:tc>
                  <a:txBody>
                    <a:bodyPr/>
                    <a:lstStyle/>
                    <a:p>
                      <a:pPr algn="l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Распорядительный акт о приеме на обучение </a:t>
                      </a:r>
                    </a:p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(п. 17, п. 31)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течение 7 рабочих дней после приема документов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заявлений, принятых до 30.06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течение 3 рабочих дней после завершения приема заявлений о приеме на обучение в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 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6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заявлений, принятых после 06.07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течение 5 рабочих дней после приема заявления о приеме </a:t>
                      </a: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обучение и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представленных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документов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506593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163473"/>
              </p:ext>
            </p:extLst>
          </p:nvPr>
        </p:nvGraphicFramePr>
        <p:xfrm>
          <a:off x="110405" y="5590351"/>
          <a:ext cx="11710991" cy="631438"/>
        </p:xfrm>
        <a:graphic>
          <a:graphicData uri="http://schemas.openxmlformats.org/drawingml/2006/table">
            <a:tbl>
              <a:tblPr firstRow="1" firstCol="1" bandRow="1"/>
              <a:tblGrid>
                <a:gridCol w="1640336">
                  <a:extLst>
                    <a:ext uri="{9D8B030D-6E8A-4147-A177-3AD203B41FA5}">
                      <a16:colId xmlns:a16="http://schemas.microsoft.com/office/drawing/2014/main" val="3310901844"/>
                    </a:ext>
                  </a:extLst>
                </a:gridCol>
                <a:gridCol w="4393577">
                  <a:extLst>
                    <a:ext uri="{9D8B030D-6E8A-4147-A177-3AD203B41FA5}">
                      <a16:colId xmlns:a16="http://schemas.microsoft.com/office/drawing/2014/main" val="3926795054"/>
                    </a:ext>
                  </a:extLst>
                </a:gridCol>
                <a:gridCol w="5677078">
                  <a:extLst>
                    <a:ext uri="{9D8B030D-6E8A-4147-A177-3AD203B41FA5}">
                      <a16:colId xmlns:a16="http://schemas.microsoft.com/office/drawing/2014/main" val="2525472348"/>
                    </a:ext>
                  </a:extLst>
                </a:gridCol>
              </a:tblGrid>
              <a:tr h="631438"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личного дела </a:t>
                      </a:r>
                      <a:endParaRPr lang="ru-RU" sz="14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 32)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ПРЕДУСМОТРЕНО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хранение всех сданных документов (копий предъявляемых при приеме документов)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ПРЕДУСМОТРЕНО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хранение в личном деле заявления о приеме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всех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представленных документов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(копий документов)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506593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924307"/>
              </p:ext>
            </p:extLst>
          </p:nvPr>
        </p:nvGraphicFramePr>
        <p:xfrm>
          <a:off x="110405" y="4955919"/>
          <a:ext cx="11710991" cy="620840"/>
        </p:xfrm>
        <a:graphic>
          <a:graphicData uri="http://schemas.openxmlformats.org/drawingml/2006/table">
            <a:tbl>
              <a:tblPr firstRow="1" firstCol="1" bandRow="1"/>
              <a:tblGrid>
                <a:gridCol w="1640336">
                  <a:extLst>
                    <a:ext uri="{9D8B030D-6E8A-4147-A177-3AD203B41FA5}">
                      <a16:colId xmlns:a16="http://schemas.microsoft.com/office/drawing/2014/main" val="3310901844"/>
                    </a:ext>
                  </a:extLst>
                </a:gridCol>
                <a:gridCol w="4393577">
                  <a:extLst>
                    <a:ext uri="{9D8B030D-6E8A-4147-A177-3AD203B41FA5}">
                      <a16:colId xmlns:a16="http://schemas.microsoft.com/office/drawing/2014/main" val="3926795054"/>
                    </a:ext>
                  </a:extLst>
                </a:gridCol>
                <a:gridCol w="5677078">
                  <a:extLst>
                    <a:ext uri="{9D8B030D-6E8A-4147-A177-3AD203B41FA5}">
                      <a16:colId xmlns:a16="http://schemas.microsoft.com/office/drawing/2014/main" val="2525472348"/>
                    </a:ext>
                  </a:extLst>
                </a:gridCol>
              </a:tblGrid>
              <a:tr h="510804"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Информирование о зачислении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ПРЕДУСМОТРЕНО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размещение распорядительного акта о приеме на информационном стенде ОООД в день их издания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ПРЕДУСМОТРЕНО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506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22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820</TotalTime>
  <Words>1664</Words>
  <Application>Microsoft Office PowerPoint</Application>
  <PresentationFormat>Широкоэкранный</PresentationFormat>
  <Paragraphs>166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Helvetica Neue Medium</vt:lpstr>
      <vt:lpstr>Times New Roman</vt:lpstr>
      <vt:lpstr>Tw Cen MT</vt:lpstr>
      <vt:lpstr>Tw Cen MT Condensed</vt:lpstr>
      <vt:lpstr>Wingdings</vt:lpstr>
      <vt:lpstr>Wingdings 3</vt:lpstr>
      <vt:lpstr>Интеграл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Михеева</dc:creator>
  <cp:lastModifiedBy>User</cp:lastModifiedBy>
  <cp:revision>57</cp:revision>
  <dcterms:created xsi:type="dcterms:W3CDTF">2020-08-14T07:22:54Z</dcterms:created>
  <dcterms:modified xsi:type="dcterms:W3CDTF">2021-04-01T09:52:26Z</dcterms:modified>
</cp:coreProperties>
</file>