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89" r:id="rId4"/>
    <p:sldId id="295" r:id="rId5"/>
    <p:sldId id="280" r:id="rId6"/>
    <p:sldId id="293" r:id="rId7"/>
    <p:sldId id="296" r:id="rId8"/>
    <p:sldId id="302" r:id="rId9"/>
    <p:sldId id="298" r:id="rId10"/>
    <p:sldId id="276" r:id="rId11"/>
    <p:sldId id="299" r:id="rId12"/>
    <p:sldId id="300" r:id="rId13"/>
    <p:sldId id="301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Проведены во всех проверенных образовательных организациях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47311165048382E-2"/>
          <c:y val="0.15966510826771654"/>
          <c:w val="0.82862123652246022"/>
          <c:h val="0.647126230314960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Аттестованные эксперты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0DB-43C2-AF25-A842F529F9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0DB-43C2-AF25-A842F529F92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97157A23-EFFF-4212-A5E9-EFBD96A62208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0DB-43C2-AF25-A842F529F927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</c:f>
              <c:numCache>
                <c:formatCode>0%</c:formatCode>
                <c:ptCount val="1"/>
                <c:pt idx="0">
                  <c:v>1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C-475C-9F89-63FF280FF9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достаточный уровень 30%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E573-45BF-A747-E52736DD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оптимальный уровень 58%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E573-45BF-A747-E52736DDB1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 12%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2-E573-45BF-A747-E52736DDB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69488904"/>
        <c:axId val="469487920"/>
        <c:axId val="0"/>
      </c:bar3DChart>
      <c:catAx>
        <c:axId val="469488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469487920"/>
        <c:crosses val="autoZero"/>
        <c:auto val="1"/>
        <c:lblAlgn val="ctr"/>
        <c:lblOffset val="100"/>
        <c:noMultiLvlLbl val="0"/>
      </c:catAx>
      <c:valAx>
        <c:axId val="469487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48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B4A2E-3946-4A18-B613-6A29F9233A5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541F7D-E72F-4109-8467-5C8DF5B50058}">
      <dgm:prSet phldrT="[Текст]" custT="1"/>
      <dgm:spPr/>
      <dgm:t>
        <a:bodyPr/>
        <a:lstStyle/>
        <a:p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Проблемно-ориентированный анализ состояния образовательной системы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24A8104-04D0-48F3-992A-B6800E8CDE45}" type="parTrans" cxnId="{D81F5841-C2C2-4C51-B3A9-D124FF1CB5A2}">
      <dgm:prSet/>
      <dgm:spPr/>
      <dgm:t>
        <a:bodyPr/>
        <a:lstStyle/>
        <a:p>
          <a:endParaRPr lang="ru-RU"/>
        </a:p>
      </dgm:t>
    </dgm:pt>
    <dgm:pt modelId="{FEFC2569-8EF0-4317-9B82-719F285E449A}" type="sibTrans" cxnId="{D81F5841-C2C2-4C51-B3A9-D124FF1CB5A2}">
      <dgm:prSet/>
      <dgm:spPr/>
      <dgm:t>
        <a:bodyPr/>
        <a:lstStyle/>
        <a:p>
          <a:endParaRPr lang="ru-RU"/>
        </a:p>
      </dgm:t>
    </dgm:pt>
    <dgm:pt modelId="{EAD363B2-A41C-4584-88E1-BEFC225F65B7}">
      <dgm:prSet phldrT="[Текст]" custT="1"/>
      <dgm:spPr/>
      <dgm:t>
        <a:bodyPr/>
        <a:lstStyle/>
        <a:p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Формирование стратегии по переходу школы в эффективный режим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964FEF6-EAFA-49EF-9835-34C473534CB0}" type="parTrans" cxnId="{5BE2A52C-399B-4615-9B54-CCCD7FFE470F}">
      <dgm:prSet/>
      <dgm:spPr/>
      <dgm:t>
        <a:bodyPr/>
        <a:lstStyle/>
        <a:p>
          <a:endParaRPr lang="ru-RU"/>
        </a:p>
      </dgm:t>
    </dgm:pt>
    <dgm:pt modelId="{A04FD9FD-16A7-40F2-A830-A590BD43B0DD}" type="sibTrans" cxnId="{5BE2A52C-399B-4615-9B54-CCCD7FFE470F}">
      <dgm:prSet/>
      <dgm:spPr/>
      <dgm:t>
        <a:bodyPr/>
        <a:lstStyle/>
        <a:p>
          <a:endParaRPr lang="ru-RU"/>
        </a:p>
      </dgm:t>
    </dgm:pt>
    <dgm:pt modelId="{5FE53116-8AEE-471F-8DD6-F35E4E25CDEE}">
      <dgm:prSet custT="1"/>
      <dgm:spPr/>
      <dgm:t>
        <a:bodyPr/>
        <a:lstStyle/>
        <a:p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Развитие механизмов управления качеством образования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5F8BC61-3959-4AAC-86C9-FB38743632B0}" type="parTrans" cxnId="{18A19A8F-DC6C-4701-AA5A-9F7B993819E4}">
      <dgm:prSet/>
      <dgm:spPr/>
      <dgm:t>
        <a:bodyPr/>
        <a:lstStyle/>
        <a:p>
          <a:endParaRPr lang="ru-RU"/>
        </a:p>
      </dgm:t>
    </dgm:pt>
    <dgm:pt modelId="{D52013B0-7BF6-487D-AB1C-F71A352ADE94}" type="sibTrans" cxnId="{18A19A8F-DC6C-4701-AA5A-9F7B993819E4}">
      <dgm:prSet/>
      <dgm:spPr/>
      <dgm:t>
        <a:bodyPr/>
        <a:lstStyle/>
        <a:p>
          <a:endParaRPr lang="ru-RU"/>
        </a:p>
      </dgm:t>
    </dgm:pt>
    <dgm:pt modelId="{033F6D87-065C-408D-BF88-567AD73ABA3B}">
      <dgm:prSet custT="1"/>
      <dgm:spPr/>
      <dgm:t>
        <a:bodyPr/>
        <a:lstStyle/>
        <a:p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Принятие управленческих решений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87A7E7F-9247-4CEC-9BD2-62A83542191E}" type="parTrans" cxnId="{48A8E328-45D8-45A7-8A0A-A4BD682A58EA}">
      <dgm:prSet/>
      <dgm:spPr/>
      <dgm:t>
        <a:bodyPr/>
        <a:lstStyle/>
        <a:p>
          <a:endParaRPr lang="ru-RU"/>
        </a:p>
      </dgm:t>
    </dgm:pt>
    <dgm:pt modelId="{20445071-F720-465F-8000-A6945168E165}" type="sibTrans" cxnId="{48A8E328-45D8-45A7-8A0A-A4BD682A58EA}">
      <dgm:prSet/>
      <dgm:spPr/>
      <dgm:t>
        <a:bodyPr/>
        <a:lstStyle/>
        <a:p>
          <a:endParaRPr lang="ru-RU"/>
        </a:p>
      </dgm:t>
    </dgm:pt>
    <dgm:pt modelId="{E2F092F0-F8C3-49FF-BE9C-E3F0D298A869}" type="pres">
      <dgm:prSet presAssocID="{75BB4A2E-3946-4A18-B613-6A29F9233A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D22768-C9BF-454B-B9EE-531FF06FD0AE}" type="pres">
      <dgm:prSet presAssocID="{02541F7D-E72F-4109-8467-5C8DF5B50058}" presName="parentLin" presStyleCnt="0"/>
      <dgm:spPr/>
    </dgm:pt>
    <dgm:pt modelId="{94AF1B2B-0F84-4944-8804-A1B0C320755A}" type="pres">
      <dgm:prSet presAssocID="{02541F7D-E72F-4109-8467-5C8DF5B5005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205B737-CE1E-4A4A-8A8F-AEE785F2293D}" type="pres">
      <dgm:prSet presAssocID="{02541F7D-E72F-4109-8467-5C8DF5B50058}" presName="parentText" presStyleLbl="node1" presStyleIdx="0" presStyleCnt="4" custScaleX="99072" custScaleY="236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C5BCD-6A64-4792-B960-6E64E785F9D8}" type="pres">
      <dgm:prSet presAssocID="{02541F7D-E72F-4109-8467-5C8DF5B50058}" presName="negativeSpace" presStyleCnt="0"/>
      <dgm:spPr/>
    </dgm:pt>
    <dgm:pt modelId="{80771C35-9C2E-4F37-9AB3-4D7777BF1DF4}" type="pres">
      <dgm:prSet presAssocID="{02541F7D-E72F-4109-8467-5C8DF5B50058}" presName="childText" presStyleLbl="conFgAcc1" presStyleIdx="0" presStyleCnt="4">
        <dgm:presLayoutVars>
          <dgm:bulletEnabled val="1"/>
        </dgm:presLayoutVars>
      </dgm:prSet>
      <dgm:spPr/>
    </dgm:pt>
    <dgm:pt modelId="{42088E1D-D5E8-481B-B21E-4287A895DB9F}" type="pres">
      <dgm:prSet presAssocID="{FEFC2569-8EF0-4317-9B82-719F285E449A}" presName="spaceBetweenRectangles" presStyleCnt="0"/>
      <dgm:spPr/>
    </dgm:pt>
    <dgm:pt modelId="{8E7C7ABE-D6FD-415A-8C4A-F5241142BDD5}" type="pres">
      <dgm:prSet presAssocID="{5FE53116-8AEE-471F-8DD6-F35E4E25CDEE}" presName="parentLin" presStyleCnt="0"/>
      <dgm:spPr/>
    </dgm:pt>
    <dgm:pt modelId="{3878AAA9-C621-4F48-BF4C-5F6654DCC950}" type="pres">
      <dgm:prSet presAssocID="{5FE53116-8AEE-471F-8DD6-F35E4E25CDE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CA98DE0-CCF2-4EAB-968A-32A1CFF94769}" type="pres">
      <dgm:prSet presAssocID="{5FE53116-8AEE-471F-8DD6-F35E4E25CDEE}" presName="parentText" presStyleLbl="node1" presStyleIdx="1" presStyleCnt="4" custScaleY="1909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9645F-6636-481E-AC47-1C65B03D0553}" type="pres">
      <dgm:prSet presAssocID="{5FE53116-8AEE-471F-8DD6-F35E4E25CDEE}" presName="negativeSpace" presStyleCnt="0"/>
      <dgm:spPr/>
    </dgm:pt>
    <dgm:pt modelId="{B4B86428-1F75-497D-94D7-BCAACA2B5B80}" type="pres">
      <dgm:prSet presAssocID="{5FE53116-8AEE-471F-8DD6-F35E4E25CDEE}" presName="childText" presStyleLbl="conFgAcc1" presStyleIdx="1" presStyleCnt="4">
        <dgm:presLayoutVars>
          <dgm:bulletEnabled val="1"/>
        </dgm:presLayoutVars>
      </dgm:prSet>
      <dgm:spPr/>
    </dgm:pt>
    <dgm:pt modelId="{94A515E7-BA5D-4D9C-A86D-9AA6A7A49686}" type="pres">
      <dgm:prSet presAssocID="{D52013B0-7BF6-487D-AB1C-F71A352ADE94}" presName="spaceBetweenRectangles" presStyleCnt="0"/>
      <dgm:spPr/>
    </dgm:pt>
    <dgm:pt modelId="{6E484596-D889-4051-B42A-FFF979C0C7CF}" type="pres">
      <dgm:prSet presAssocID="{EAD363B2-A41C-4584-88E1-BEFC225F65B7}" presName="parentLin" presStyleCnt="0"/>
      <dgm:spPr/>
    </dgm:pt>
    <dgm:pt modelId="{09FA9C66-2995-4D27-BA4E-7DB46B653221}" type="pres">
      <dgm:prSet presAssocID="{EAD363B2-A41C-4584-88E1-BEFC225F65B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94D3F93-6D3D-4AB2-85E5-0460DDC41757}" type="pres">
      <dgm:prSet presAssocID="{EAD363B2-A41C-4584-88E1-BEFC225F65B7}" presName="parentText" presStyleLbl="node1" presStyleIdx="2" presStyleCnt="4" custScaleY="210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657C1-D4A5-4685-84CE-B25D38932516}" type="pres">
      <dgm:prSet presAssocID="{EAD363B2-A41C-4584-88E1-BEFC225F65B7}" presName="negativeSpace" presStyleCnt="0"/>
      <dgm:spPr/>
    </dgm:pt>
    <dgm:pt modelId="{98AA9CC8-AA13-412D-A7E7-403573B20DF6}" type="pres">
      <dgm:prSet presAssocID="{EAD363B2-A41C-4584-88E1-BEFC225F65B7}" presName="childText" presStyleLbl="conFgAcc1" presStyleIdx="2" presStyleCnt="4">
        <dgm:presLayoutVars>
          <dgm:bulletEnabled val="1"/>
        </dgm:presLayoutVars>
      </dgm:prSet>
      <dgm:spPr/>
    </dgm:pt>
    <dgm:pt modelId="{8FF703AF-F5AC-470D-BCE6-1F9954E0ED68}" type="pres">
      <dgm:prSet presAssocID="{A04FD9FD-16A7-40F2-A830-A590BD43B0DD}" presName="spaceBetweenRectangles" presStyleCnt="0"/>
      <dgm:spPr/>
    </dgm:pt>
    <dgm:pt modelId="{4212FF00-4F5C-4197-A3EB-8F81EFD0D529}" type="pres">
      <dgm:prSet presAssocID="{033F6D87-065C-408D-BF88-567AD73ABA3B}" presName="parentLin" presStyleCnt="0"/>
      <dgm:spPr/>
    </dgm:pt>
    <dgm:pt modelId="{EF539DE6-84BB-4A12-8542-3BC9BAF9D7EC}" type="pres">
      <dgm:prSet presAssocID="{033F6D87-065C-408D-BF88-567AD73ABA3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AF5376E-CA83-4C57-A012-DEAE6D03C796}" type="pres">
      <dgm:prSet presAssocID="{033F6D87-065C-408D-BF88-567AD73ABA3B}" presName="parentText" presStyleLbl="node1" presStyleIdx="3" presStyleCnt="4" custScaleY="210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8E85F-53EC-4B9A-B163-6332605E5FD8}" type="pres">
      <dgm:prSet presAssocID="{033F6D87-065C-408D-BF88-567AD73ABA3B}" presName="negativeSpace" presStyleCnt="0"/>
      <dgm:spPr/>
    </dgm:pt>
    <dgm:pt modelId="{14F7BF0E-85F5-40E2-BCCE-89ED4BFC0B3B}" type="pres">
      <dgm:prSet presAssocID="{033F6D87-065C-408D-BF88-567AD73ABA3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3A2C46F-E661-461B-9F43-B94E8F9E8E90}" type="presOf" srcId="{02541F7D-E72F-4109-8467-5C8DF5B50058}" destId="{D205B737-CE1E-4A4A-8A8F-AEE785F2293D}" srcOrd="1" destOrd="0" presId="urn:microsoft.com/office/officeart/2005/8/layout/list1"/>
    <dgm:cxn modelId="{7D2C3952-6182-4DDF-A331-885F6037112B}" type="presOf" srcId="{75BB4A2E-3946-4A18-B613-6A29F9233A54}" destId="{E2F092F0-F8C3-49FF-BE9C-E3F0D298A869}" srcOrd="0" destOrd="0" presId="urn:microsoft.com/office/officeart/2005/8/layout/list1"/>
    <dgm:cxn modelId="{D81F5841-C2C2-4C51-B3A9-D124FF1CB5A2}" srcId="{75BB4A2E-3946-4A18-B613-6A29F9233A54}" destId="{02541F7D-E72F-4109-8467-5C8DF5B50058}" srcOrd="0" destOrd="0" parTransId="{C24A8104-04D0-48F3-992A-B6800E8CDE45}" sibTransId="{FEFC2569-8EF0-4317-9B82-719F285E449A}"/>
    <dgm:cxn modelId="{13AA6319-AEFE-4B1A-AB36-413B854FDDDF}" type="presOf" srcId="{5FE53116-8AEE-471F-8DD6-F35E4E25CDEE}" destId="{3878AAA9-C621-4F48-BF4C-5F6654DCC950}" srcOrd="0" destOrd="0" presId="urn:microsoft.com/office/officeart/2005/8/layout/list1"/>
    <dgm:cxn modelId="{5BE2A52C-399B-4615-9B54-CCCD7FFE470F}" srcId="{75BB4A2E-3946-4A18-B613-6A29F9233A54}" destId="{EAD363B2-A41C-4584-88E1-BEFC225F65B7}" srcOrd="2" destOrd="0" parTransId="{E964FEF6-EAFA-49EF-9835-34C473534CB0}" sibTransId="{A04FD9FD-16A7-40F2-A830-A590BD43B0DD}"/>
    <dgm:cxn modelId="{CD12E167-8523-4922-8033-52C3C85CF2E5}" type="presOf" srcId="{033F6D87-065C-408D-BF88-567AD73ABA3B}" destId="{0AF5376E-CA83-4C57-A012-DEAE6D03C796}" srcOrd="1" destOrd="0" presId="urn:microsoft.com/office/officeart/2005/8/layout/list1"/>
    <dgm:cxn modelId="{48A8E328-45D8-45A7-8A0A-A4BD682A58EA}" srcId="{75BB4A2E-3946-4A18-B613-6A29F9233A54}" destId="{033F6D87-065C-408D-BF88-567AD73ABA3B}" srcOrd="3" destOrd="0" parTransId="{187A7E7F-9247-4CEC-9BD2-62A83542191E}" sibTransId="{20445071-F720-465F-8000-A6945168E165}"/>
    <dgm:cxn modelId="{8AF1534B-B53A-4F76-9062-DDFD3DAFA324}" type="presOf" srcId="{033F6D87-065C-408D-BF88-567AD73ABA3B}" destId="{EF539DE6-84BB-4A12-8542-3BC9BAF9D7EC}" srcOrd="0" destOrd="0" presId="urn:microsoft.com/office/officeart/2005/8/layout/list1"/>
    <dgm:cxn modelId="{18A19A8F-DC6C-4701-AA5A-9F7B993819E4}" srcId="{75BB4A2E-3946-4A18-B613-6A29F9233A54}" destId="{5FE53116-8AEE-471F-8DD6-F35E4E25CDEE}" srcOrd="1" destOrd="0" parTransId="{75F8BC61-3959-4AAC-86C9-FB38743632B0}" sibTransId="{D52013B0-7BF6-487D-AB1C-F71A352ADE94}"/>
    <dgm:cxn modelId="{6F44336B-CE51-4C41-8136-4FCB26365414}" type="presOf" srcId="{EAD363B2-A41C-4584-88E1-BEFC225F65B7}" destId="{09FA9C66-2995-4D27-BA4E-7DB46B653221}" srcOrd="0" destOrd="0" presId="urn:microsoft.com/office/officeart/2005/8/layout/list1"/>
    <dgm:cxn modelId="{C16D057B-43C9-4CE0-AD0E-A5C4B3EEF7A8}" type="presOf" srcId="{EAD363B2-A41C-4584-88E1-BEFC225F65B7}" destId="{694D3F93-6D3D-4AB2-85E5-0460DDC41757}" srcOrd="1" destOrd="0" presId="urn:microsoft.com/office/officeart/2005/8/layout/list1"/>
    <dgm:cxn modelId="{730D371D-CEEB-4C1D-A2AF-63FE4C7B9D6B}" type="presOf" srcId="{5FE53116-8AEE-471F-8DD6-F35E4E25CDEE}" destId="{FCA98DE0-CCF2-4EAB-968A-32A1CFF94769}" srcOrd="1" destOrd="0" presId="urn:microsoft.com/office/officeart/2005/8/layout/list1"/>
    <dgm:cxn modelId="{C0EF07A3-5097-4307-84AD-53DB0601559B}" type="presOf" srcId="{02541F7D-E72F-4109-8467-5C8DF5B50058}" destId="{94AF1B2B-0F84-4944-8804-A1B0C320755A}" srcOrd="0" destOrd="0" presId="urn:microsoft.com/office/officeart/2005/8/layout/list1"/>
    <dgm:cxn modelId="{78C341DC-1270-4700-B2DF-D4F77A712508}" type="presParOf" srcId="{E2F092F0-F8C3-49FF-BE9C-E3F0D298A869}" destId="{C5D22768-C9BF-454B-B9EE-531FF06FD0AE}" srcOrd="0" destOrd="0" presId="urn:microsoft.com/office/officeart/2005/8/layout/list1"/>
    <dgm:cxn modelId="{6CB82440-80E3-4FCA-AACB-1DEBC713E7D9}" type="presParOf" srcId="{C5D22768-C9BF-454B-B9EE-531FF06FD0AE}" destId="{94AF1B2B-0F84-4944-8804-A1B0C320755A}" srcOrd="0" destOrd="0" presId="urn:microsoft.com/office/officeart/2005/8/layout/list1"/>
    <dgm:cxn modelId="{EC894D4C-2295-49C5-82DE-872B847A80F7}" type="presParOf" srcId="{C5D22768-C9BF-454B-B9EE-531FF06FD0AE}" destId="{D205B737-CE1E-4A4A-8A8F-AEE785F2293D}" srcOrd="1" destOrd="0" presId="urn:microsoft.com/office/officeart/2005/8/layout/list1"/>
    <dgm:cxn modelId="{C0C401C9-F4B8-4BB9-9B2B-D10BFD9960F3}" type="presParOf" srcId="{E2F092F0-F8C3-49FF-BE9C-E3F0D298A869}" destId="{355C5BCD-6A64-4792-B960-6E64E785F9D8}" srcOrd="1" destOrd="0" presId="urn:microsoft.com/office/officeart/2005/8/layout/list1"/>
    <dgm:cxn modelId="{4AE89286-96B8-4BAC-B632-D8EA29C95539}" type="presParOf" srcId="{E2F092F0-F8C3-49FF-BE9C-E3F0D298A869}" destId="{80771C35-9C2E-4F37-9AB3-4D7777BF1DF4}" srcOrd="2" destOrd="0" presId="urn:microsoft.com/office/officeart/2005/8/layout/list1"/>
    <dgm:cxn modelId="{D5356BFF-509D-4D00-868C-53C1BA0D8E4F}" type="presParOf" srcId="{E2F092F0-F8C3-49FF-BE9C-E3F0D298A869}" destId="{42088E1D-D5E8-481B-B21E-4287A895DB9F}" srcOrd="3" destOrd="0" presId="urn:microsoft.com/office/officeart/2005/8/layout/list1"/>
    <dgm:cxn modelId="{8281F4E0-EF23-43FB-9ACA-45F06CCD5224}" type="presParOf" srcId="{E2F092F0-F8C3-49FF-BE9C-E3F0D298A869}" destId="{8E7C7ABE-D6FD-415A-8C4A-F5241142BDD5}" srcOrd="4" destOrd="0" presId="urn:microsoft.com/office/officeart/2005/8/layout/list1"/>
    <dgm:cxn modelId="{06828B66-79D9-43E3-890F-26193BCEDC3C}" type="presParOf" srcId="{8E7C7ABE-D6FD-415A-8C4A-F5241142BDD5}" destId="{3878AAA9-C621-4F48-BF4C-5F6654DCC950}" srcOrd="0" destOrd="0" presId="urn:microsoft.com/office/officeart/2005/8/layout/list1"/>
    <dgm:cxn modelId="{360A1EAB-A3AB-4BAF-8E0C-1083CBF93D2E}" type="presParOf" srcId="{8E7C7ABE-D6FD-415A-8C4A-F5241142BDD5}" destId="{FCA98DE0-CCF2-4EAB-968A-32A1CFF94769}" srcOrd="1" destOrd="0" presId="urn:microsoft.com/office/officeart/2005/8/layout/list1"/>
    <dgm:cxn modelId="{5378E213-7A23-43DC-BB73-890B1E25CA4A}" type="presParOf" srcId="{E2F092F0-F8C3-49FF-BE9C-E3F0D298A869}" destId="{CFF9645F-6636-481E-AC47-1C65B03D0553}" srcOrd="5" destOrd="0" presId="urn:microsoft.com/office/officeart/2005/8/layout/list1"/>
    <dgm:cxn modelId="{EB289B22-6D15-4735-A741-05965E859F1E}" type="presParOf" srcId="{E2F092F0-F8C3-49FF-BE9C-E3F0D298A869}" destId="{B4B86428-1F75-497D-94D7-BCAACA2B5B80}" srcOrd="6" destOrd="0" presId="urn:microsoft.com/office/officeart/2005/8/layout/list1"/>
    <dgm:cxn modelId="{FE75AF96-CFC2-48BE-A6D3-15547C9CF25D}" type="presParOf" srcId="{E2F092F0-F8C3-49FF-BE9C-E3F0D298A869}" destId="{94A515E7-BA5D-4D9C-A86D-9AA6A7A49686}" srcOrd="7" destOrd="0" presId="urn:microsoft.com/office/officeart/2005/8/layout/list1"/>
    <dgm:cxn modelId="{6ACF069E-D65C-4167-B963-9189DB4A2392}" type="presParOf" srcId="{E2F092F0-F8C3-49FF-BE9C-E3F0D298A869}" destId="{6E484596-D889-4051-B42A-FFF979C0C7CF}" srcOrd="8" destOrd="0" presId="urn:microsoft.com/office/officeart/2005/8/layout/list1"/>
    <dgm:cxn modelId="{57F63BD7-60C5-4F35-AC61-90C992227A6D}" type="presParOf" srcId="{6E484596-D889-4051-B42A-FFF979C0C7CF}" destId="{09FA9C66-2995-4D27-BA4E-7DB46B653221}" srcOrd="0" destOrd="0" presId="urn:microsoft.com/office/officeart/2005/8/layout/list1"/>
    <dgm:cxn modelId="{D01CC291-A7A4-45B2-AA6E-08BC958F99EC}" type="presParOf" srcId="{6E484596-D889-4051-B42A-FFF979C0C7CF}" destId="{694D3F93-6D3D-4AB2-85E5-0460DDC41757}" srcOrd="1" destOrd="0" presId="urn:microsoft.com/office/officeart/2005/8/layout/list1"/>
    <dgm:cxn modelId="{BF0B3AAB-9DDD-4775-8F41-721C42722DB5}" type="presParOf" srcId="{E2F092F0-F8C3-49FF-BE9C-E3F0D298A869}" destId="{E0A657C1-D4A5-4685-84CE-B25D38932516}" srcOrd="9" destOrd="0" presId="urn:microsoft.com/office/officeart/2005/8/layout/list1"/>
    <dgm:cxn modelId="{E86DCDE4-216C-4A5D-BCFA-3860BE0332AA}" type="presParOf" srcId="{E2F092F0-F8C3-49FF-BE9C-E3F0D298A869}" destId="{98AA9CC8-AA13-412D-A7E7-403573B20DF6}" srcOrd="10" destOrd="0" presId="urn:microsoft.com/office/officeart/2005/8/layout/list1"/>
    <dgm:cxn modelId="{37A932C9-A556-46D1-8DF7-6EF0780EB403}" type="presParOf" srcId="{E2F092F0-F8C3-49FF-BE9C-E3F0D298A869}" destId="{8FF703AF-F5AC-470D-BCE6-1F9954E0ED68}" srcOrd="11" destOrd="0" presId="urn:microsoft.com/office/officeart/2005/8/layout/list1"/>
    <dgm:cxn modelId="{E518FD7C-8C05-46D4-B93D-A531094A5F8E}" type="presParOf" srcId="{E2F092F0-F8C3-49FF-BE9C-E3F0D298A869}" destId="{4212FF00-4F5C-4197-A3EB-8F81EFD0D529}" srcOrd="12" destOrd="0" presId="urn:microsoft.com/office/officeart/2005/8/layout/list1"/>
    <dgm:cxn modelId="{70BE7097-02F0-4C88-AC29-B291F6E73A88}" type="presParOf" srcId="{4212FF00-4F5C-4197-A3EB-8F81EFD0D529}" destId="{EF539DE6-84BB-4A12-8542-3BC9BAF9D7EC}" srcOrd="0" destOrd="0" presId="urn:microsoft.com/office/officeart/2005/8/layout/list1"/>
    <dgm:cxn modelId="{5B0C5963-30F6-4BAB-9DDE-9B4E59AF3F01}" type="presParOf" srcId="{4212FF00-4F5C-4197-A3EB-8F81EFD0D529}" destId="{0AF5376E-CA83-4C57-A012-DEAE6D03C796}" srcOrd="1" destOrd="0" presId="urn:microsoft.com/office/officeart/2005/8/layout/list1"/>
    <dgm:cxn modelId="{8FB982B9-9255-4B46-9183-6BFB6899E1C2}" type="presParOf" srcId="{E2F092F0-F8C3-49FF-BE9C-E3F0D298A869}" destId="{07D8E85F-53EC-4B9A-B163-6332605E5FD8}" srcOrd="13" destOrd="0" presId="urn:microsoft.com/office/officeart/2005/8/layout/list1"/>
    <dgm:cxn modelId="{9478C91D-076C-47A1-9C71-7855281A5607}" type="presParOf" srcId="{E2F092F0-F8C3-49FF-BE9C-E3F0D298A869}" destId="{14F7BF0E-85F5-40E2-BCCE-89ED4BFC0B3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71C35-9C2E-4F37-9AB3-4D7777BF1DF4}">
      <dsp:nvSpPr>
        <dsp:cNvPr id="0" name=""/>
        <dsp:cNvSpPr/>
      </dsp:nvSpPr>
      <dsp:spPr>
        <a:xfrm>
          <a:off x="0" y="87341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5B737-CE1E-4A4A-8A8F-AEE785F2293D}">
      <dsp:nvSpPr>
        <dsp:cNvPr id="0" name=""/>
        <dsp:cNvSpPr/>
      </dsp:nvSpPr>
      <dsp:spPr>
        <a:xfrm>
          <a:off x="411078" y="102730"/>
          <a:ext cx="5701687" cy="97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Проблемно-ориентированный анализ состояния образовательной системы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58787" y="150439"/>
        <a:ext cx="5606269" cy="881902"/>
      </dsp:txXfrm>
    </dsp:sp>
    <dsp:sp modelId="{B4B86428-1F75-497D-94D7-BCAACA2B5B80}">
      <dsp:nvSpPr>
        <dsp:cNvPr id="0" name=""/>
        <dsp:cNvSpPr/>
      </dsp:nvSpPr>
      <dsp:spPr>
        <a:xfrm>
          <a:off x="0" y="1884126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98DE0-CCF2-4EAB-968A-32A1CFF94769}">
      <dsp:nvSpPr>
        <dsp:cNvPr id="0" name=""/>
        <dsp:cNvSpPr/>
      </dsp:nvSpPr>
      <dsp:spPr>
        <a:xfrm>
          <a:off x="411480" y="1301811"/>
          <a:ext cx="5760720" cy="788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Развитие механизмов управления качеством образования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49994" y="1340325"/>
        <a:ext cx="5683692" cy="711927"/>
      </dsp:txXfrm>
    </dsp:sp>
    <dsp:sp modelId="{98AA9CC8-AA13-412D-A7E7-403573B20DF6}">
      <dsp:nvSpPr>
        <dsp:cNvPr id="0" name=""/>
        <dsp:cNvSpPr/>
      </dsp:nvSpPr>
      <dsp:spPr>
        <a:xfrm>
          <a:off x="0" y="297727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D3F93-6D3D-4AB2-85E5-0460DDC41757}">
      <dsp:nvSpPr>
        <dsp:cNvPr id="0" name=""/>
        <dsp:cNvSpPr/>
      </dsp:nvSpPr>
      <dsp:spPr>
        <a:xfrm>
          <a:off x="411480" y="2312526"/>
          <a:ext cx="5760720" cy="871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Формирование стратегии по переходу школы в эффективный режим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54018" y="2355064"/>
        <a:ext cx="5675644" cy="786316"/>
      </dsp:txXfrm>
    </dsp:sp>
    <dsp:sp modelId="{14F7BF0E-85F5-40E2-BCCE-89ED4BFC0B3B}">
      <dsp:nvSpPr>
        <dsp:cNvPr id="0" name=""/>
        <dsp:cNvSpPr/>
      </dsp:nvSpPr>
      <dsp:spPr>
        <a:xfrm>
          <a:off x="0" y="4070432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5376E-CA83-4C57-A012-DEAE6D03C796}">
      <dsp:nvSpPr>
        <dsp:cNvPr id="0" name=""/>
        <dsp:cNvSpPr/>
      </dsp:nvSpPr>
      <dsp:spPr>
        <a:xfrm>
          <a:off x="411480" y="3405679"/>
          <a:ext cx="5760720" cy="871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Принятие управленческих решений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54018" y="3448217"/>
        <a:ext cx="5675644" cy="786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12E7-FADA-4C8A-9E26-B1946B85DBD2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C590-688B-4960-8543-32F676D74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9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1264-0D34-4E3C-9B7A-890EF423AC36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FC7-B41E-451E-9E35-B1316B40119A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74E9-0039-4989-8FAE-8A35B400B40D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CA1F-E827-4ACA-84B3-79BC004A4315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F50E-4B6F-49E7-BA29-261603BE7B2C}" type="datetime1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4C4-3F34-4301-9887-72ABF1B0E8EE}" type="datetime1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EB4F-6348-428B-A042-3B81C51AEA56}" type="datetime1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D2CF-BFE0-4FF3-B0C2-697F8D9C3F66}" type="datetime1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5053-8863-465B-B108-0124D8E0E1EF}" type="datetime1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398-1555-4B84-A5B1-B0A485EBD72C}" type="datetime1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F80D-CFF8-41B4-9475-4E43AF476723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il:%20olkko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o73.ru/kontrolno-nadzornaya-deyatelnost/profilaktika-narusheniy-obyazatelnykh-trebovaniy2/o-faktorakh-riska-snizheniya-rezultatov-obucheniya-puti-resheniya-proble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8"/>
            <a:ext cx="5643602" cy="1357321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просвещения </a:t>
            </a:r>
            <a: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altLang="ru-RU" sz="20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воспитания </a:t>
            </a:r>
            <a: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Ульяновской области</a:t>
            </a:r>
            <a:b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по надзору и контролю в сфере образования</a:t>
            </a:r>
            <a:endParaRPr lang="ru-RU" altLang="ru-RU" sz="1800" b="1" dirty="0">
              <a:solidFill>
                <a:srgbClr val="000066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29684" cy="307183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">
            <a:solidFill>
              <a:schemeClr val="tx2"/>
            </a:solidFill>
          </a:ln>
        </p:spPr>
        <p:txBody>
          <a:bodyPr>
            <a:noAutofit/>
          </a:bodyPr>
          <a:lstStyle/>
          <a:p>
            <a:endParaRPr lang="ru-RU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Рекомендации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по повышению качества образования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на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itchFamily="18" charset="-52"/>
                <a:ea typeface="PT Astra Serif" pitchFamily="18" charset="-52"/>
              </a:rPr>
              <a:t>основе комплексного анализа результатов оценочных процедур</a:t>
            </a: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8864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12611" y="5429265"/>
            <a:ext cx="8001055" cy="9286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Минаева Н.Н.,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консультант отдела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государственного контроля (надзора)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в сфере образования</a:t>
            </a:r>
            <a:endParaRPr lang="ru-RU" altLang="ru-RU" sz="2800" i="1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факторы снижения образовательных результатов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itchFamily="18" charset="-52"/>
                <a:ea typeface="PT Astra Serif" pitchFamily="18" charset="-52"/>
              </a:rPr>
              <a:t>4</a:t>
            </a:r>
            <a:r>
              <a:rPr lang="ru-RU" sz="2200" b="1" dirty="0" smtClean="0">
                <a:latin typeface="PT Astra Serif" pitchFamily="18" charset="-52"/>
                <a:ea typeface="PT Astra Serif" pitchFamily="18" charset="-52"/>
              </a:rPr>
              <a:t>. Качество преподавания учебных предметов</a:t>
            </a:r>
            <a:endParaRPr lang="ru-RU" sz="2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062043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26.03.2021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181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31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факторы снижения образовательных результатов</a:t>
            </a:r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5.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Отсутствие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или недостаточная эффективность внутренней системы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объективной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оценки результатов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обучения:</a:t>
            </a:r>
          </a:p>
          <a:p>
            <a:pPr marL="0" indent="0">
              <a:buNone/>
            </a:pP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объективное наблюдение </a:t>
            </a:r>
            <a:r>
              <a:rPr lang="ru-RU" sz="18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образовательными </a:t>
            </a: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результатами;</a:t>
            </a:r>
          </a:p>
          <a:p>
            <a:pPr marL="0" indent="0">
              <a:buNone/>
            </a:pP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своевременная корректировка образовательной деятельности</a:t>
            </a:r>
            <a:r>
              <a:rPr lang="ru-RU" sz="18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marL="0" indent="0">
              <a:buNone/>
            </a:pPr>
            <a:endParaRPr lang="ru-RU" sz="20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6. Низкая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мотивация руководства и педагогов на улучшение образовательных результатов обучающихся, отсутствие или формальная организация индивидуальной работы с обучающимися, требующих особого внимания, находящихся в группе риска учебной 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неуспешности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marL="0" indent="0">
              <a:buNone/>
            </a:pPr>
            <a:endParaRPr lang="ru-RU" sz="20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Обеспечим/ возобновим/ продолжим </a:t>
            </a:r>
            <a:r>
              <a:rPr lang="ru-RU" b="1" dirty="0">
                <a:solidFill>
                  <a:srgbClr val="FF0000"/>
                </a:solidFill>
              </a:rPr>
              <a:t>работу со слабоуспевающими </a:t>
            </a:r>
            <a:r>
              <a:rPr lang="ru-RU" b="1" dirty="0" smtClean="0">
                <a:solidFill>
                  <a:srgbClr val="FF0000"/>
                </a:solidFill>
              </a:rPr>
              <a:t>детьми!!!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Найдем средство </a:t>
            </a:r>
            <a:r>
              <a:rPr lang="ru-RU" b="1" dirty="0">
                <a:solidFill>
                  <a:srgbClr val="FF0000"/>
                </a:solidFill>
              </a:rPr>
              <a:t>для преодоления </a:t>
            </a:r>
            <a:r>
              <a:rPr lang="ru-RU" b="1" dirty="0" smtClean="0">
                <a:solidFill>
                  <a:srgbClr val="FF0000"/>
                </a:solidFill>
              </a:rPr>
              <a:t>неуспеваемости и причины</a:t>
            </a:r>
            <a:r>
              <a:rPr lang="ru-RU" b="1" dirty="0">
                <a:solidFill>
                  <a:srgbClr val="FF0000"/>
                </a:solidFill>
              </a:rPr>
              <a:t>, порождающие ее</a:t>
            </a:r>
            <a:r>
              <a:rPr lang="ru-RU" b="1" dirty="0" smtClean="0">
                <a:solidFill>
                  <a:srgbClr val="FF0000"/>
                </a:solidFill>
              </a:rPr>
              <a:t>!!!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7. Снижение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учебной мотивации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обучающихся:</a:t>
            </a:r>
          </a:p>
          <a:p>
            <a:pPr marL="0" indent="0">
              <a:buNone/>
            </a:pPr>
            <a:r>
              <a:rPr lang="ru-RU" sz="18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</a:t>
            </a: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ндивидуализация обучения;</a:t>
            </a:r>
          </a:p>
          <a:p>
            <a:pPr marL="0" indent="0">
              <a:buNone/>
            </a:pPr>
            <a:r>
              <a:rPr lang="ru-RU" sz="18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</a:t>
            </a: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ормирование </a:t>
            </a:r>
            <a:r>
              <a:rPr lang="ru-RU" sz="18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адресных образовательных программ по работе с обучающимися с трудностями в </a:t>
            </a: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обучении;</a:t>
            </a:r>
          </a:p>
          <a:p>
            <a:pPr marL="0" indent="0">
              <a:buNone/>
            </a:pPr>
            <a:r>
              <a:rPr lang="ru-RU" sz="18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</a:t>
            </a: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оддерживающий климат;</a:t>
            </a:r>
          </a:p>
          <a:p>
            <a:pPr marL="0" indent="0">
              <a:buNone/>
            </a:pPr>
            <a:r>
              <a:rPr lang="ru-RU" sz="18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аставничество.</a:t>
            </a:r>
          </a:p>
          <a:p>
            <a:pPr marL="0" indent="0">
              <a:buNone/>
            </a:pP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024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Использование результатов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оценочных процедур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уровне образовательной организации по направлению совершенствования организационных аспектов образовательной </a:t>
            </a:r>
            <a:r>
              <a:rPr lang="ru-RU" sz="19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деятельности:</a:t>
            </a:r>
          </a:p>
          <a:p>
            <a:r>
              <a:rPr lang="ru-RU" sz="2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внесение </a:t>
            </a:r>
            <a:r>
              <a:rPr lang="ru-RU" sz="2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изменений в формирование программы развития школы на основании анализа текущего состояния образования и данных интерпретации </a:t>
            </a:r>
            <a:r>
              <a:rPr lang="ru-RU" sz="2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результатов; </a:t>
            </a:r>
          </a:p>
          <a:p>
            <a:r>
              <a:rPr lang="ru-RU" sz="2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внесение </a:t>
            </a:r>
            <a:r>
              <a:rPr lang="ru-RU" sz="2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планы работы школы мероприятий по обеспечению преемственности начального, основного и среднего общего образования на организационном, содержательном и методическом </a:t>
            </a:r>
            <a:r>
              <a:rPr lang="ru-RU" sz="2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уровнях</a:t>
            </a:r>
            <a:r>
              <a:rPr lang="ru-RU" sz="2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r>
              <a:rPr lang="ru-RU" sz="2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регламентация </a:t>
            </a:r>
            <a:r>
              <a:rPr lang="ru-RU" sz="2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разработке школьных контрольных измерительных материалов, порядка проведения процедур оценки качества образования и интерпретации результатов таких процедур в рамках ВСОКО.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837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Использование результатов оценочных процедур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5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 </a:t>
            </a:r>
            <a:r>
              <a:rPr lang="ru-RU" sz="15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уровне профессиональных объединений </a:t>
            </a:r>
            <a:r>
              <a:rPr lang="ru-RU" sz="15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педагогов: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выстраивание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совершенствование содержания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методической работы педагогов образовательной организации (план методической работы, как часть плана работы на год; планы работы профессиональных объединений педагогов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проведение профессионально-общественной экспертизы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реализуемых образовательных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принятие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решения относительно выбора учебно-методических комплексов, обеспечивающих реализацию образовательных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совершенствование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методики преподавания проверяемого учебного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предмета;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совершенствование профессиональных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компетенций в части разработки КИМ, по разработке плана профессионального саморазвития с целью преодоления профессиональных дефицитов, выявленных в ходе процедур оценки качества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совершенствование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рабочих программ и оценочных материалов для проведения текущего контроля и учёта успеваемости обучающихся, промежуточной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аттестации;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оптимизация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методов и приёмов урочной и внеурочной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деятельности;</a:t>
            </a: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уточнение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 работы с 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родителями;</a:t>
            </a:r>
          </a:p>
          <a:p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разработки технологий выявления и психолого-педагогического сопровождения учащихся (групп учащихся) с проблемами (или высокими достижениями) в обучении (например, через подходы к формированию индивидуальных образовательных маршрутов ученика, индивидуальных учебных планов, индивидуализированных планов внеурочной деятельности); </a:t>
            </a:r>
            <a:endParaRPr lang="ru-RU" sz="145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формирование </a:t>
            </a:r>
            <a:r>
              <a:rPr lang="ru-RU" sz="145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 организационно-методической поддержки неэффективно работающим учителям (например, персонифицированные программы повышения квалификации</a:t>
            </a:r>
            <a:r>
              <a:rPr lang="ru-RU" sz="145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  <a:endParaRPr lang="ru-RU" sz="145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15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5197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8"/>
            <a:ext cx="5643602" cy="1357321"/>
          </a:xfrm>
        </p:spPr>
        <p:txBody>
          <a:bodyPr>
            <a:noAutofit/>
          </a:bodyPr>
          <a:lstStyle/>
          <a:p>
            <a:r>
              <a:rPr lang="ru-RU" altLang="ru-RU" sz="20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просвещения </a:t>
            </a:r>
            <a:br>
              <a:rPr lang="ru-RU" altLang="ru-RU" sz="20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воспитания Ульяновской области</a:t>
            </a:r>
            <a:br>
              <a:rPr lang="ru-RU" altLang="ru-RU" sz="20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 smtClean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</a:t>
            </a:r>
            <a:r>
              <a:rPr lang="ru-RU" altLang="ru-RU" sz="1800" b="1" dirty="0">
                <a:solidFill>
                  <a:srgbClr val="0000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надзору и контролю в сфере образования</a:t>
            </a:r>
            <a:endParaRPr lang="ru-RU" sz="18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429684" cy="1143008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itchFamily="18" charset="-52"/>
                <a:ea typeface="PT Astra Serif" pitchFamily="18" charset="-52"/>
              </a:rPr>
              <a:t>Благодарим за внимание!</a:t>
            </a:r>
            <a:endParaRPr lang="ru-RU" sz="5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0488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39552" y="5301208"/>
            <a:ext cx="8001055" cy="9286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Доватора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ул., 14,  </a:t>
            </a:r>
            <a:r>
              <a:rPr lang="ru-RU" b="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г.Ульяновск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432042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тел</a:t>
            </a:r>
            <a:r>
              <a:rPr lang="de-DE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r>
              <a:rPr lang="de-DE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de-DE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(8422)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63-87-75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de-DE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e-</a:t>
            </a:r>
            <a:r>
              <a:rPr lang="de-DE" b="1" dirty="0" err="1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mail</a:t>
            </a:r>
            <a:r>
              <a:rPr lang="en-US" b="1" dirty="0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: </a:t>
            </a:r>
            <a:r>
              <a:rPr lang="en-US" b="1" dirty="0" err="1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olkko@mail</a:t>
            </a:r>
            <a:r>
              <a:rPr lang="de-DE" b="1" dirty="0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.</a:t>
            </a:r>
            <a:r>
              <a:rPr lang="de-DE" b="1" dirty="0" err="1">
                <a:latin typeface="PT Astra Serif" panose="020A0603040505020204" pitchFamily="18" charset="-52"/>
                <a:ea typeface="PT Astra Serif" panose="020A0603040505020204" pitchFamily="18" charset="-52"/>
                <a:hlinkClick r:id="rId3"/>
              </a:rPr>
              <a:t>ru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14753" t="6556" r="74825" b="76340"/>
          <a:stretch/>
        </p:blipFill>
        <p:spPr bwMode="auto">
          <a:xfrm>
            <a:off x="1115616" y="1556792"/>
            <a:ext cx="1905975" cy="1759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4" descr="\\Srvr\документы на приемную\!!! ОТДЕЛ КОНТРОЛЯ КАЧЕСТВА ОБРАЗОВАНИЯ\01. МИХЕЕВА С.А\СЕМИНАРЫ\2019\совещание_июнь_2019\Материалы\ГИА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55434"/>
            <a:ext cx="7270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64897" y="4365104"/>
            <a:ext cx="1215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ФИС ОКО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68349056"/>
              </p:ext>
            </p:extLst>
          </p:nvPr>
        </p:nvGraphicFramePr>
        <p:xfrm>
          <a:off x="2662518" y="1284280"/>
          <a:ext cx="602428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38306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itchFamily="18" charset="-52"/>
                <a:ea typeface="PT Astra Serif" pitchFamily="18" charset="-52"/>
              </a:rPr>
              <a:t>КОНТРОЛЬНО-ОЦЕНОЧНЫЕ ПРОЦЕДУРЫ</a:t>
            </a:r>
            <a:endParaRPr lang="ru-RU" sz="3000" b="1" dirty="0">
              <a:solidFill>
                <a:srgbClr val="422A86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</p:txBody>
      </p:sp>
      <p:grpSp>
        <p:nvGrpSpPr>
          <p:cNvPr id="12" name="Группа 34"/>
          <p:cNvGrpSpPr>
            <a:grpSpLocks/>
          </p:cNvGrpSpPr>
          <p:nvPr/>
        </p:nvGrpSpPr>
        <p:grpSpPr bwMode="auto">
          <a:xfrm flipV="1">
            <a:off x="0" y="5840413"/>
            <a:ext cx="8770938" cy="1017587"/>
            <a:chOff x="0" y="0"/>
            <a:chExt cx="12002530" cy="1017375"/>
          </a:xfrm>
        </p:grpSpPr>
        <p:grpSp>
          <p:nvGrpSpPr>
            <p:cNvPr id="13" name="Группа 10"/>
            <p:cNvGrpSpPr>
              <a:grpSpLocks/>
            </p:cNvGrpSpPr>
            <p:nvPr/>
          </p:nvGrpSpPr>
          <p:grpSpPr bwMode="auto"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0" name="Прямоугольник 19"/>
              <p:cNvSpPr/>
              <p:nvPr/>
            </p:nvSpPr>
            <p:spPr>
              <a:xfrm flipV="1">
                <a:off x="0" y="3138"/>
                <a:ext cx="8887302" cy="39542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486" y="-393"/>
                <a:ext cx="3027877" cy="39719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" name="Группа 6"/>
            <p:cNvGrpSpPr>
              <a:grpSpLocks/>
            </p:cNvGrpSpPr>
            <p:nvPr/>
          </p:nvGrpSpPr>
          <p:grpSpPr bwMode="auto"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8" name="Прямоугольник 3"/>
              <p:cNvSpPr/>
              <p:nvPr/>
            </p:nvSpPr>
            <p:spPr>
              <a:xfrm flipV="1">
                <a:off x="0" y="3200"/>
                <a:ext cx="8889475" cy="3951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Прямоугольный треугольник 4"/>
              <p:cNvSpPr/>
              <p:nvPr/>
            </p:nvSpPr>
            <p:spPr>
              <a:xfrm flipV="1">
                <a:off x="8865579" y="0"/>
                <a:ext cx="3030502" cy="39515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5" name="Группа 7"/>
            <p:cNvGrpSpPr>
              <a:grpSpLocks/>
            </p:cNvGrpSpPr>
            <p:nvPr/>
          </p:nvGrpSpPr>
          <p:grpSpPr bwMode="auto"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16" name="Прямоугольный треугольник 15"/>
              <p:cNvSpPr/>
              <p:nvPr/>
            </p:nvSpPr>
            <p:spPr>
              <a:xfrm flipV="1">
                <a:off x="8866137" y="-364"/>
                <a:ext cx="3029300" cy="397189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 flipV="1">
                <a:off x="0" y="3167"/>
                <a:ext cx="8889821" cy="39542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26.03.2021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687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Д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орожные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карты по повышению качества образования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1119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550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КОНКРЕТНЫЕ  МЕРЫ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gradFill>
            <a:gsLst>
              <a:gs pos="0">
                <a:schemeClr val="bg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повышение квалификации конкретных педагогов,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закрепление наставников,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осуществление дополнительного административного контроля,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стажировок,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обмен опытом с педагогами, имеющими «успешные» результаты;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корректировка школьной системы оценивания, системы текущего контроля успеваемости и промежуточной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аттестации (в целом и по отдельным учебным предметам); 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принятие конкретных мер по совершенствованию материально-технических и учебно-методических условий реализации основных образовательных программ;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разработка системы мер по коррекции пробелов в знаниях конкретных учащихся;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работы с родителями обучающихся, показавших низкие и стабильно низкие образовательные результаты; </a:t>
            </a:r>
          </a:p>
          <a:p>
            <a:pPr fontAlgn="base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усиление психолого-педагогического сопровождения данных обучающихся в целях повышения учебной мотивации.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644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234"/>
          </a:xfrm>
        </p:spPr>
        <p:txBody>
          <a:bodyPr>
            <a:normAutofit fontScale="90000"/>
          </a:bodyPr>
          <a:lstStyle/>
          <a:p>
            <a:r>
              <a:rPr lang="ru-RU" alt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«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Методика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оказания адресной методической 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помощи»</a:t>
            </a:r>
            <a:r>
              <a:rPr lang="ru-RU" sz="31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31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719" y="1266583"/>
            <a:ext cx="8229600" cy="48022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институт оценки качества образования (ФИОКО) «Методика оказания адресной методической помощи общеобразовательным организациям, имеющим низкие образовательные результаты обучающихся» </a:t>
            </a:r>
          </a:p>
          <a:p>
            <a:pPr marL="0" indent="0">
              <a:buNone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Сайт ФИОКО         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«Оценка качества образования» </a:t>
            </a:r>
            <a:r>
              <a:rPr lang="en-US" sz="20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https://fioco.ru/antirisk</a:t>
            </a:r>
            <a:endParaRPr lang="ru-RU" sz="2000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endParaRPr lang="ru-RU" sz="16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Сайт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Министерства просвещения и воспитания Ульяновской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области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«Контрольно-надзорная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деятельность»  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«Профилактика нарушений обязательных требований»</a:t>
            </a:r>
          </a:p>
          <a:p>
            <a:pPr marL="0" indent="0">
              <a:buNone/>
            </a:pP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https</a:t>
            </a:r>
            <a:r>
              <a:rPr lang="en-U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://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mo73.ru/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hlinkClick r:id="rId2"/>
            </a:endParaRPr>
          </a:p>
          <a:p>
            <a:pPr marL="0" indent="0">
              <a:buNone/>
            </a:pP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kontrolno-nadzornaya-deyatelnost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/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hlinkClick r:id="rId2"/>
            </a:endParaRPr>
          </a:p>
          <a:p>
            <a:pPr marL="0" indent="0">
              <a:buNone/>
            </a:pP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profilaktika-narusheniy-obyazatelnykh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hlinkClick r:id="rId2"/>
            </a:endParaRPr>
          </a:p>
          <a:p>
            <a:pPr marL="0" indent="0">
              <a:buNone/>
            </a:pP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trebovaniy2/o-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faktorakh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riska-snizheniya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hlinkClick r:id="rId2"/>
            </a:endParaRPr>
          </a:p>
          <a:p>
            <a:pPr marL="0" indent="0">
              <a:buNone/>
            </a:pP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rezultatov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obucheniya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puti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resheniya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hlinkClick r:id="rId2"/>
              </a:rPr>
              <a:t>-problem/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3446820"/>
            <a:ext cx="4474840" cy="28191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2977" y="3937161"/>
            <a:ext cx="3246634" cy="2784314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10.12.2020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907704" y="2204864"/>
            <a:ext cx="432048" cy="21602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339604" y="3242683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3968" y="2991275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81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факторы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снижения образовательных результатов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2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Низкая правовая культура </a:t>
            </a:r>
            <a:r>
              <a:rPr lang="ru-RU" sz="24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руководства образовательных </a:t>
            </a:r>
            <a:r>
              <a:rPr lang="ru-RU" sz="2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организаций</a:t>
            </a:r>
            <a:r>
              <a:rPr lang="ru-RU" sz="2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marL="0" indent="0" algn="just">
              <a:buNone/>
            </a:pP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just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соответствии с частью 1 и частью 7 статьи 12 Федерального закона «Об образовании в Российской Федерации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»:</a:t>
            </a:r>
          </a:p>
          <a:p>
            <a:pPr marL="0" indent="0" algn="just">
              <a:buNone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«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образовательные программы определяют содержание образования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Организации, осуществляющие образовательную деятельность по имеющим государственную аккредитацию образовательным программам,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разрабатывают образовательные программы в соответствии с федеральными государственными образовательными стандартами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 с учетом соответствующих примерных основных образовательных программ». </a:t>
            </a:r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ФАКТУ:</a:t>
            </a:r>
          </a:p>
          <a:p>
            <a:pPr marL="0" indent="0" algn="ctr">
              <a:buNone/>
            </a:pP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планируемые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предметные результаты освоения основных образовательных программ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отражают специфику содержания предметных областей действующих стандартов</a:t>
            </a:r>
            <a:endParaRPr lang="ru-RU" sz="2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8584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факторы снижения образовательных результатов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7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2.</a:t>
            </a:r>
            <a:r>
              <a:rPr lang="ru-RU" b="1" dirty="0" smtClean="0"/>
              <a:t> </a:t>
            </a:r>
            <a:r>
              <a:rPr lang="ru-RU" sz="17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Несоответствующая </a:t>
            </a:r>
            <a:r>
              <a:rPr lang="ru-RU" sz="17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действующему законодательству учебно-методическая база образовательных </a:t>
            </a:r>
            <a:r>
              <a:rPr lang="ru-RU" sz="17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организаций</a:t>
            </a:r>
          </a:p>
          <a:p>
            <a:pPr marL="0" indent="0">
              <a:buNone/>
            </a:pPr>
            <a:endParaRPr lang="ru-RU" sz="1700" b="1" u="sng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</a:t>
            </a:r>
            <a:r>
              <a:rPr lang="ru-RU" sz="1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закон от 29.12.2012 N 273-ФЗ (ред. от 17.02.2021) </a:t>
            </a:r>
            <a:r>
              <a:rPr lang="ru-RU" sz="1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«Об </a:t>
            </a:r>
            <a:r>
              <a:rPr lang="ru-RU" sz="1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образовании в Российской </a:t>
            </a:r>
            <a:r>
              <a:rPr lang="ru-RU" sz="1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Федерации»</a:t>
            </a:r>
          </a:p>
          <a:p>
            <a:pPr marL="0" indent="0" algn="just">
              <a:buNone/>
            </a:pPr>
            <a:r>
              <a:rPr lang="ru-RU" sz="1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Статья 18. Печатные и электронные образовательные и информационные </a:t>
            </a:r>
            <a:r>
              <a:rPr lang="ru-RU" sz="1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ресурсы</a:t>
            </a:r>
          </a:p>
          <a:p>
            <a:pPr marL="0" indent="0" algn="just">
              <a:buNone/>
            </a:pP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4. Организации,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для использования при реализации указанных образовательных программ выбирают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marL="514350" indent="-514350" algn="just">
              <a:buAutoNum type="arabicParenR"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учебники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из числа входящих в федеральный перечень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514350" indent="-514350" algn="just">
              <a:buAutoNum type="arabicParenR"/>
            </a:pPr>
            <a:r>
              <a:rPr lang="ru-RU" sz="1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учебные </a:t>
            </a:r>
            <a:r>
              <a:rPr lang="ru-RU" sz="1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пособия, выпущенные организациями, входящими в перечень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образования.</a:t>
            </a:r>
            <a:endPara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just">
              <a:buNone/>
            </a:pPr>
            <a:endParaRPr lang="ru-RU" sz="1800" u="sng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114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факторы снижения образовательных результатов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</a:t>
            </a:r>
            <a:r>
              <a:rPr lang="ru-RU" sz="1800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 </a:t>
            </a:r>
            <a:r>
              <a:rPr lang="ru-RU" sz="18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8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едостаточная </a:t>
            </a:r>
            <a:r>
              <a:rPr lang="ru-RU" sz="18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предметная и методическая компетентность </a:t>
            </a:r>
            <a:r>
              <a:rPr lang="ru-RU" sz="18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педагогов:</a:t>
            </a:r>
          </a:p>
          <a:p>
            <a:pPr marL="0" indent="0">
              <a:buNone/>
            </a:pPr>
            <a:endParaRPr lang="ru-RU" sz="1800" b="1" u="sng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изкий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уровень 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мотивации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обучающихся, </a:t>
            </a:r>
            <a:endPara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низкий уровень 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школьного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благополучия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</a:t>
            </a:r>
          </a:p>
          <a:p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слабое </a:t>
            </a:r>
            <a:r>
              <a:rPr lang="ru-RU" sz="18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освоение учебной программы </a:t>
            </a:r>
            <a:endPara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 другие негативные результаты. </a:t>
            </a:r>
            <a:endParaRPr lang="ru-RU" sz="18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endParaRPr lang="ru-RU" sz="1400" u="sng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693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целях повышения квалификации необходимо проводить: </a:t>
            </a:r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диагностику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профессиональных дефицитов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педагогов:</a:t>
            </a:r>
          </a:p>
          <a:p>
            <a:pPr marL="0" indent="0">
              <a:buNone/>
            </a:pPr>
            <a:r>
              <a:rPr lang="ru-RU" sz="12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Пример оформления обобщенного перечня профессиональных дефицитов: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t>26.03.2021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74236"/>
              </p:ext>
            </p:extLst>
          </p:nvPr>
        </p:nvGraphicFramePr>
        <p:xfrm>
          <a:off x="1604962" y="1647825"/>
          <a:ext cx="5934075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025">
                  <a:extLst>
                    <a:ext uri="{9D8B030D-6E8A-4147-A177-3AD203B41FA5}">
                      <a16:colId xmlns:a16="http://schemas.microsoft.com/office/drawing/2014/main" val="2763469721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402150729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3445443327"/>
                    </a:ext>
                  </a:extLst>
                </a:gridCol>
              </a:tblGrid>
              <a:tr h="435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Трудовые действия (компетенции), являющиеся для педагогов дефицитами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ФИО педагогов, имеющих дефициты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Формы работы по преодолению дефицитов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07700"/>
                  </a:ext>
                </a:extLst>
              </a:tr>
              <a:tr h="14531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Трудовая функция «Общепедагогическая функция. Обучение»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886958"/>
                  </a:ext>
                </a:extLst>
              </a:tr>
              <a:tr h="871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spc="10" dirty="0">
                          <a:effectLst/>
                        </a:rPr>
          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83751"/>
                  </a:ext>
                </a:extLst>
              </a:tr>
              <a:tr h="290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мотивации к обучению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83556"/>
                  </a:ext>
                </a:extLst>
              </a:tr>
              <a:tr h="290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Планирование и проведение учебных занятий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611591"/>
                  </a:ext>
                </a:extLst>
              </a:tr>
              <a:tr h="435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Систематический анализ эффективности учебных занятий и подходов к обучению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9431208"/>
                  </a:ext>
                </a:extLst>
              </a:tr>
              <a:tr h="145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 др.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596562"/>
                  </a:ext>
                </a:extLst>
              </a:tr>
              <a:tr h="72655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учителей от общего числа учителей математики, имеющих дефициты по данной трудовой функции-50% 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компетенций (трудовых действий), являющихся для педагогов дефицитами, от общего числа компетенций данной трудовой функции, представленных в листе самоанализа и самооценки профессиональной деятельности учителя (в%)-8,6%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26702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5576" y="2967335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endParaRPr lang="ru-RU" dirty="0" smtClean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/>
            <a:endParaRPr lang="ru-RU" i="1" dirty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/>
            <a:endParaRPr lang="ru-RU" i="1" dirty="0" smtClean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/>
            <a:endParaRPr lang="ru-RU" i="1" dirty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/>
            <a:endParaRPr lang="ru-RU" i="1" dirty="0" smtClean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/>
            <a:endParaRPr lang="ru-RU" i="1" dirty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 algn="just"/>
            <a:endParaRPr lang="ru-RU" i="1" dirty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indent="450215"/>
            <a:endParaRPr lang="ru-RU" sz="1400" b="1" i="1" dirty="0" smtClean="0">
              <a:latin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PT Astra Serif" panose="020A0603040505020204" pitchFamily="18" charset="-52"/>
                <a:cs typeface="Times New Roman" panose="02020603050405020304" pitchFamily="18" charset="0"/>
              </a:rPr>
              <a:t>составить </a:t>
            </a:r>
            <a:r>
              <a:rPr lang="ru-RU" sz="1400" b="1" dirty="0">
                <a:latin typeface="PT Astra Serif" panose="020A0603040505020204" pitchFamily="18" charset="-52"/>
                <a:cs typeface="Times New Roman" panose="02020603050405020304" pitchFamily="18" charset="0"/>
              </a:rPr>
              <a:t>план</a:t>
            </a:r>
            <a:r>
              <a:rPr lang="ru-RU" sz="1400" b="1" dirty="0">
                <a:latin typeface="PT Astra Serif" panose="020A0603040505020204" pitchFamily="18" charset="-52"/>
              </a:rPr>
              <a:t> реализации программы развития профессиональной компетентности педагогических работников</a:t>
            </a:r>
            <a:r>
              <a:rPr lang="ru-RU" sz="1400" b="1" dirty="0" smtClean="0">
                <a:latin typeface="PT Astra Serif" panose="020A0603040505020204" pitchFamily="18" charset="-52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направить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педагога для прохождения дополнительной образовательной программы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1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sz="14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строгом соответствии с выявленными профессиональными </a:t>
            </a:r>
            <a:r>
              <a:rPr lang="ru-RU" sz="1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дефицитами;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мониторинг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результативности прохождения педагогами дополнительных образовательных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программ.</a:t>
            </a:r>
            <a:endParaRPr lang="ru-RU" sz="1400" b="1" dirty="0"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925163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1038</Words>
  <Application>Microsoft Office PowerPoint</Application>
  <PresentationFormat>Экран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PT Astra Serif</vt:lpstr>
      <vt:lpstr>Times New Roman</vt:lpstr>
      <vt:lpstr>Тема Office</vt:lpstr>
      <vt:lpstr>Министерство просвещения  и воспитания Ульяновской области  Департамент по надзору и контролю в сфере образования</vt:lpstr>
      <vt:lpstr>КОНТРОЛЬНО-ОЦЕНОЧНЫЕ ПРОЦЕДУРЫ</vt:lpstr>
      <vt:lpstr>Дорожные карты по повышению качества образования </vt:lpstr>
      <vt:lpstr>КОНКРЕТНЫЕ  МЕРЫ </vt:lpstr>
      <vt:lpstr> «Методика оказания адресной методической помощи» </vt:lpstr>
      <vt:lpstr>Основные факторы снижения образовательных результатов </vt:lpstr>
      <vt:lpstr>Основные факторы снижения образовательных результатов </vt:lpstr>
      <vt:lpstr>Основные факторы снижения образовательных результатов </vt:lpstr>
      <vt:lpstr>В целях повышения квалификации необходимо проводить:  </vt:lpstr>
      <vt:lpstr>Основные факторы снижения образовательных результатов  4. Качество преподавания учебных предметов</vt:lpstr>
      <vt:lpstr> Основные факторы снижения образовательных результатов  </vt:lpstr>
      <vt:lpstr>Использование результатов оценочных процедур</vt:lpstr>
      <vt:lpstr>Использование результатов оценочных процедур</vt:lpstr>
      <vt:lpstr>Министерство просвещения  и воспитания Ульяновской области  Департамент по надзору и контролю в сфере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Витушкина</dc:creator>
  <cp:lastModifiedBy>User</cp:lastModifiedBy>
  <cp:revision>334</cp:revision>
  <dcterms:created xsi:type="dcterms:W3CDTF">2020-12-01T05:01:00Z</dcterms:created>
  <dcterms:modified xsi:type="dcterms:W3CDTF">2021-03-26T09:05:13Z</dcterms:modified>
</cp:coreProperties>
</file>