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2" r:id="rId5"/>
    <p:sldId id="263" r:id="rId6"/>
    <p:sldId id="264" r:id="rId7"/>
    <p:sldId id="268" r:id="rId8"/>
    <p:sldId id="269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1446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9B598E-6310-4AEB-812F-7C1ADCEA707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509DC4-203D-48E4-9E32-88C82CC00D3D}">
      <dgm:prSet phldrT="[Текст]"/>
      <dgm:spPr/>
      <dgm:t>
        <a:bodyPr/>
        <a:lstStyle/>
        <a:p>
          <a:r>
            <a:rPr lang="ru-RU" dirty="0" smtClean="0"/>
            <a:t>Результаты государственной итоговой аттестации </a:t>
          </a:r>
          <a:endParaRPr lang="ru-RU" dirty="0"/>
        </a:p>
      </dgm:t>
    </dgm:pt>
    <dgm:pt modelId="{35FA5B71-362B-4089-A7F1-3BBEFA5D06B8}" type="parTrans" cxnId="{F9D2489C-0491-43FF-94B6-5ACE47DA5DD3}">
      <dgm:prSet/>
      <dgm:spPr/>
      <dgm:t>
        <a:bodyPr/>
        <a:lstStyle/>
        <a:p>
          <a:endParaRPr lang="ru-RU"/>
        </a:p>
      </dgm:t>
    </dgm:pt>
    <dgm:pt modelId="{032E836F-E19F-40FB-9A7A-5DAEE7DB3220}" type="sibTrans" cxnId="{F9D2489C-0491-43FF-94B6-5ACE47DA5DD3}">
      <dgm:prSet/>
      <dgm:spPr/>
      <dgm:t>
        <a:bodyPr/>
        <a:lstStyle/>
        <a:p>
          <a:endParaRPr lang="ru-RU"/>
        </a:p>
      </dgm:t>
    </dgm:pt>
    <dgm:pt modelId="{F03E03A3-6673-4E4C-87FA-BB24937A5FBB}">
      <dgm:prSet phldrT="[Текст]"/>
      <dgm:spPr/>
      <dgm:t>
        <a:bodyPr/>
        <a:lstStyle/>
        <a:p>
          <a:r>
            <a:rPr lang="ru-RU" dirty="0" smtClean="0"/>
            <a:t>Результаты Всероссийских проверочных работ </a:t>
          </a:r>
        </a:p>
        <a:p>
          <a:r>
            <a:rPr lang="ru-RU" dirty="0" smtClean="0"/>
            <a:t>(в т. ч. объективность)</a:t>
          </a:r>
          <a:endParaRPr lang="ru-RU" dirty="0"/>
        </a:p>
      </dgm:t>
    </dgm:pt>
    <dgm:pt modelId="{A9746B57-FB83-48F9-B0E7-C649A034663C}" type="parTrans" cxnId="{70535C43-5E96-4D7B-AC2E-8DD68D13C30C}">
      <dgm:prSet/>
      <dgm:spPr/>
      <dgm:t>
        <a:bodyPr/>
        <a:lstStyle/>
        <a:p>
          <a:endParaRPr lang="ru-RU"/>
        </a:p>
      </dgm:t>
    </dgm:pt>
    <dgm:pt modelId="{45B5DA3E-8758-4A69-9A33-E9BE328D28A8}" type="sibTrans" cxnId="{70535C43-5E96-4D7B-AC2E-8DD68D13C30C}">
      <dgm:prSet/>
      <dgm:spPr/>
      <dgm:t>
        <a:bodyPr/>
        <a:lstStyle/>
        <a:p>
          <a:endParaRPr lang="ru-RU"/>
        </a:p>
      </dgm:t>
    </dgm:pt>
    <dgm:pt modelId="{15750BE3-0AA1-42C5-8CD0-5CED23520C6C}">
      <dgm:prSet phldrT="[Текст]"/>
      <dgm:spPr/>
      <dgm:t>
        <a:bodyPr/>
        <a:lstStyle/>
        <a:p>
          <a:r>
            <a:rPr lang="ru-RU" dirty="0" smtClean="0"/>
            <a:t>Результаты внешних независимых исследований качества образования </a:t>
          </a:r>
          <a:endParaRPr lang="ru-RU" dirty="0"/>
        </a:p>
      </dgm:t>
    </dgm:pt>
    <dgm:pt modelId="{235D0431-A64C-4ADF-935D-BE213BAEC79D}" type="parTrans" cxnId="{36B0D653-613B-4087-AA2E-E56A4622D0D2}">
      <dgm:prSet/>
      <dgm:spPr/>
      <dgm:t>
        <a:bodyPr/>
        <a:lstStyle/>
        <a:p>
          <a:endParaRPr lang="ru-RU"/>
        </a:p>
      </dgm:t>
    </dgm:pt>
    <dgm:pt modelId="{5798C415-5A32-400B-8759-DEE4E78A2529}" type="sibTrans" cxnId="{36B0D653-613B-4087-AA2E-E56A4622D0D2}">
      <dgm:prSet/>
      <dgm:spPr/>
      <dgm:t>
        <a:bodyPr/>
        <a:lstStyle/>
        <a:p>
          <a:endParaRPr lang="ru-RU"/>
        </a:p>
      </dgm:t>
    </dgm:pt>
    <dgm:pt modelId="{6370E617-9CEF-4E2B-B65B-B45B825F450A}">
      <dgm:prSet phldrT="[Текст]"/>
      <dgm:spPr/>
      <dgm:t>
        <a:bodyPr/>
        <a:lstStyle/>
        <a:p>
          <a:r>
            <a:rPr lang="ru-RU" dirty="0" smtClean="0"/>
            <a:t>ЕЖЕГОДНЫЙ ПЛАН КОМПЛЕКСНЫХ ПРОВЕРОК </a:t>
          </a:r>
          <a:endParaRPr lang="ru-RU" dirty="0"/>
        </a:p>
      </dgm:t>
    </dgm:pt>
    <dgm:pt modelId="{2A91EF3F-02B1-4E09-8EED-28EE7D351801}" type="parTrans" cxnId="{E86CEF41-5FF7-4009-B133-6099ED3E2D72}">
      <dgm:prSet/>
      <dgm:spPr/>
      <dgm:t>
        <a:bodyPr/>
        <a:lstStyle/>
        <a:p>
          <a:endParaRPr lang="ru-RU"/>
        </a:p>
      </dgm:t>
    </dgm:pt>
    <dgm:pt modelId="{09AF49B8-764F-4A03-9BAD-1480E5071C76}" type="sibTrans" cxnId="{E86CEF41-5FF7-4009-B133-6099ED3E2D72}">
      <dgm:prSet/>
      <dgm:spPr/>
      <dgm:t>
        <a:bodyPr/>
        <a:lstStyle/>
        <a:p>
          <a:endParaRPr lang="ru-RU"/>
        </a:p>
      </dgm:t>
    </dgm:pt>
    <dgm:pt modelId="{DD1DDBC5-21E7-4386-8E58-4B6BC37D4FE8}" type="pres">
      <dgm:prSet presAssocID="{279B598E-6310-4AEB-812F-7C1ADCEA7074}" presName="outerComposite" presStyleCnt="0">
        <dgm:presLayoutVars>
          <dgm:chMax val="5"/>
          <dgm:dir/>
          <dgm:resizeHandles val="exact"/>
        </dgm:presLayoutVars>
      </dgm:prSet>
      <dgm:spPr/>
    </dgm:pt>
    <dgm:pt modelId="{DC5E053B-04E7-41E9-8A09-0EA6605FE37D}" type="pres">
      <dgm:prSet presAssocID="{279B598E-6310-4AEB-812F-7C1ADCEA7074}" presName="dummyMaxCanvas" presStyleCnt="0">
        <dgm:presLayoutVars/>
      </dgm:prSet>
      <dgm:spPr/>
    </dgm:pt>
    <dgm:pt modelId="{24CEE58E-8F40-426C-AC48-D3458E235211}" type="pres">
      <dgm:prSet presAssocID="{279B598E-6310-4AEB-812F-7C1ADCEA7074}" presName="FourNodes_1" presStyleLbl="node1" presStyleIdx="0" presStyleCnt="4" custLinFactNeighborX="-793" custLinFactNeighborY="2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DF9824-A519-4B37-87C6-B29F62F66E40}" type="pres">
      <dgm:prSet presAssocID="{279B598E-6310-4AEB-812F-7C1ADCEA7074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877F7F-C754-4B56-94CB-D181FA6EF93A}" type="pres">
      <dgm:prSet presAssocID="{279B598E-6310-4AEB-812F-7C1ADCEA7074}" presName="FourNodes_3" presStyleLbl="node1" presStyleIdx="2" presStyleCnt="4" custLinFactNeighborX="340" custLinFactNeighborY="9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7BB558-A268-4E77-93B9-8F883045C28A}" type="pres">
      <dgm:prSet presAssocID="{279B598E-6310-4AEB-812F-7C1ADCEA707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E5359E-27F3-41E1-89D6-B1B6092FB00A}" type="pres">
      <dgm:prSet presAssocID="{279B598E-6310-4AEB-812F-7C1ADCEA7074}" presName="FourConn_1-2" presStyleLbl="fgAccFollowNode1" presStyleIdx="0" presStyleCnt="3">
        <dgm:presLayoutVars>
          <dgm:bulletEnabled val="1"/>
        </dgm:presLayoutVars>
      </dgm:prSet>
      <dgm:spPr/>
    </dgm:pt>
    <dgm:pt modelId="{C4430A5F-E001-446F-902C-C8542E442FDC}" type="pres">
      <dgm:prSet presAssocID="{279B598E-6310-4AEB-812F-7C1ADCEA7074}" presName="FourConn_2-3" presStyleLbl="fgAccFollowNode1" presStyleIdx="1" presStyleCnt="3">
        <dgm:presLayoutVars>
          <dgm:bulletEnabled val="1"/>
        </dgm:presLayoutVars>
      </dgm:prSet>
      <dgm:spPr/>
    </dgm:pt>
    <dgm:pt modelId="{B8C33404-4DBA-44B6-8DCA-1CC2280D138E}" type="pres">
      <dgm:prSet presAssocID="{279B598E-6310-4AEB-812F-7C1ADCEA7074}" presName="FourConn_3-4" presStyleLbl="fgAccFollowNode1" presStyleIdx="2" presStyleCnt="3">
        <dgm:presLayoutVars>
          <dgm:bulletEnabled val="1"/>
        </dgm:presLayoutVars>
      </dgm:prSet>
      <dgm:spPr/>
    </dgm:pt>
    <dgm:pt modelId="{E3F6CDA2-C448-401F-BD51-708A95601605}" type="pres">
      <dgm:prSet presAssocID="{279B598E-6310-4AEB-812F-7C1ADCEA707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51C23C-865C-4BFC-9F7A-B766E0B317CA}" type="pres">
      <dgm:prSet presAssocID="{279B598E-6310-4AEB-812F-7C1ADCEA707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5EC6BF-21B2-4C2D-AE6B-31787D87CCA6}" type="pres">
      <dgm:prSet presAssocID="{279B598E-6310-4AEB-812F-7C1ADCEA707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A13AE-94A1-4535-BE90-338DDFEE7E97}" type="pres">
      <dgm:prSet presAssocID="{279B598E-6310-4AEB-812F-7C1ADCEA707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E14B96-E791-4B0D-B4C1-B89F09B7EE2E}" type="presOf" srcId="{DB509DC4-203D-48E4-9E32-88C82CC00D3D}" destId="{24CEE58E-8F40-426C-AC48-D3458E235211}" srcOrd="0" destOrd="0" presId="urn:microsoft.com/office/officeart/2005/8/layout/vProcess5"/>
    <dgm:cxn modelId="{2CE553FD-4074-42C9-A50B-583F187F8DB7}" type="presOf" srcId="{5798C415-5A32-400B-8759-DEE4E78A2529}" destId="{B8C33404-4DBA-44B6-8DCA-1CC2280D138E}" srcOrd="0" destOrd="0" presId="urn:microsoft.com/office/officeart/2005/8/layout/vProcess5"/>
    <dgm:cxn modelId="{70535C43-5E96-4D7B-AC2E-8DD68D13C30C}" srcId="{279B598E-6310-4AEB-812F-7C1ADCEA7074}" destId="{F03E03A3-6673-4E4C-87FA-BB24937A5FBB}" srcOrd="1" destOrd="0" parTransId="{A9746B57-FB83-48F9-B0E7-C649A034663C}" sibTransId="{45B5DA3E-8758-4A69-9A33-E9BE328D28A8}"/>
    <dgm:cxn modelId="{36B0D653-613B-4087-AA2E-E56A4622D0D2}" srcId="{279B598E-6310-4AEB-812F-7C1ADCEA7074}" destId="{15750BE3-0AA1-42C5-8CD0-5CED23520C6C}" srcOrd="2" destOrd="0" parTransId="{235D0431-A64C-4ADF-935D-BE213BAEC79D}" sibTransId="{5798C415-5A32-400B-8759-DEE4E78A2529}"/>
    <dgm:cxn modelId="{B7A77B83-D667-4DC9-A89D-09AB6A23EEB0}" type="presOf" srcId="{15750BE3-0AA1-42C5-8CD0-5CED23520C6C}" destId="{DC877F7F-C754-4B56-94CB-D181FA6EF93A}" srcOrd="0" destOrd="0" presId="urn:microsoft.com/office/officeart/2005/8/layout/vProcess5"/>
    <dgm:cxn modelId="{4E63B4C3-5D27-4B36-BDF2-763EDB725AE2}" type="presOf" srcId="{DB509DC4-203D-48E4-9E32-88C82CC00D3D}" destId="{E3F6CDA2-C448-401F-BD51-708A95601605}" srcOrd="1" destOrd="0" presId="urn:microsoft.com/office/officeart/2005/8/layout/vProcess5"/>
    <dgm:cxn modelId="{FB2AA7FA-29D7-4F1B-A194-3E09F05E1FF2}" type="presOf" srcId="{15750BE3-0AA1-42C5-8CD0-5CED23520C6C}" destId="{CD5EC6BF-21B2-4C2D-AE6B-31787D87CCA6}" srcOrd="1" destOrd="0" presId="urn:microsoft.com/office/officeart/2005/8/layout/vProcess5"/>
    <dgm:cxn modelId="{E86CEF41-5FF7-4009-B133-6099ED3E2D72}" srcId="{279B598E-6310-4AEB-812F-7C1ADCEA7074}" destId="{6370E617-9CEF-4E2B-B65B-B45B825F450A}" srcOrd="3" destOrd="0" parTransId="{2A91EF3F-02B1-4E09-8EED-28EE7D351801}" sibTransId="{09AF49B8-764F-4A03-9BAD-1480E5071C76}"/>
    <dgm:cxn modelId="{6CE8B352-C3F4-4210-8D42-06D15F42B7CE}" type="presOf" srcId="{45B5DA3E-8758-4A69-9A33-E9BE328D28A8}" destId="{C4430A5F-E001-446F-902C-C8542E442FDC}" srcOrd="0" destOrd="0" presId="urn:microsoft.com/office/officeart/2005/8/layout/vProcess5"/>
    <dgm:cxn modelId="{3AB3FD58-53FB-4825-B197-56FD55501473}" type="presOf" srcId="{F03E03A3-6673-4E4C-87FA-BB24937A5FBB}" destId="{ECDF9824-A519-4B37-87C6-B29F62F66E40}" srcOrd="0" destOrd="0" presId="urn:microsoft.com/office/officeart/2005/8/layout/vProcess5"/>
    <dgm:cxn modelId="{F9D2489C-0491-43FF-94B6-5ACE47DA5DD3}" srcId="{279B598E-6310-4AEB-812F-7C1ADCEA7074}" destId="{DB509DC4-203D-48E4-9E32-88C82CC00D3D}" srcOrd="0" destOrd="0" parTransId="{35FA5B71-362B-4089-A7F1-3BBEFA5D06B8}" sibTransId="{032E836F-E19F-40FB-9A7A-5DAEE7DB3220}"/>
    <dgm:cxn modelId="{073908E5-8AED-4EA9-B8B7-F69AB18E245E}" type="presOf" srcId="{6370E617-9CEF-4E2B-B65B-B45B825F450A}" destId="{2A7BB558-A268-4E77-93B9-8F883045C28A}" srcOrd="0" destOrd="0" presId="urn:microsoft.com/office/officeart/2005/8/layout/vProcess5"/>
    <dgm:cxn modelId="{1B262A30-739D-4563-B596-F366B4948F7A}" type="presOf" srcId="{032E836F-E19F-40FB-9A7A-5DAEE7DB3220}" destId="{86E5359E-27F3-41E1-89D6-B1B6092FB00A}" srcOrd="0" destOrd="0" presId="urn:microsoft.com/office/officeart/2005/8/layout/vProcess5"/>
    <dgm:cxn modelId="{EECD6F05-F61F-4222-9B8D-0483AC989F69}" type="presOf" srcId="{279B598E-6310-4AEB-812F-7C1ADCEA7074}" destId="{DD1DDBC5-21E7-4386-8E58-4B6BC37D4FE8}" srcOrd="0" destOrd="0" presId="urn:microsoft.com/office/officeart/2005/8/layout/vProcess5"/>
    <dgm:cxn modelId="{EAC66DE0-8729-49DC-AB7E-944DE4D837E7}" type="presOf" srcId="{F03E03A3-6673-4E4C-87FA-BB24937A5FBB}" destId="{3451C23C-865C-4BFC-9F7A-B766E0B317CA}" srcOrd="1" destOrd="0" presId="urn:microsoft.com/office/officeart/2005/8/layout/vProcess5"/>
    <dgm:cxn modelId="{F99D9D95-0950-46FB-93B2-EC1289A6D83D}" type="presOf" srcId="{6370E617-9CEF-4E2B-B65B-B45B825F450A}" destId="{A12A13AE-94A1-4535-BE90-338DDFEE7E97}" srcOrd="1" destOrd="0" presId="urn:microsoft.com/office/officeart/2005/8/layout/vProcess5"/>
    <dgm:cxn modelId="{CC4E8C81-3805-44D5-B606-D4A3D8DC0382}" type="presParOf" srcId="{DD1DDBC5-21E7-4386-8E58-4B6BC37D4FE8}" destId="{DC5E053B-04E7-41E9-8A09-0EA6605FE37D}" srcOrd="0" destOrd="0" presId="urn:microsoft.com/office/officeart/2005/8/layout/vProcess5"/>
    <dgm:cxn modelId="{F47C3BD4-C8CF-4254-B9DF-BEAAB7E5431E}" type="presParOf" srcId="{DD1DDBC5-21E7-4386-8E58-4B6BC37D4FE8}" destId="{24CEE58E-8F40-426C-AC48-D3458E235211}" srcOrd="1" destOrd="0" presId="urn:microsoft.com/office/officeart/2005/8/layout/vProcess5"/>
    <dgm:cxn modelId="{09EF5EBB-A1A3-47BA-86F7-CDD6C870E987}" type="presParOf" srcId="{DD1DDBC5-21E7-4386-8E58-4B6BC37D4FE8}" destId="{ECDF9824-A519-4B37-87C6-B29F62F66E40}" srcOrd="2" destOrd="0" presId="urn:microsoft.com/office/officeart/2005/8/layout/vProcess5"/>
    <dgm:cxn modelId="{44E24F52-E48D-4D63-AF2B-7CEC548ECC2A}" type="presParOf" srcId="{DD1DDBC5-21E7-4386-8E58-4B6BC37D4FE8}" destId="{DC877F7F-C754-4B56-94CB-D181FA6EF93A}" srcOrd="3" destOrd="0" presId="urn:microsoft.com/office/officeart/2005/8/layout/vProcess5"/>
    <dgm:cxn modelId="{08131FB8-19ED-47BB-9811-3A923146D5ED}" type="presParOf" srcId="{DD1DDBC5-21E7-4386-8E58-4B6BC37D4FE8}" destId="{2A7BB558-A268-4E77-93B9-8F883045C28A}" srcOrd="4" destOrd="0" presId="urn:microsoft.com/office/officeart/2005/8/layout/vProcess5"/>
    <dgm:cxn modelId="{64C55010-52B2-4826-80D1-250D48E8AE9C}" type="presParOf" srcId="{DD1DDBC5-21E7-4386-8E58-4B6BC37D4FE8}" destId="{86E5359E-27F3-41E1-89D6-B1B6092FB00A}" srcOrd="5" destOrd="0" presId="urn:microsoft.com/office/officeart/2005/8/layout/vProcess5"/>
    <dgm:cxn modelId="{58263291-5D62-493D-8FA2-F0F22E865FB5}" type="presParOf" srcId="{DD1DDBC5-21E7-4386-8E58-4B6BC37D4FE8}" destId="{C4430A5F-E001-446F-902C-C8542E442FDC}" srcOrd="6" destOrd="0" presId="urn:microsoft.com/office/officeart/2005/8/layout/vProcess5"/>
    <dgm:cxn modelId="{B27615EC-1CE5-419D-9061-926D09834A22}" type="presParOf" srcId="{DD1DDBC5-21E7-4386-8E58-4B6BC37D4FE8}" destId="{B8C33404-4DBA-44B6-8DCA-1CC2280D138E}" srcOrd="7" destOrd="0" presId="urn:microsoft.com/office/officeart/2005/8/layout/vProcess5"/>
    <dgm:cxn modelId="{A2D005ED-2E9F-4ACB-B417-C24BA5F291B3}" type="presParOf" srcId="{DD1DDBC5-21E7-4386-8E58-4B6BC37D4FE8}" destId="{E3F6CDA2-C448-401F-BD51-708A95601605}" srcOrd="8" destOrd="0" presId="urn:microsoft.com/office/officeart/2005/8/layout/vProcess5"/>
    <dgm:cxn modelId="{24ABBD83-525F-4C5E-A2A3-9A8C6DB7FD06}" type="presParOf" srcId="{DD1DDBC5-21E7-4386-8E58-4B6BC37D4FE8}" destId="{3451C23C-865C-4BFC-9F7A-B766E0B317CA}" srcOrd="9" destOrd="0" presId="urn:microsoft.com/office/officeart/2005/8/layout/vProcess5"/>
    <dgm:cxn modelId="{B30648BA-2D47-46B0-B890-732C0ED5A9ED}" type="presParOf" srcId="{DD1DDBC5-21E7-4386-8E58-4B6BC37D4FE8}" destId="{CD5EC6BF-21B2-4C2D-AE6B-31787D87CCA6}" srcOrd="10" destOrd="0" presId="urn:microsoft.com/office/officeart/2005/8/layout/vProcess5"/>
    <dgm:cxn modelId="{ACE9287C-7717-41FF-B209-8A5F51E11D97}" type="presParOf" srcId="{DD1DDBC5-21E7-4386-8E58-4B6BC37D4FE8}" destId="{A12A13AE-94A1-4535-BE90-338DDFEE7E9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8E5158-0065-4FC2-9371-7889026AE59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FC026A3-A5A0-4BCF-B5FB-B44BEA23ED27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Мониторинг </a:t>
          </a:r>
        </a:p>
        <a:p>
          <a:r>
            <a:rPr lang="ru-RU" dirty="0" smtClean="0">
              <a:solidFill>
                <a:schemeClr val="tx1"/>
              </a:solidFill>
            </a:rPr>
            <a:t>и анализ </a:t>
          </a:r>
          <a:endParaRPr lang="ru-RU" dirty="0">
            <a:solidFill>
              <a:schemeClr val="tx1"/>
            </a:solidFill>
          </a:endParaRPr>
        </a:p>
      </dgm:t>
    </dgm:pt>
    <dgm:pt modelId="{9FDFE3DC-7406-4733-BB4B-7CA3D0F43C59}" type="parTrans" cxnId="{ABB20AFC-F2D2-4EA4-B941-BCEAA429D774}">
      <dgm:prSet/>
      <dgm:spPr/>
      <dgm:t>
        <a:bodyPr/>
        <a:lstStyle/>
        <a:p>
          <a:endParaRPr lang="ru-RU"/>
        </a:p>
      </dgm:t>
    </dgm:pt>
    <dgm:pt modelId="{9DF67208-A9F4-46D4-BD79-C5632B5B875F}" type="sibTrans" cxnId="{ABB20AFC-F2D2-4EA4-B941-BCEAA429D774}">
      <dgm:prSet/>
      <dgm:spPr/>
      <dgm:t>
        <a:bodyPr/>
        <a:lstStyle/>
        <a:p>
          <a:endParaRPr lang="ru-RU"/>
        </a:p>
      </dgm:t>
    </dgm:pt>
    <dgm:pt modelId="{7A6602FD-BCC5-431F-AAB7-25F5F557DC93}">
      <dgm:prSet phldrT="[Текст]"/>
      <dgm:spPr>
        <a:solidFill>
          <a:srgbClr val="FFFF0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Формирование «дорожной карты»</a:t>
          </a:r>
          <a:endParaRPr lang="ru-RU" dirty="0">
            <a:solidFill>
              <a:schemeClr val="tx1"/>
            </a:solidFill>
          </a:endParaRPr>
        </a:p>
      </dgm:t>
    </dgm:pt>
    <dgm:pt modelId="{EF2AF1B2-D892-49C0-94EA-797717FD45DB}" type="parTrans" cxnId="{F800CA7B-5116-4F26-AB55-3847C8824570}">
      <dgm:prSet/>
      <dgm:spPr/>
      <dgm:t>
        <a:bodyPr/>
        <a:lstStyle/>
        <a:p>
          <a:endParaRPr lang="ru-RU"/>
        </a:p>
      </dgm:t>
    </dgm:pt>
    <dgm:pt modelId="{37104598-F18F-42EC-AEAF-07C6950C2427}" type="sibTrans" cxnId="{F800CA7B-5116-4F26-AB55-3847C8824570}">
      <dgm:prSet/>
      <dgm:spPr/>
      <dgm:t>
        <a:bodyPr/>
        <a:lstStyle/>
        <a:p>
          <a:endParaRPr lang="ru-RU"/>
        </a:p>
      </dgm:t>
    </dgm:pt>
    <dgm:pt modelId="{6F42F5AA-5A1A-4E2D-A1A3-CCFC5B6E2F0C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Реализация, контроль, оценка эффективности </a:t>
          </a:r>
          <a:endParaRPr lang="ru-RU" dirty="0">
            <a:solidFill>
              <a:schemeClr val="tx1"/>
            </a:solidFill>
          </a:endParaRPr>
        </a:p>
      </dgm:t>
    </dgm:pt>
    <dgm:pt modelId="{4F904C26-1AB5-4F3D-9091-51FAB9CFEC00}" type="parTrans" cxnId="{4AC526D4-0AC6-47C9-8D24-D9A1C75974A5}">
      <dgm:prSet/>
      <dgm:spPr/>
      <dgm:t>
        <a:bodyPr/>
        <a:lstStyle/>
        <a:p>
          <a:endParaRPr lang="ru-RU"/>
        </a:p>
      </dgm:t>
    </dgm:pt>
    <dgm:pt modelId="{1938ED65-0872-494C-BFC6-3C5A365D1C66}" type="sibTrans" cxnId="{4AC526D4-0AC6-47C9-8D24-D9A1C75974A5}">
      <dgm:prSet/>
      <dgm:spPr/>
      <dgm:t>
        <a:bodyPr/>
        <a:lstStyle/>
        <a:p>
          <a:endParaRPr lang="ru-RU"/>
        </a:p>
      </dgm:t>
    </dgm:pt>
    <dgm:pt modelId="{8F5BC5D2-632E-4BE3-94D0-7CCAA49D86CB}" type="pres">
      <dgm:prSet presAssocID="{9B8E5158-0065-4FC2-9371-7889026AE596}" presName="CompostProcess" presStyleCnt="0">
        <dgm:presLayoutVars>
          <dgm:dir/>
          <dgm:resizeHandles val="exact"/>
        </dgm:presLayoutVars>
      </dgm:prSet>
      <dgm:spPr/>
    </dgm:pt>
    <dgm:pt modelId="{82326B0B-06D7-43CF-9C75-B1C4FE4F38AF}" type="pres">
      <dgm:prSet presAssocID="{9B8E5158-0065-4FC2-9371-7889026AE596}" presName="arrow" presStyleLbl="bgShp" presStyleIdx="0" presStyleCnt="1"/>
      <dgm:spPr/>
    </dgm:pt>
    <dgm:pt modelId="{9466727F-28DC-465B-AA61-9B34A354DBA5}" type="pres">
      <dgm:prSet presAssocID="{9B8E5158-0065-4FC2-9371-7889026AE596}" presName="linearProcess" presStyleCnt="0"/>
      <dgm:spPr/>
    </dgm:pt>
    <dgm:pt modelId="{4D534D2B-0EEC-41FF-9F45-507228878FA4}" type="pres">
      <dgm:prSet presAssocID="{5FC026A3-A5A0-4BCF-B5FB-B44BEA23ED2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562B8C-3D33-470B-A9F8-54BC2351301A}" type="pres">
      <dgm:prSet presAssocID="{9DF67208-A9F4-46D4-BD79-C5632B5B875F}" presName="sibTrans" presStyleCnt="0"/>
      <dgm:spPr/>
    </dgm:pt>
    <dgm:pt modelId="{EFCF4068-CF15-4998-8400-E9F63F3E4D82}" type="pres">
      <dgm:prSet presAssocID="{7A6602FD-BCC5-431F-AAB7-25F5F557DC9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0B132-99CB-487C-94EB-7997F5CF9543}" type="pres">
      <dgm:prSet presAssocID="{37104598-F18F-42EC-AEAF-07C6950C2427}" presName="sibTrans" presStyleCnt="0"/>
      <dgm:spPr/>
    </dgm:pt>
    <dgm:pt modelId="{E41E4117-F4EC-455A-96AD-F7953FFE5EE2}" type="pres">
      <dgm:prSet presAssocID="{6F42F5AA-5A1A-4E2D-A1A3-CCFC5B6E2F0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DAB23E-4E26-4F7C-A2C5-61ECC6B33DD6}" type="presOf" srcId="{9B8E5158-0065-4FC2-9371-7889026AE596}" destId="{8F5BC5D2-632E-4BE3-94D0-7CCAA49D86CB}" srcOrd="0" destOrd="0" presId="urn:microsoft.com/office/officeart/2005/8/layout/hProcess9"/>
    <dgm:cxn modelId="{ABB20AFC-F2D2-4EA4-B941-BCEAA429D774}" srcId="{9B8E5158-0065-4FC2-9371-7889026AE596}" destId="{5FC026A3-A5A0-4BCF-B5FB-B44BEA23ED27}" srcOrd="0" destOrd="0" parTransId="{9FDFE3DC-7406-4733-BB4B-7CA3D0F43C59}" sibTransId="{9DF67208-A9F4-46D4-BD79-C5632B5B875F}"/>
    <dgm:cxn modelId="{33B42DA7-AD93-4B54-883D-F1D66297D1A2}" type="presOf" srcId="{5FC026A3-A5A0-4BCF-B5FB-B44BEA23ED27}" destId="{4D534D2B-0EEC-41FF-9F45-507228878FA4}" srcOrd="0" destOrd="0" presId="urn:microsoft.com/office/officeart/2005/8/layout/hProcess9"/>
    <dgm:cxn modelId="{F800CA7B-5116-4F26-AB55-3847C8824570}" srcId="{9B8E5158-0065-4FC2-9371-7889026AE596}" destId="{7A6602FD-BCC5-431F-AAB7-25F5F557DC93}" srcOrd="1" destOrd="0" parTransId="{EF2AF1B2-D892-49C0-94EA-797717FD45DB}" sibTransId="{37104598-F18F-42EC-AEAF-07C6950C2427}"/>
    <dgm:cxn modelId="{4AC526D4-0AC6-47C9-8D24-D9A1C75974A5}" srcId="{9B8E5158-0065-4FC2-9371-7889026AE596}" destId="{6F42F5AA-5A1A-4E2D-A1A3-CCFC5B6E2F0C}" srcOrd="2" destOrd="0" parTransId="{4F904C26-1AB5-4F3D-9091-51FAB9CFEC00}" sibTransId="{1938ED65-0872-494C-BFC6-3C5A365D1C66}"/>
    <dgm:cxn modelId="{31BBBFC1-4E88-46D7-B728-BC45CE92EE85}" type="presOf" srcId="{6F42F5AA-5A1A-4E2D-A1A3-CCFC5B6E2F0C}" destId="{E41E4117-F4EC-455A-96AD-F7953FFE5EE2}" srcOrd="0" destOrd="0" presId="urn:microsoft.com/office/officeart/2005/8/layout/hProcess9"/>
    <dgm:cxn modelId="{337A42CA-A376-44C2-AC61-1B0995FDD755}" type="presOf" srcId="{7A6602FD-BCC5-431F-AAB7-25F5F557DC93}" destId="{EFCF4068-CF15-4998-8400-E9F63F3E4D82}" srcOrd="0" destOrd="0" presId="urn:microsoft.com/office/officeart/2005/8/layout/hProcess9"/>
    <dgm:cxn modelId="{BDCA23A7-242A-42DD-B144-7E200F48DD2B}" type="presParOf" srcId="{8F5BC5D2-632E-4BE3-94D0-7CCAA49D86CB}" destId="{82326B0B-06D7-43CF-9C75-B1C4FE4F38AF}" srcOrd="0" destOrd="0" presId="urn:microsoft.com/office/officeart/2005/8/layout/hProcess9"/>
    <dgm:cxn modelId="{6286BAA7-289E-45EE-AA88-E0D1814CA426}" type="presParOf" srcId="{8F5BC5D2-632E-4BE3-94D0-7CCAA49D86CB}" destId="{9466727F-28DC-465B-AA61-9B34A354DBA5}" srcOrd="1" destOrd="0" presId="urn:microsoft.com/office/officeart/2005/8/layout/hProcess9"/>
    <dgm:cxn modelId="{3EC912EC-C945-4558-BC62-309219589A2F}" type="presParOf" srcId="{9466727F-28DC-465B-AA61-9B34A354DBA5}" destId="{4D534D2B-0EEC-41FF-9F45-507228878FA4}" srcOrd="0" destOrd="0" presId="urn:microsoft.com/office/officeart/2005/8/layout/hProcess9"/>
    <dgm:cxn modelId="{3F1A7603-E669-4531-B4C7-E42D26C72C80}" type="presParOf" srcId="{9466727F-28DC-465B-AA61-9B34A354DBA5}" destId="{30562B8C-3D33-470B-A9F8-54BC2351301A}" srcOrd="1" destOrd="0" presId="urn:microsoft.com/office/officeart/2005/8/layout/hProcess9"/>
    <dgm:cxn modelId="{814F6ABC-6349-4310-B950-A5A765A9B12E}" type="presParOf" srcId="{9466727F-28DC-465B-AA61-9B34A354DBA5}" destId="{EFCF4068-CF15-4998-8400-E9F63F3E4D82}" srcOrd="2" destOrd="0" presId="urn:microsoft.com/office/officeart/2005/8/layout/hProcess9"/>
    <dgm:cxn modelId="{70926A48-1AAE-4B05-82A3-E41A92F44C6C}" type="presParOf" srcId="{9466727F-28DC-465B-AA61-9B34A354DBA5}" destId="{5500B132-99CB-487C-94EB-7997F5CF9543}" srcOrd="3" destOrd="0" presId="urn:microsoft.com/office/officeart/2005/8/layout/hProcess9"/>
    <dgm:cxn modelId="{28A4BD09-B34F-4E38-BB1D-0B643BEF7CAC}" type="presParOf" srcId="{9466727F-28DC-465B-AA61-9B34A354DBA5}" destId="{E41E4117-F4EC-455A-96AD-F7953FFE5EE2}" srcOrd="4" destOrd="0" presId="urn:microsoft.com/office/officeart/2005/8/layout/hProcess9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EE58E-8F40-426C-AC48-D3458E235211}">
      <dsp:nvSpPr>
        <dsp:cNvPr id="0" name=""/>
        <dsp:cNvSpPr/>
      </dsp:nvSpPr>
      <dsp:spPr>
        <a:xfrm>
          <a:off x="0" y="25239"/>
          <a:ext cx="8237220" cy="8455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Результаты государственной итоговой аттестации </a:t>
          </a:r>
          <a:endParaRPr lang="ru-RU" sz="1900" kern="1200" dirty="0"/>
        </a:p>
      </dsp:txBody>
      <dsp:txXfrm>
        <a:off x="24765" y="50004"/>
        <a:ext cx="7253374" cy="796004"/>
      </dsp:txXfrm>
    </dsp:sp>
    <dsp:sp modelId="{ECDF9824-A519-4B37-87C6-B29F62F66E40}">
      <dsp:nvSpPr>
        <dsp:cNvPr id="0" name=""/>
        <dsp:cNvSpPr/>
      </dsp:nvSpPr>
      <dsp:spPr>
        <a:xfrm>
          <a:off x="689867" y="999267"/>
          <a:ext cx="8237220" cy="8455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Результаты Всероссийских проверочных работ 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(в т. ч. объективность)</a:t>
          </a:r>
          <a:endParaRPr lang="ru-RU" sz="1900" kern="1200" dirty="0"/>
        </a:p>
      </dsp:txBody>
      <dsp:txXfrm>
        <a:off x="714632" y="1024032"/>
        <a:ext cx="6948225" cy="796004"/>
      </dsp:txXfrm>
    </dsp:sp>
    <dsp:sp modelId="{DC877F7F-C754-4B56-94CB-D181FA6EF93A}">
      <dsp:nvSpPr>
        <dsp:cNvPr id="0" name=""/>
        <dsp:cNvSpPr/>
      </dsp:nvSpPr>
      <dsp:spPr>
        <a:xfrm>
          <a:off x="1397444" y="2006948"/>
          <a:ext cx="8237220" cy="8455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Результаты внешних независимых исследований качества образования </a:t>
          </a:r>
          <a:endParaRPr lang="ru-RU" sz="1900" kern="1200" dirty="0"/>
        </a:p>
      </dsp:txBody>
      <dsp:txXfrm>
        <a:off x="1422209" y="2031713"/>
        <a:ext cx="6958522" cy="796004"/>
      </dsp:txXfrm>
    </dsp:sp>
    <dsp:sp modelId="{2A7BB558-A268-4E77-93B9-8F883045C28A}">
      <dsp:nvSpPr>
        <dsp:cNvPr id="0" name=""/>
        <dsp:cNvSpPr/>
      </dsp:nvSpPr>
      <dsp:spPr>
        <a:xfrm>
          <a:off x="2059304" y="2997803"/>
          <a:ext cx="8237220" cy="8455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ЕЖЕГОДНЫЙ ПЛАН КОМПЛЕКСНЫХ ПРОВЕРОК </a:t>
          </a:r>
          <a:endParaRPr lang="ru-RU" sz="1900" kern="1200" dirty="0"/>
        </a:p>
      </dsp:txBody>
      <dsp:txXfrm>
        <a:off x="2084069" y="3022568"/>
        <a:ext cx="6948225" cy="796004"/>
      </dsp:txXfrm>
    </dsp:sp>
    <dsp:sp modelId="{86E5359E-27F3-41E1-89D6-B1B6092FB00A}">
      <dsp:nvSpPr>
        <dsp:cNvPr id="0" name=""/>
        <dsp:cNvSpPr/>
      </dsp:nvSpPr>
      <dsp:spPr>
        <a:xfrm>
          <a:off x="7687622" y="647602"/>
          <a:ext cx="549597" cy="54959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7811281" y="647602"/>
        <a:ext cx="302279" cy="413572"/>
      </dsp:txXfrm>
    </dsp:sp>
    <dsp:sp modelId="{C4430A5F-E001-446F-902C-C8542E442FDC}">
      <dsp:nvSpPr>
        <dsp:cNvPr id="0" name=""/>
        <dsp:cNvSpPr/>
      </dsp:nvSpPr>
      <dsp:spPr>
        <a:xfrm>
          <a:off x="8377489" y="1646870"/>
          <a:ext cx="549597" cy="54959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8501148" y="1646870"/>
        <a:ext cx="302279" cy="413572"/>
      </dsp:txXfrm>
    </dsp:sp>
    <dsp:sp modelId="{B8C33404-4DBA-44B6-8DCA-1CC2280D138E}">
      <dsp:nvSpPr>
        <dsp:cNvPr id="0" name=""/>
        <dsp:cNvSpPr/>
      </dsp:nvSpPr>
      <dsp:spPr>
        <a:xfrm>
          <a:off x="9057060" y="2646138"/>
          <a:ext cx="549597" cy="54959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9180719" y="2646138"/>
        <a:ext cx="302279" cy="4135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26B0B-06D7-43CF-9C75-B1C4FE4F38AF}">
      <dsp:nvSpPr>
        <dsp:cNvPr id="0" name=""/>
        <dsp:cNvSpPr/>
      </dsp:nvSpPr>
      <dsp:spPr>
        <a:xfrm>
          <a:off x="871945" y="0"/>
          <a:ext cx="9882051" cy="631371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534D2B-0EEC-41FF-9F45-507228878FA4}">
      <dsp:nvSpPr>
        <dsp:cNvPr id="0" name=""/>
        <dsp:cNvSpPr/>
      </dsp:nvSpPr>
      <dsp:spPr>
        <a:xfrm>
          <a:off x="299163" y="1894114"/>
          <a:ext cx="3487782" cy="2525486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chemeClr val="tx1"/>
              </a:solidFill>
            </a:rPr>
            <a:t>Мониторинг 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chemeClr val="tx1"/>
              </a:solidFill>
            </a:rPr>
            <a:t>и анализ </a:t>
          </a:r>
          <a:endParaRPr lang="ru-RU" sz="3500" kern="1200" dirty="0">
            <a:solidFill>
              <a:schemeClr val="tx1"/>
            </a:solidFill>
          </a:endParaRPr>
        </a:p>
      </dsp:txBody>
      <dsp:txXfrm>
        <a:off x="422447" y="2017398"/>
        <a:ext cx="3241214" cy="2278918"/>
      </dsp:txXfrm>
    </dsp:sp>
    <dsp:sp modelId="{EFCF4068-CF15-4998-8400-E9F63F3E4D82}">
      <dsp:nvSpPr>
        <dsp:cNvPr id="0" name=""/>
        <dsp:cNvSpPr/>
      </dsp:nvSpPr>
      <dsp:spPr>
        <a:xfrm>
          <a:off x="4069080" y="1894114"/>
          <a:ext cx="3487782" cy="2525486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chemeClr val="tx1"/>
              </a:solidFill>
            </a:rPr>
            <a:t>Формирование «дорожной карты»</a:t>
          </a:r>
          <a:endParaRPr lang="ru-RU" sz="3500" kern="1200" dirty="0">
            <a:solidFill>
              <a:schemeClr val="tx1"/>
            </a:solidFill>
          </a:endParaRPr>
        </a:p>
      </dsp:txBody>
      <dsp:txXfrm>
        <a:off x="4192364" y="2017398"/>
        <a:ext cx="3241214" cy="2278918"/>
      </dsp:txXfrm>
    </dsp:sp>
    <dsp:sp modelId="{E41E4117-F4EC-455A-96AD-F7953FFE5EE2}">
      <dsp:nvSpPr>
        <dsp:cNvPr id="0" name=""/>
        <dsp:cNvSpPr/>
      </dsp:nvSpPr>
      <dsp:spPr>
        <a:xfrm>
          <a:off x="7838996" y="1894114"/>
          <a:ext cx="3487782" cy="2525486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chemeClr val="tx1"/>
              </a:solidFill>
            </a:rPr>
            <a:t>Реализация, контроль, оценка эффективности </a:t>
          </a:r>
          <a:endParaRPr lang="ru-RU" sz="3500" kern="1200" dirty="0">
            <a:solidFill>
              <a:schemeClr val="tx1"/>
            </a:solidFill>
          </a:endParaRPr>
        </a:p>
      </dsp:txBody>
      <dsp:txXfrm>
        <a:off x="7962280" y="2017398"/>
        <a:ext cx="3241214" cy="22789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AA88-8153-4EC5-BDBB-B67017E1547E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AF9-231B-4C93-B591-C1069B5DB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66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AA88-8153-4EC5-BDBB-B67017E1547E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AF9-231B-4C93-B591-C1069B5DB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15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AA88-8153-4EC5-BDBB-B67017E1547E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AF9-231B-4C93-B591-C1069B5DB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4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AA88-8153-4EC5-BDBB-B67017E1547E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AF9-231B-4C93-B591-C1069B5DB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78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AA88-8153-4EC5-BDBB-B67017E1547E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AF9-231B-4C93-B591-C1069B5DB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73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AA88-8153-4EC5-BDBB-B67017E1547E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AF9-231B-4C93-B591-C1069B5DB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00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AA88-8153-4EC5-BDBB-B67017E1547E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AF9-231B-4C93-B591-C1069B5DB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884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AA88-8153-4EC5-BDBB-B67017E1547E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AF9-231B-4C93-B591-C1069B5DB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77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AA88-8153-4EC5-BDBB-B67017E1547E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AF9-231B-4C93-B591-C1069B5DB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467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AA88-8153-4EC5-BDBB-B67017E1547E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AF9-231B-4C93-B591-C1069B5DB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923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AA88-8153-4EC5-BDBB-B67017E1547E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AF9-231B-4C93-B591-C1069B5DB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615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9AA88-8153-4EC5-BDBB-B67017E1547E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C5AF9-231B-4C93-B591-C1069B5DB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50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8"/>
          <p:cNvPicPr>
            <a:picLocks noChangeAspect="1" noChangeArrowheads="1"/>
          </p:cNvPicPr>
          <p:nvPr/>
        </p:nvPicPr>
        <p:blipFill rotWithShape="1">
          <a:blip r:embed="rId2"/>
          <a:srcRect t="5470" b="1011"/>
          <a:stretch/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5969" y="93897"/>
            <a:ext cx="1568497" cy="148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3910" y="208828"/>
            <a:ext cx="8474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Министерство просвещения и воспитания Ульяновской области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66313" y="3963645"/>
            <a:ext cx="49394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Черемных Анна Владимировна,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начальник отдела государственного надзора (контроля) в сфере образования 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3909" y="674174"/>
            <a:ext cx="8474525" cy="32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Департамент по надзору и контролю в сфере образования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27794" y="2216598"/>
            <a:ext cx="10352049" cy="147732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3000" b="1" dirty="0">
                <a:solidFill>
                  <a:schemeClr val="accent1">
                    <a:lumMod val="50000"/>
                  </a:schemeClr>
                </a:solidFill>
              </a:rPr>
              <a:t>Мониторинг качества образовательных результатов </a:t>
            </a:r>
            <a:endParaRPr lang="ru-RU" sz="3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3000" b="1" dirty="0">
                <a:solidFill>
                  <a:schemeClr val="accent1">
                    <a:lumMod val="50000"/>
                  </a:schemeClr>
                </a:solidFill>
              </a:rPr>
              <a:t>рамках федерального государственного </a:t>
            </a:r>
            <a:endParaRPr lang="ru-RU" sz="3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контроля </a:t>
            </a:r>
            <a:r>
              <a:rPr lang="ru-RU" sz="3000" b="1" dirty="0">
                <a:solidFill>
                  <a:schemeClr val="accent1">
                    <a:lumMod val="50000"/>
                  </a:schemeClr>
                </a:solidFill>
              </a:rPr>
              <a:t>качества образования</a:t>
            </a:r>
            <a:endParaRPr lang="ru-RU" sz="3000" b="1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43638" y="5861204"/>
            <a:ext cx="27047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0070C0"/>
                </a:solidFill>
              </a:rPr>
              <a:t>26 марта 2021 г.</a:t>
            </a:r>
            <a:endParaRPr lang="ru-RU" sz="2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917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Данные мониторинга качества образования   - основа 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формирования ежегодного плана проверок по федеральному государственному контролю (надзору) в сфере образования 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349318"/>
              </p:ext>
            </p:extLst>
          </p:nvPr>
        </p:nvGraphicFramePr>
        <p:xfrm>
          <a:off x="1057274" y="2333625"/>
          <a:ext cx="10296525" cy="38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0353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526093"/>
              </p:ext>
            </p:extLst>
          </p:nvPr>
        </p:nvGraphicFramePr>
        <p:xfrm>
          <a:off x="4867276" y="177800"/>
          <a:ext cx="6905624" cy="6487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522">
                  <a:extLst>
                    <a:ext uri="{9D8B030D-6E8A-4147-A177-3AD203B41FA5}">
                      <a16:colId xmlns:a16="http://schemas.microsoft.com/office/drawing/2014/main" val="1218652601"/>
                    </a:ext>
                  </a:extLst>
                </a:gridCol>
                <a:gridCol w="1495627">
                  <a:extLst>
                    <a:ext uri="{9D8B030D-6E8A-4147-A177-3AD203B41FA5}">
                      <a16:colId xmlns:a16="http://schemas.microsoft.com/office/drawing/2014/main" val="1853188309"/>
                    </a:ext>
                  </a:extLst>
                </a:gridCol>
                <a:gridCol w="2657475">
                  <a:extLst>
                    <a:ext uri="{9D8B030D-6E8A-4147-A177-3AD203B41FA5}">
                      <a16:colId xmlns:a16="http://schemas.microsoft.com/office/drawing/2014/main" val="294647533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МО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Кол-во школ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Результаты</a:t>
                      </a:r>
                      <a:r>
                        <a:rPr lang="ru-RU" sz="1600" baseline="0" dirty="0" smtClean="0"/>
                        <a:t> проверок </a:t>
                      </a:r>
                      <a:endParaRPr lang="ru-RU" sz="1600" dirty="0"/>
                    </a:p>
                  </a:txBody>
                  <a:tcPr marL="54063" marR="54063"/>
                </a:tc>
                <a:extLst>
                  <a:ext uri="{0D108BD9-81ED-4DB2-BD59-A6C34878D82A}">
                    <a16:rowId xmlns:a16="http://schemas.microsoft.com/office/drawing/2014/main" val="2258238412"/>
                  </a:ext>
                </a:extLst>
              </a:tr>
              <a:tr h="3149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Ульяновск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 предписаний, </a:t>
                      </a:r>
                    </a:p>
                    <a:p>
                      <a:r>
                        <a:rPr lang="ru-RU" sz="1400" dirty="0" smtClean="0"/>
                        <a:t>3</a:t>
                      </a:r>
                      <a:r>
                        <a:rPr lang="ru-RU" sz="1400" baseline="0" dirty="0" smtClean="0"/>
                        <a:t> протокола</a:t>
                      </a:r>
                      <a:endParaRPr lang="ru-RU" sz="1400" dirty="0"/>
                    </a:p>
                  </a:txBody>
                  <a:tcPr marL="54063" marR="54063"/>
                </a:tc>
                <a:extLst>
                  <a:ext uri="{0D108BD9-81ED-4DB2-BD59-A6C34878D82A}">
                    <a16:rowId xmlns:a16="http://schemas.microsoft.com/office/drawing/2014/main" val="2148247974"/>
                  </a:ext>
                </a:extLst>
              </a:tr>
              <a:tr h="3149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Димитровград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r>
                        <a:rPr lang="ru-RU" sz="1400" baseline="0" dirty="0" smtClean="0"/>
                        <a:t> предписание, </a:t>
                      </a:r>
                    </a:p>
                    <a:p>
                      <a:r>
                        <a:rPr lang="ru-RU" sz="1400" baseline="0" dirty="0" smtClean="0"/>
                        <a:t>2 протокола </a:t>
                      </a:r>
                      <a:endParaRPr lang="ru-RU" sz="1400" dirty="0"/>
                    </a:p>
                  </a:txBody>
                  <a:tcPr marL="54063" marR="54063"/>
                </a:tc>
                <a:extLst>
                  <a:ext uri="{0D108BD9-81ED-4DB2-BD59-A6C34878D82A}">
                    <a16:rowId xmlns:a16="http://schemas.microsoft.com/office/drawing/2014/main" val="3549743078"/>
                  </a:ext>
                </a:extLst>
              </a:tr>
              <a:tr h="3149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Новоульяновск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 предписания</a:t>
                      </a:r>
                      <a:endParaRPr lang="ru-RU" sz="1400" dirty="0"/>
                    </a:p>
                  </a:txBody>
                  <a:tcPr marL="54063" marR="54063"/>
                </a:tc>
                <a:extLst>
                  <a:ext uri="{0D108BD9-81ED-4DB2-BD59-A6C34878D82A}">
                    <a16:rowId xmlns:a16="http://schemas.microsoft.com/office/drawing/2014/main" val="3435111642"/>
                  </a:ext>
                </a:extLst>
              </a:tr>
              <a:tr h="36131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Базарносызганский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 предписание</a:t>
                      </a:r>
                      <a:endParaRPr lang="ru-RU" sz="1400" dirty="0"/>
                    </a:p>
                  </a:txBody>
                  <a:tcPr marL="54063" marR="54063"/>
                </a:tc>
                <a:extLst>
                  <a:ext uri="{0D108BD9-81ED-4DB2-BD59-A6C34878D82A}">
                    <a16:rowId xmlns:a16="http://schemas.microsoft.com/office/drawing/2014/main" val="391565192"/>
                  </a:ext>
                </a:extLst>
              </a:tr>
              <a:tr h="3149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Барышский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 предписание</a:t>
                      </a:r>
                      <a:endParaRPr lang="ru-RU" sz="1400" dirty="0"/>
                    </a:p>
                  </a:txBody>
                  <a:tcPr marL="54063" marR="54063"/>
                </a:tc>
                <a:extLst>
                  <a:ext uri="{0D108BD9-81ED-4DB2-BD59-A6C34878D82A}">
                    <a16:rowId xmlns:a16="http://schemas.microsoft.com/office/drawing/2014/main" val="873286754"/>
                  </a:ext>
                </a:extLst>
              </a:tr>
              <a:tr h="3149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Инзенский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 предписания</a:t>
                      </a:r>
                      <a:endParaRPr lang="ru-RU" sz="1400" dirty="0"/>
                    </a:p>
                  </a:txBody>
                  <a:tcPr marL="54063" marR="54063"/>
                </a:tc>
                <a:extLst>
                  <a:ext uri="{0D108BD9-81ED-4DB2-BD59-A6C34878D82A}">
                    <a16:rowId xmlns:a16="http://schemas.microsoft.com/office/drawing/2014/main" val="1089011317"/>
                  </a:ext>
                </a:extLst>
              </a:tr>
              <a:tr h="3149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Майский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 предписания</a:t>
                      </a:r>
                    </a:p>
                  </a:txBody>
                  <a:tcPr marL="54063" marR="54063"/>
                </a:tc>
                <a:extLst>
                  <a:ext uri="{0D108BD9-81ED-4DB2-BD59-A6C34878D82A}">
                    <a16:rowId xmlns:a16="http://schemas.microsoft.com/office/drawing/2014/main" val="4262502759"/>
                  </a:ext>
                </a:extLst>
              </a:tr>
              <a:tr h="3149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Мелекесский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 предписания </a:t>
                      </a:r>
                      <a:endParaRPr lang="ru-RU" sz="1400" dirty="0"/>
                    </a:p>
                  </a:txBody>
                  <a:tcPr marL="54063" marR="54063"/>
                </a:tc>
                <a:extLst>
                  <a:ext uri="{0D108BD9-81ED-4DB2-BD59-A6C34878D82A}">
                    <a16:rowId xmlns:a16="http://schemas.microsoft.com/office/drawing/2014/main" val="3277749187"/>
                  </a:ext>
                </a:extLst>
              </a:tr>
              <a:tr h="3149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Николаевский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 предписание</a:t>
                      </a:r>
                    </a:p>
                  </a:txBody>
                  <a:tcPr marL="54063" marR="54063"/>
                </a:tc>
                <a:extLst>
                  <a:ext uri="{0D108BD9-81ED-4DB2-BD59-A6C34878D82A}">
                    <a16:rowId xmlns:a16="http://schemas.microsoft.com/office/drawing/2014/main" val="2953734770"/>
                  </a:ext>
                </a:extLst>
              </a:tr>
              <a:tr h="28405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Новомалыклинский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 предписания</a:t>
                      </a:r>
                    </a:p>
                  </a:txBody>
                  <a:tcPr marL="54063" marR="54063"/>
                </a:tc>
                <a:extLst>
                  <a:ext uri="{0D108BD9-81ED-4DB2-BD59-A6C34878D82A}">
                    <a16:rowId xmlns:a16="http://schemas.microsoft.com/office/drawing/2014/main" val="3465713794"/>
                  </a:ext>
                </a:extLst>
              </a:tr>
              <a:tr h="3149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Старомайнский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 предписание</a:t>
                      </a:r>
                    </a:p>
                  </a:txBody>
                  <a:tcPr marL="54063" marR="54063"/>
                </a:tc>
                <a:extLst>
                  <a:ext uri="{0D108BD9-81ED-4DB2-BD59-A6C34878D82A}">
                    <a16:rowId xmlns:a16="http://schemas.microsoft.com/office/drawing/2014/main" val="1444688964"/>
                  </a:ext>
                </a:extLst>
              </a:tr>
              <a:tr h="3149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Сурский 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 предписание</a:t>
                      </a:r>
                    </a:p>
                  </a:txBody>
                  <a:tcPr marL="54063" marR="54063"/>
                </a:tc>
                <a:extLst>
                  <a:ext uri="{0D108BD9-81ED-4DB2-BD59-A6C34878D82A}">
                    <a16:rowId xmlns:a16="http://schemas.microsoft.com/office/drawing/2014/main" val="1814837655"/>
                  </a:ext>
                </a:extLst>
              </a:tr>
              <a:tr h="3149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Радищевский 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 предписание</a:t>
                      </a:r>
                    </a:p>
                  </a:txBody>
                  <a:tcPr marL="54063" marR="54063"/>
                </a:tc>
                <a:extLst>
                  <a:ext uri="{0D108BD9-81ED-4DB2-BD59-A6C34878D82A}">
                    <a16:rowId xmlns:a16="http://schemas.microsoft.com/office/drawing/2014/main" val="2184230173"/>
                  </a:ext>
                </a:extLst>
              </a:tr>
              <a:tr h="3149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Ульяновский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 предписание</a:t>
                      </a:r>
                    </a:p>
                  </a:txBody>
                  <a:tcPr marL="54063" marR="54063"/>
                </a:tc>
                <a:extLst>
                  <a:ext uri="{0D108BD9-81ED-4DB2-BD59-A6C34878D82A}">
                    <a16:rowId xmlns:a16="http://schemas.microsoft.com/office/drawing/2014/main" val="148115296"/>
                  </a:ext>
                </a:extLst>
              </a:tr>
              <a:tr h="3149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Цильнинский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 предписания,</a:t>
                      </a:r>
                      <a:r>
                        <a:rPr lang="ru-RU" sz="1400" baseline="0" dirty="0" smtClean="0"/>
                        <a:t> направление информации в Роспотребнадзор по 1 школе</a:t>
                      </a:r>
                      <a:endParaRPr lang="ru-RU" sz="1400" dirty="0" smtClean="0"/>
                    </a:p>
                  </a:txBody>
                  <a:tcPr marL="54063" marR="54063"/>
                </a:tc>
                <a:extLst>
                  <a:ext uri="{0D108BD9-81ED-4DB2-BD59-A6C34878D82A}">
                    <a16:rowId xmlns:a16="http://schemas.microsoft.com/office/drawing/2014/main" val="745525924"/>
                  </a:ext>
                </a:extLst>
              </a:tr>
              <a:tr h="3149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Чердаклинский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 marL="54063" marR="5406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 предписание</a:t>
                      </a:r>
                    </a:p>
                  </a:txBody>
                  <a:tcPr marL="54063" marR="54063"/>
                </a:tc>
                <a:extLst>
                  <a:ext uri="{0D108BD9-81ED-4DB2-BD59-A6C34878D82A}">
                    <a16:rowId xmlns:a16="http://schemas.microsoft.com/office/drawing/2014/main" val="2470543879"/>
                  </a:ext>
                </a:extLst>
              </a:tr>
            </a:tbl>
          </a:graphicData>
        </a:graphic>
      </p:graphicFrame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>
          <a:xfrm>
            <a:off x="371476" y="1466850"/>
            <a:ext cx="4400550" cy="440213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В январе – марте 2021 года проведены </a:t>
            </a:r>
            <a:r>
              <a:rPr lang="ru-RU" sz="2400" dirty="0">
                <a:solidFill>
                  <a:srgbClr val="FF0000"/>
                </a:solidFill>
              </a:rPr>
              <a:t>комплексные проверки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 целью федерального государственного контроля качества образования, федерального государственного надзора в сфере образования, лицензионного контроля за образовательной деятельностью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67439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851468"/>
              </p:ext>
            </p:extLst>
          </p:nvPr>
        </p:nvGraphicFramePr>
        <p:xfrm>
          <a:off x="725714" y="333830"/>
          <a:ext cx="10740573" cy="6238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954">
                  <a:extLst>
                    <a:ext uri="{9D8B030D-6E8A-4147-A177-3AD203B41FA5}">
                      <a16:colId xmlns:a16="http://schemas.microsoft.com/office/drawing/2014/main" val="2905325905"/>
                    </a:ext>
                  </a:extLst>
                </a:gridCol>
                <a:gridCol w="2177789">
                  <a:extLst>
                    <a:ext uri="{9D8B030D-6E8A-4147-A177-3AD203B41FA5}">
                      <a16:colId xmlns:a16="http://schemas.microsoft.com/office/drawing/2014/main" val="3712960081"/>
                    </a:ext>
                  </a:extLst>
                </a:gridCol>
                <a:gridCol w="1654629">
                  <a:extLst>
                    <a:ext uri="{9D8B030D-6E8A-4147-A177-3AD203B41FA5}">
                      <a16:colId xmlns:a16="http://schemas.microsoft.com/office/drawing/2014/main" val="1424980912"/>
                    </a:ext>
                  </a:extLst>
                </a:gridCol>
                <a:gridCol w="4267201">
                  <a:extLst>
                    <a:ext uri="{9D8B030D-6E8A-4147-A177-3AD203B41FA5}">
                      <a16:colId xmlns:a16="http://schemas.microsoft.com/office/drawing/2014/main" val="3522763279"/>
                    </a:ext>
                  </a:extLst>
                </a:gridCol>
              </a:tblGrid>
              <a:tr h="1639637">
                <a:tc gridSpan="4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Мониторинг качества образования при ФГКОО</a:t>
                      </a:r>
                    </a:p>
                    <a:p>
                      <a:pPr algn="ctr"/>
                      <a:endParaRPr lang="ru-RU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Период мониторинга : 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2020-2021</a:t>
                      </a:r>
                      <a:r>
                        <a:rPr lang="ru-RU" sz="2400" b="1" baseline="0" dirty="0" smtClean="0">
                          <a:solidFill>
                            <a:schemeClr val="bg1"/>
                          </a:solidFill>
                        </a:rPr>
                        <a:t> учебный год + 2 учебных предыдущих учебных года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216256"/>
                  </a:ext>
                </a:extLst>
              </a:tr>
              <a:tr h="21601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Результаты промежуточной аттестации, текущего контроля (входной, итоговый)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Результаты государственной итоговой аттестации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Результаты ВПР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Результаты</a:t>
                      </a:r>
                      <a:r>
                        <a:rPr lang="ru-RU" sz="2000" baseline="0" dirty="0" smtClean="0"/>
                        <a:t> оценки качества подготовки обучающихся по модели ВПР* (в период проведения проверки)</a:t>
                      </a:r>
                    </a:p>
                    <a:p>
                      <a:endParaRPr lang="ru-RU" sz="2000" baseline="0" dirty="0" smtClean="0"/>
                    </a:p>
                    <a:p>
                      <a:r>
                        <a:rPr lang="ru-RU" sz="2000" dirty="0" smtClean="0"/>
                        <a:t>* КИМЫ</a:t>
                      </a:r>
                      <a:r>
                        <a:rPr lang="ru-RU" sz="2000" baseline="0" dirty="0" smtClean="0"/>
                        <a:t> формируются (затем обрабатываются) в ФИСОКО персонально для каждой школы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263608"/>
                  </a:ext>
                </a:extLst>
              </a:tr>
              <a:tr h="1788205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Форма</a:t>
                      </a:r>
                      <a:r>
                        <a:rPr lang="ru-RU" sz="2000" baseline="0" dirty="0" smtClean="0"/>
                        <a:t> сбора данных  - </a:t>
                      </a:r>
                      <a:r>
                        <a:rPr lang="ru-RU" sz="2000" b="1" baseline="0" dirty="0" smtClean="0"/>
                        <a:t>Протокол оценочных процедур </a:t>
                      </a:r>
                      <a:r>
                        <a:rPr lang="ru-RU" sz="2000" b="1" baseline="0" dirty="0" smtClean="0"/>
                        <a:t>в общеобразовательной организации,</a:t>
                      </a:r>
                      <a:r>
                        <a:rPr lang="ru-RU" sz="2000" b="1" baseline="0" dirty="0" smtClean="0"/>
                        <a:t> проведённых за 3 последних года</a:t>
                      </a:r>
                      <a:endParaRPr lang="ru-RU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344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374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65125"/>
            <a:ext cx="11163300" cy="627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48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743" y="215900"/>
            <a:ext cx="11614654" cy="6533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39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884375581"/>
              </p:ext>
            </p:extLst>
          </p:nvPr>
        </p:nvGraphicFramePr>
        <p:xfrm>
          <a:off x="304800" y="290285"/>
          <a:ext cx="11625943" cy="6313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7627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4228" y="1709738"/>
            <a:ext cx="9083221" cy="1802719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Отдел государственного надзора (контроля) в сфере образования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8 (8422) 63-87-75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olkko@mail.ru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2909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299</Words>
  <Application>Microsoft Office PowerPoint</Application>
  <PresentationFormat>Широкоэкранный</PresentationFormat>
  <Paragraphs>88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Данные мониторинга качества образования   - основа  формирования ежегодного плана проверок по федеральному государственному контролю (надзору) в сфере образования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dcterms:created xsi:type="dcterms:W3CDTF">2021-03-26T05:16:05Z</dcterms:created>
  <dcterms:modified xsi:type="dcterms:W3CDTF">2021-03-26T06:38:49Z</dcterms:modified>
</cp:coreProperties>
</file>