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4" autoAdjust="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80E66-4865-4801-94EA-3A744567D71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8E52B-8674-4E3A-953A-FECD0600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3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303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97315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864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5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57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3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7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8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3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4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510B0F-C8C6-41CF-BA2B-04184878FCBB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6FC9BC-55A3-4363-87A4-606C60CF892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98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microsoft.com/office/2007/relationships/hdphoto" Target="../media/hdphoto2.wdp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10.gif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microsoft.com/office/2007/relationships/hdphoto" Target="../media/hdphoto3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microsoft.com/office/2007/relationships/hdphoto" Target="../media/hdphoto1.wdp"/><Relationship Id="rId24" Type="http://schemas.openxmlformats.org/officeDocument/2006/relationships/image" Target="../media/image22.png"/><Relationship Id="rId5" Type="http://schemas.openxmlformats.org/officeDocument/2006/relationships/image" Target="../media/image8.gif"/><Relationship Id="rId15" Type="http://schemas.openxmlformats.org/officeDocument/2006/relationships/image" Target="../media/image16.png"/><Relationship Id="rId23" Type="http://schemas.microsoft.com/office/2007/relationships/hdphoto" Target="../media/hdphoto5.wdp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1460" y="3963645"/>
            <a:ext cx="6554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</a:rPr>
              <a:t>Касимова</a:t>
            </a:r>
            <a:r>
              <a:rPr lang="ru-RU" sz="3200" b="1" dirty="0" smtClean="0">
                <a:solidFill>
                  <a:srgbClr val="0070C0"/>
                </a:solidFill>
              </a:rPr>
              <a:t> Ольга Михайловна,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д</a:t>
            </a:r>
            <a:r>
              <a:rPr lang="ru-RU" sz="3200" b="1" dirty="0" smtClean="0">
                <a:solidFill>
                  <a:srgbClr val="0070C0"/>
                </a:solidFill>
              </a:rPr>
              <a:t>иректор департамента по надзору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и</a:t>
            </a:r>
            <a:r>
              <a:rPr lang="ru-RU" sz="3200" b="1" dirty="0" smtClean="0">
                <a:solidFill>
                  <a:srgbClr val="0070C0"/>
                </a:solidFill>
              </a:rPr>
              <a:t> контролю в сфере образования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27794" y="2216598"/>
            <a:ext cx="10352049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Вопросы организации работы</a:t>
            </a:r>
          </a:p>
          <a:p>
            <a:pPr algn="ctr"/>
            <a:r>
              <a:rPr lang="ru-RU" sz="4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 повышению качества образования</a:t>
            </a:r>
            <a:endParaRPr lang="ru-RU" sz="4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422A86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3638" y="5852892"/>
            <a:ext cx="270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26 марта 2021 г.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3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529" y="3060247"/>
            <a:ext cx="1477354" cy="146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0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8"/>
          <p:cNvPicPr>
            <a:picLocks noChangeAspect="1" noChangeArrowheads="1"/>
          </p:cNvPicPr>
          <p:nvPr/>
        </p:nvPicPr>
        <p:blipFill rotWithShape="1">
          <a:blip r:embed="rId2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201365" y="1144902"/>
            <a:ext cx="5884153" cy="7319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609248"/>
            <a:r>
              <a:rPr lang="ru-RU" sz="2200" dirty="0" smtClean="0">
                <a:solidFill>
                  <a:srgbClr val="000099"/>
                </a:solidFill>
                <a:latin typeface="Helvetica Neue Medium"/>
                <a:cs typeface="Arial" pitchFamily="34" charset="0"/>
              </a:rPr>
              <a:t>    </a:t>
            </a:r>
            <a:r>
              <a:rPr lang="ru-RU" sz="2300" dirty="0" smtClean="0">
                <a:solidFill>
                  <a:srgbClr val="000099"/>
                </a:solidFill>
                <a:latin typeface="Helvetica Neue Medium"/>
                <a:cs typeface="Arial" pitchFamily="34" charset="0"/>
              </a:rPr>
              <a:t>Указ </a:t>
            </a:r>
            <a:r>
              <a:rPr lang="ru-RU" sz="2300" dirty="0">
                <a:solidFill>
                  <a:srgbClr val="000099"/>
                </a:solidFill>
                <a:latin typeface="Helvetica Neue Medium"/>
                <a:cs typeface="Arial" pitchFamily="34" charset="0"/>
              </a:rPr>
              <a:t>Президента Российской </a:t>
            </a:r>
            <a:r>
              <a:rPr lang="ru-RU" sz="2300" dirty="0" smtClean="0">
                <a:solidFill>
                  <a:srgbClr val="000099"/>
                </a:solidFill>
                <a:latin typeface="Helvetica Neue Medium"/>
                <a:cs typeface="Arial" pitchFamily="34" charset="0"/>
              </a:rPr>
              <a:t>Федерации</a:t>
            </a:r>
          </a:p>
          <a:p>
            <a:pPr algn="ctr" defTabSz="609248"/>
            <a:r>
              <a:rPr lang="ru-RU" sz="2300" dirty="0" smtClean="0">
                <a:solidFill>
                  <a:srgbClr val="000099"/>
                </a:solidFill>
                <a:latin typeface="Helvetica Neue Medium"/>
                <a:cs typeface="Arial" pitchFamily="34" charset="0"/>
              </a:rPr>
              <a:t>от </a:t>
            </a:r>
            <a:r>
              <a:rPr lang="ru-RU" sz="2300" b="1" dirty="0">
                <a:solidFill>
                  <a:srgbClr val="000099"/>
                </a:solidFill>
                <a:latin typeface="Helvetica Neue Medium"/>
                <a:cs typeface="Arial" pitchFamily="34" charset="0"/>
              </a:rPr>
              <a:t>07.05.2018 № </a:t>
            </a:r>
            <a:r>
              <a:rPr lang="ru-RU" sz="2300" b="1" dirty="0" smtClean="0">
                <a:solidFill>
                  <a:srgbClr val="000099"/>
                </a:solidFill>
                <a:latin typeface="Helvetica Neue Medium"/>
                <a:cs typeface="Arial" pitchFamily="34" charset="0"/>
              </a:rPr>
              <a:t>204</a:t>
            </a:r>
            <a:endParaRPr lang="ru-RU" sz="2300" b="1" dirty="0">
              <a:solidFill>
                <a:srgbClr val="000099"/>
              </a:solidFill>
              <a:latin typeface="Helvetica Neue Medium"/>
              <a:cs typeface="Arial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942091" y="2635188"/>
            <a:ext cx="537341" cy="470262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464565" y="2977056"/>
            <a:ext cx="74893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8488C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Национальный проект «ОБРАЗОВАНИЕ»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195057" y="4550811"/>
            <a:ext cx="10619715" cy="1859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b="1" dirty="0"/>
              <a:t>Цели: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422A86"/>
                </a:solidFill>
              </a:rPr>
              <a:t>обеспечение </a:t>
            </a:r>
            <a:r>
              <a:rPr lang="ru-RU" sz="2000" dirty="0">
                <a:solidFill>
                  <a:srgbClr val="422A86"/>
                </a:solidFill>
              </a:rPr>
              <a:t>глобальной конкурентоспособности российского образования, </a:t>
            </a:r>
            <a:r>
              <a:rPr lang="ru-RU" sz="2000" dirty="0">
                <a:solidFill>
                  <a:srgbClr val="FF0000"/>
                </a:solidFill>
              </a:rPr>
              <a:t>вхождение Российской Федерации в число 10 ведущих стран мира по качеству общего </a:t>
            </a:r>
            <a:r>
              <a:rPr lang="ru-RU" sz="2000" dirty="0" smtClean="0">
                <a:solidFill>
                  <a:srgbClr val="FF0000"/>
                </a:solidFill>
              </a:rPr>
              <a:t>образования</a:t>
            </a:r>
            <a:r>
              <a:rPr lang="ru-RU" sz="2000" dirty="0" smtClean="0">
                <a:solidFill>
                  <a:srgbClr val="422A86"/>
                </a:solidFill>
              </a:rPr>
              <a:t>;</a:t>
            </a:r>
            <a:endParaRPr lang="ru-RU" sz="800" dirty="0">
              <a:solidFill>
                <a:srgbClr val="422A86"/>
              </a:solidFill>
            </a:endParaRPr>
          </a:p>
          <a:p>
            <a:pPr algn="just"/>
            <a:r>
              <a:rPr lang="ru-RU" sz="2000" dirty="0">
                <a:solidFill>
                  <a:srgbClr val="422A86"/>
                </a:solidFill>
              </a:rPr>
              <a:t>- </a:t>
            </a:r>
            <a:r>
              <a:rPr lang="ru-RU" sz="2000" dirty="0">
                <a:solidFill>
                  <a:srgbClr val="000099"/>
                </a:solidFill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</a:t>
            </a:r>
            <a:r>
              <a:rPr lang="ru-RU" sz="2000" dirty="0" smtClean="0">
                <a:solidFill>
                  <a:srgbClr val="000099"/>
                </a:solidFill>
              </a:rPr>
              <a:t>традиций.</a:t>
            </a:r>
            <a:endParaRPr lang="ru-RU" sz="2000" dirty="0">
              <a:solidFill>
                <a:srgbClr val="000099"/>
              </a:solidFill>
              <a:latin typeface="Helvetica Neue Medium"/>
              <a:cs typeface="Arial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193675" y="3801137"/>
            <a:ext cx="5406141" cy="4095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b="1" dirty="0"/>
              <a:t>Сроки реализации: </a:t>
            </a:r>
            <a:r>
              <a:rPr lang="ru-RU" sz="2000" dirty="0">
                <a:solidFill>
                  <a:srgbClr val="422A86"/>
                </a:solidFill>
              </a:rPr>
              <a:t>01.01.2019 – 31.12.2024</a:t>
            </a:r>
            <a:endParaRPr lang="ru-RU" sz="2000" dirty="0">
              <a:solidFill>
                <a:srgbClr val="422A86"/>
              </a:solidFill>
              <a:latin typeface="Helvetica Neue Medium"/>
              <a:cs typeface="Arial" pitchFamily="34" charset="0"/>
            </a:endParaRPr>
          </a:p>
        </p:txBody>
      </p:sp>
      <p:pic>
        <p:nvPicPr>
          <p:cNvPr id="31" name="Picture 2" descr="\\Srvr\документы на приемную\!!! ОТДЕЛ КОНТРОЛЯ КАЧЕСТВА ОБРАЗОВАНИЯ\01. МИХЕЕВА С.А\СЕМИНАРЫ\2019\совещание_июнь_2019\Материалы\Нац.проект_образование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684" y="2924751"/>
            <a:ext cx="689362" cy="720000"/>
          </a:xfrm>
          <a:prstGeom prst="rect">
            <a:avLst/>
          </a:prstGeom>
          <a:noFill/>
        </p:spPr>
      </p:pic>
      <p:pic>
        <p:nvPicPr>
          <p:cNvPr id="32" name="Picture 2" descr="\\Srvr\документы на приемную\!!! ОТДЕЛ КОНТРОЛЯ КАЧЕСТВА ОБРАЗОВАНИЯ\01. МИХЕЕВА С.А\СЕМИНАРЫ\2019\совещание_июнь_2019\Материалы\Сроки реализации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73" y="3661741"/>
            <a:ext cx="690641" cy="684000"/>
          </a:xfrm>
          <a:prstGeom prst="rect">
            <a:avLst/>
          </a:prstGeom>
          <a:noFill/>
        </p:spPr>
      </p:pic>
      <p:pic>
        <p:nvPicPr>
          <p:cNvPr id="33" name="Picture 3" descr="\\Srvr\документы на приемную\!!! ОТДЕЛ КОНТРОЛЯ КАЧЕСТВА ОБРАЗОВАНИЯ\01. МИХЕЕВА С.А\СЕМИНАРЫ\2019\совещание_июнь_2019\Материалы\Цел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444" y="4409112"/>
            <a:ext cx="709570" cy="684000"/>
          </a:xfrm>
          <a:prstGeom prst="rect">
            <a:avLst/>
          </a:prstGeom>
          <a:noFill/>
        </p:spPr>
      </p:pic>
      <p:pic>
        <p:nvPicPr>
          <p:cNvPr id="56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9" name="Picture 3" descr="\\Srvr\документы на приемную\!!! ОТДЕЛ КОНТРОЛЯ КАЧЕСТВА ОБРАЗОВАНИЯ\01. МИХЕЕВА С.А\СЕМИНАРЫ\2019\совещание_июнь_2019\Материалы\Независимая оценка НОКОкопирование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42" y="1182324"/>
            <a:ext cx="1477354" cy="1461900"/>
          </a:xfrm>
          <a:prstGeom prst="rect">
            <a:avLst/>
          </a:prstGeom>
          <a:noFill/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1582926" y="1865401"/>
            <a:ext cx="8827291" cy="6541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609248"/>
            <a:r>
              <a:rPr lang="ru-RU" sz="2300" b="1" dirty="0" smtClean="0">
                <a:solidFill>
                  <a:srgbClr val="422A86"/>
                </a:solidFill>
                <a:latin typeface="Helvetica Neue Medium"/>
                <a:cs typeface="Arial" pitchFamily="34" charset="0"/>
              </a:rPr>
              <a:t>«</a:t>
            </a:r>
            <a:r>
              <a:rPr lang="ru-RU" sz="2300" b="1" dirty="0">
                <a:solidFill>
                  <a:srgbClr val="422A86"/>
                </a:solidFill>
                <a:latin typeface="Helvetica Neue Medium"/>
                <a:cs typeface="Arial" pitchFamily="34" charset="0"/>
              </a:rPr>
              <a:t>О национальных целях и стратегических задачах </a:t>
            </a:r>
            <a:r>
              <a:rPr lang="ru-RU" sz="2300" b="1" dirty="0" smtClean="0">
                <a:solidFill>
                  <a:srgbClr val="422A86"/>
                </a:solidFill>
                <a:latin typeface="Helvetica Neue Medium"/>
                <a:cs typeface="Arial" pitchFamily="34" charset="0"/>
              </a:rPr>
              <a:t>развития</a:t>
            </a:r>
          </a:p>
          <a:p>
            <a:pPr algn="ctr" defTabSz="609248"/>
            <a:r>
              <a:rPr lang="ru-RU" sz="2300" b="1" dirty="0" smtClean="0">
                <a:solidFill>
                  <a:srgbClr val="422A86"/>
                </a:solidFill>
                <a:latin typeface="Helvetica Neue Medium"/>
                <a:cs typeface="Arial" pitchFamily="34" charset="0"/>
              </a:rPr>
              <a:t>Российской </a:t>
            </a:r>
            <a:r>
              <a:rPr lang="ru-RU" sz="2300" b="1" dirty="0">
                <a:solidFill>
                  <a:srgbClr val="422A86"/>
                </a:solidFill>
                <a:latin typeface="Helvetica Neue Medium"/>
                <a:cs typeface="Arial" pitchFamily="34" charset="0"/>
              </a:rPr>
              <a:t>Федерации на период до 2024 года»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14805" y="6571768"/>
            <a:ext cx="910778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i="1" dirty="0" err="1" smtClean="0">
                <a:solidFill>
                  <a:schemeClr val="bg1"/>
                </a:solidFill>
              </a:rPr>
              <a:t>Касимова</a:t>
            </a:r>
            <a:r>
              <a:rPr lang="ru-RU" i="1" dirty="0" smtClean="0">
                <a:solidFill>
                  <a:schemeClr val="bg1"/>
                </a:solidFill>
              </a:rPr>
              <a:t> Ольга Михайловна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</a:rPr>
              <a:t>директор департамента по надзору и контролю в сфере образования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1395" y="1211657"/>
            <a:ext cx="42816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Процедуры ЕСОКО</a:t>
            </a:r>
          </a:p>
        </p:txBody>
      </p:sp>
      <p:pic>
        <p:nvPicPr>
          <p:cNvPr id="15" name="Picture 2" descr="\\Srvr\документы на приемную\!!! ОТДЕЛ КОНТРОЛЯ КАЧЕСТВА ОБРАЗОВАНИЯ\01. МИХЕЕВА С.А\СЕМИНАРЫ\2019\совещание_июнь_2019\Материалы\ЕСОКО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4514" y="1166142"/>
            <a:ext cx="702423" cy="70242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673828" y="2981054"/>
            <a:ext cx="5049053" cy="6895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  <a:sp3d extrusionH="57150">
              <a:bevelT w="38100" h="38100"/>
            </a:sp3d>
          </a:bodyPr>
          <a:lstStyle/>
          <a:p>
            <a:pPr algn="ctr"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Государственная итоговая аттестация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(ОГЭ, ЕГЭ, ГВЭ)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Helvetica Neue Medium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3828" y="3951690"/>
            <a:ext cx="5049053" cy="1608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Национальные исследования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(НИКО, ВПР, исследования компетенций учителей, исследования дошкольного образования, оценка директоров, углублённые исследования)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Helvetica Neue Medium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3829" y="1904217"/>
            <a:ext cx="5049052" cy="7576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Международные исследования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TIMSS, PISA, PIRLS,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…)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Helvetica Neue Medium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3828" y="5773385"/>
            <a:ext cx="5049054" cy="383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spcBef>
                <a:spcPts val="450"/>
              </a:spcBef>
              <a:spcAft>
                <a:spcPts val="135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Helvetica Neue Medium"/>
              </a:rPr>
              <a:t>Региональные исследования</a:t>
            </a:r>
          </a:p>
        </p:txBody>
      </p:sp>
      <p:pic>
        <p:nvPicPr>
          <p:cNvPr id="20" name="Picture 3" descr="\\Srvr\документы на приемную\!!! ОТДЕЛ КОНТРОЛЯ КАЧЕСТВА ОБРАЗОВАНИЯ\01. МИХЕЕВА С.А\СЕМИНАРЫ\2019\совещание_июнь_2019\Материалы\Международные исследования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0205" y="1934854"/>
            <a:ext cx="727272" cy="720000"/>
          </a:xfrm>
          <a:prstGeom prst="rect">
            <a:avLst/>
          </a:prstGeom>
          <a:noFill/>
        </p:spPr>
      </p:pic>
      <p:pic>
        <p:nvPicPr>
          <p:cNvPr id="21" name="Picture 4" descr="\\Srvr\документы на приемную\!!! ОТДЕЛ КОНТРОЛЯ КАЧЕСТВА ОБРАЗОВАНИЯ\01. МИХЕЕВА С.А\СЕМИНАРЫ\2019\совещание_июнь_2019\Материалы\ГИА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7650" y="2965829"/>
            <a:ext cx="727273" cy="720000"/>
          </a:xfrm>
          <a:prstGeom prst="rect">
            <a:avLst/>
          </a:prstGeom>
          <a:noFill/>
        </p:spPr>
      </p:pic>
      <p:pic>
        <p:nvPicPr>
          <p:cNvPr id="22" name="Picture 5" descr="\\Srvr\документы на приемную\!!! ОТДЕЛ КОНТРОЛЯ КАЧЕСТВА ОБРАЗОВАНИЯ\01. МИХЕЕВА С.А\СЕМИНАРЫ\2019\совещание_июнь_2019\Материалы\НИКО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0205" y="4423003"/>
            <a:ext cx="727273" cy="720000"/>
          </a:xfrm>
          <a:prstGeom prst="rect">
            <a:avLst/>
          </a:prstGeom>
          <a:noFill/>
        </p:spPr>
      </p:pic>
      <p:pic>
        <p:nvPicPr>
          <p:cNvPr id="23" name="Picture 7" descr="\\Srvr\документы на приемную\!!! ОТДЕЛ КОНТРОЛЯ КАЧЕСТВА ОБРАЗОВАНИЯ\01. МИХЕЕВА С.А\СЕМИНАРЫ\2019\совещание_июнь_2019\Материалы\Регион.тсс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63770" y="5541227"/>
            <a:ext cx="809257" cy="818286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15958" y="1166142"/>
            <a:ext cx="1477125" cy="1948001"/>
            <a:chOff x="9620300" y="3302518"/>
            <a:chExt cx="1443472" cy="1948493"/>
          </a:xfrm>
        </p:grpSpPr>
        <p:pic>
          <p:nvPicPr>
            <p:cNvPr id="1030" name="Picture 6" descr="TIMSS — Википедия"/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808"/>
            <a:stretch/>
          </p:blipFill>
          <p:spPr bwMode="auto">
            <a:xfrm>
              <a:off x="9629353" y="3302518"/>
              <a:ext cx="1428750" cy="588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9620300" y="3876236"/>
              <a:ext cx="1443472" cy="1374775"/>
              <a:chOff x="177201" y="1314008"/>
              <a:chExt cx="1809750" cy="1734347"/>
            </a:xfrm>
          </p:grpSpPr>
          <p:pic>
            <p:nvPicPr>
              <p:cNvPr id="1034" name="Picture 10" descr="TIMSS Study 2019 - St. Mary's Primary School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9456"/>
              <a:stretch/>
            </p:blipFill>
            <p:spPr bwMode="auto">
              <a:xfrm>
                <a:off x="177201" y="1314008"/>
                <a:ext cx="1809750" cy="770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TIMSS Study 2019 - St. Mary's Primary School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61"/>
              <a:stretch/>
            </p:blipFill>
            <p:spPr bwMode="auto">
              <a:xfrm>
                <a:off x="177201" y="2085681"/>
                <a:ext cx="1809750" cy="9626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36" name="Picture 12" descr="PISA - национальное исследование качества образования. - Официальный сайт  МБОУ &quot;Лицей №4&quot; г. о. Королёв Московской области.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5183" r="1915" b="4674"/>
          <a:stretch/>
        </p:blipFill>
        <p:spPr bwMode="auto">
          <a:xfrm>
            <a:off x="653937" y="5230713"/>
            <a:ext cx="1828754" cy="103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Возможно, это изображение (текст «PIRLS Progress In International Reading Literacy Study»)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18344" r="10601" b="10939"/>
          <a:stretch/>
        </p:blipFill>
        <p:spPr bwMode="auto">
          <a:xfrm>
            <a:off x="92392" y="3646543"/>
            <a:ext cx="2682868" cy="15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Расписание ВПР на 2019 учебный год – Официальный сайт МАОУ Лицей &quot;Звездный&quot;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89" y="5602090"/>
            <a:ext cx="2021527" cy="6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Особенности проведения ГВЭ для выпускников 11 классов в 2021 году -  Официальный сайт МБОУ &quot;Веревская СОШ&quot;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b="27441"/>
          <a:stretch/>
        </p:blipFill>
        <p:spPr bwMode="auto">
          <a:xfrm>
            <a:off x="8903217" y="3422769"/>
            <a:ext cx="1644069" cy="6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0"/>
          <a:srcRect l="40340" t="51958" r="40986" b="30000"/>
          <a:stretch/>
        </p:blipFill>
        <p:spPr>
          <a:xfrm>
            <a:off x="9173612" y="4206223"/>
            <a:ext cx="2240358" cy="1217573"/>
          </a:xfrm>
          <a:prstGeom prst="rect">
            <a:avLst/>
          </a:prstGeom>
        </p:spPr>
      </p:pic>
      <p:pic>
        <p:nvPicPr>
          <p:cNvPr id="1044" name="Picture 20" descr="ОГЭ | МУНИЦИПАЛЬНОЕ АВТОНОМНОЕ ОБЩЕОБРАЗОВАТЕЛЬНОЕ УЧРЕЖДЕНИЕ &quot;ГИМНАЗИЯ №  87&quot;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44" y="2622436"/>
            <a:ext cx="1548542" cy="9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Единый государственный экзамен — Википедия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57" y="1968332"/>
            <a:ext cx="1606833" cy="90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014805" y="6571768"/>
            <a:ext cx="849214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i="1" dirty="0" err="1" smtClean="0">
                <a:solidFill>
                  <a:schemeClr val="bg1"/>
                </a:solidFill>
              </a:rPr>
              <a:t>Касимова</a:t>
            </a:r>
            <a:r>
              <a:rPr lang="ru-RU" i="1" dirty="0" smtClean="0">
                <a:solidFill>
                  <a:schemeClr val="bg1"/>
                </a:solidFill>
              </a:rPr>
              <a:t> Ольга Михайловна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</a:rPr>
              <a:t>директор департамента по надзору и контролю в сфере образования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54" name="Picture 30" descr="ФИОКО - TALIS-201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6" y="2787820"/>
            <a:ext cx="1912920" cy="10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/>
          <p:cNvPicPr>
            <a:picLocks noChangeAspect="1" noChangeArrowheads="1"/>
          </p:cNvPicPr>
          <p:nvPr/>
        </p:nvPicPr>
        <p:blipFill rotWithShape="1">
          <a:blip r:embed="rId3"/>
          <a:srcRect t="5470" b="1011"/>
          <a:stretch/>
        </p:blipFill>
        <p:spPr bwMode="auto">
          <a:xfrm>
            <a:off x="1" y="95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C:\Users\000\Desktop\для презентации\gerb_20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5969" y="93897"/>
            <a:ext cx="1568497" cy="14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3910" y="208828"/>
            <a:ext cx="847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Министерство просвещения и воспитания Ульяновской области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909" y="674174"/>
            <a:ext cx="8474525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Департамент по надзору и контролю в сфере образования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4805" y="6571768"/>
            <a:ext cx="857363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i="1" dirty="0" err="1" smtClean="0">
                <a:solidFill>
                  <a:schemeClr val="bg1"/>
                </a:solidFill>
              </a:rPr>
              <a:t>Касимова</a:t>
            </a:r>
            <a:r>
              <a:rPr lang="ru-RU" i="1" dirty="0" smtClean="0">
                <a:solidFill>
                  <a:schemeClr val="bg1"/>
                </a:solidFill>
              </a:rPr>
              <a:t> Ольга Михайловна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</a:rPr>
              <a:t>директор департамента по надзору и контролю в сфере образования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особрнадзор принимает замечания и предложения по Единому госэкзамену -  Город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4645" r="9068" b="3649"/>
          <a:stretch/>
        </p:blipFill>
        <p:spPr bwMode="auto">
          <a:xfrm>
            <a:off x="1642590" y="1224872"/>
            <a:ext cx="2172832" cy="162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80507" y="2905780"/>
            <a:ext cx="3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Федеральная служба по надзору</a:t>
            </a:r>
          </a:p>
          <a:p>
            <a:pPr algn="ctr">
              <a:lnSpc>
                <a:spcPct val="70000"/>
              </a:lnSpc>
            </a:pPr>
            <a:r>
              <a:rPr lang="ru-R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сфере образования и науки</a:t>
            </a:r>
            <a:endParaRPr lang="ru-RU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555" y="4673506"/>
            <a:ext cx="2331706" cy="1055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Список школ</a:t>
            </a:r>
          </a:p>
          <a:p>
            <a:pPr algn="ctr">
              <a:lnSpc>
                <a:spcPct val="7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с признаками необъективности ВПР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3543" y="4673506"/>
            <a:ext cx="2579058" cy="1055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Список школ</a:t>
            </a:r>
          </a:p>
          <a:p>
            <a:pPr algn="ctr">
              <a:lnSpc>
                <a:spcPct val="7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с низкими образовательными результатами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ФГБУ ФИОКО - YouTub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5079" r="5842" b="26716"/>
          <a:stretch/>
        </p:blipFill>
        <p:spPr bwMode="auto">
          <a:xfrm>
            <a:off x="6077070" y="1368176"/>
            <a:ext cx="1986197" cy="151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828239" y="3751707"/>
            <a:ext cx="328940" cy="829345"/>
          </a:xfrm>
          <a:prstGeom prst="downArrow">
            <a:avLst>
              <a:gd name="adj1" fmla="val 50000"/>
              <a:gd name="adj2" fmla="val 1050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114130" y="3751707"/>
            <a:ext cx="328940" cy="829345"/>
          </a:xfrm>
          <a:prstGeom prst="downArrow">
            <a:avLst>
              <a:gd name="adj1" fmla="val 50000"/>
              <a:gd name="adj2" fmla="val 1050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50098" y="3355371"/>
            <a:ext cx="2458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http://</a:t>
            </a:r>
            <a:r>
              <a:rPr lang="ru-RU" b="1" dirty="0" smtClean="0">
                <a:solidFill>
                  <a:srgbClr val="0000FF"/>
                </a:solidFill>
              </a:rPr>
              <a:t>obrnadzor.gov.ru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4" name="Picture 6" descr="Free Icon | Hand finger pressing a circular ring butt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62" y="3441354"/>
            <a:ext cx="447063" cy="4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95795" y="3355371"/>
            <a:ext cx="1677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https://</a:t>
            </a:r>
            <a:r>
              <a:rPr lang="ru-RU" b="1" dirty="0" smtClean="0">
                <a:solidFill>
                  <a:srgbClr val="0000FF"/>
                </a:solidFill>
              </a:rPr>
              <a:t>fioco.ru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1" name="Picture 6" descr="Free Icon | Hand finger pressing a circular ring butt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51" y="3441353"/>
            <a:ext cx="447063" cy="4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653973" y="2174905"/>
            <a:ext cx="2070919" cy="10402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Национальные исследования качества образования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0770" y="4681135"/>
            <a:ext cx="3198795" cy="10402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Оценка качества общего образования</a:t>
            </a:r>
          </a:p>
          <a:p>
            <a:pPr algn="ctr">
              <a:lnSpc>
                <a:spcPct val="7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в общеобразовательных организациях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87734" y="3733183"/>
            <a:ext cx="3080416" cy="19882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200" b="1" dirty="0" smtClean="0">
                <a:solidFill>
                  <a:srgbClr val="002060"/>
                </a:solidFill>
              </a:rPr>
              <a:t>Адресная методическая помощь общеобразовательным организациям, имеющим низкие образовательные результаты обучающихся (500+)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00931" y="3160094"/>
            <a:ext cx="251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https://</a:t>
            </a:r>
            <a:r>
              <a:rPr lang="ru-RU" b="1" dirty="0" smtClean="0">
                <a:solidFill>
                  <a:srgbClr val="0000FF"/>
                </a:solidFill>
              </a:rPr>
              <a:t>www.eduniko.ru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7" name="Picture 6" descr="Free Icon | Hand finger pressing a circular ring butt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910" y="3217821"/>
            <a:ext cx="447063" cy="4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21669" y="2905780"/>
            <a:ext cx="3896998" cy="53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Федеральный институт</a:t>
            </a:r>
          </a:p>
          <a:p>
            <a:pPr algn="ctr">
              <a:lnSpc>
                <a:spcPct val="70000"/>
              </a:lnSpc>
            </a:pPr>
            <a:r>
              <a:rPr lang="ru-R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оценки качества образования</a:t>
            </a:r>
            <a:endParaRPr lang="ru-RU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779805" y="3740632"/>
            <a:ext cx="328940" cy="829345"/>
          </a:xfrm>
          <a:prstGeom prst="downArrow">
            <a:avLst>
              <a:gd name="adj1" fmla="val 50000"/>
              <a:gd name="adj2" fmla="val 1050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9010586" y="2343048"/>
            <a:ext cx="328940" cy="829345"/>
          </a:xfrm>
          <a:prstGeom prst="downArrow">
            <a:avLst>
              <a:gd name="adj1" fmla="val 50000"/>
              <a:gd name="adj2" fmla="val 1050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20031855">
            <a:off x="8365324" y="3668267"/>
            <a:ext cx="328940" cy="829345"/>
          </a:xfrm>
          <a:prstGeom prst="downArrow">
            <a:avLst>
              <a:gd name="adj1" fmla="val 50000"/>
              <a:gd name="adj2" fmla="val 1050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98893" y="5749999"/>
            <a:ext cx="248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https://fioco.ru/antirisk</a:t>
            </a:r>
          </a:p>
        </p:txBody>
      </p:sp>
      <p:pic>
        <p:nvPicPr>
          <p:cNvPr id="34" name="Picture 6" descr="Free Icon | Hand finger pressing a circular ring butt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78" y="5788221"/>
            <a:ext cx="447063" cy="4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55097" y="5749999"/>
            <a:ext cx="264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https://fioco.ru/ru/osoko</a:t>
            </a:r>
          </a:p>
        </p:txBody>
      </p:sp>
      <p:pic>
        <p:nvPicPr>
          <p:cNvPr id="36" name="Picture 6" descr="Free Icon | Hand finger pressing a circular ring butt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88" y="5781142"/>
            <a:ext cx="447063" cy="4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604</TotalTime>
  <Words>276</Words>
  <Application>Microsoft Office PowerPoint</Application>
  <PresentationFormat>Широкоэкранный</PresentationFormat>
  <Paragraphs>48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 Neue Medium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Михеева</dc:creator>
  <cp:lastModifiedBy>User</cp:lastModifiedBy>
  <cp:revision>35</cp:revision>
  <dcterms:created xsi:type="dcterms:W3CDTF">2020-08-14T07:22:54Z</dcterms:created>
  <dcterms:modified xsi:type="dcterms:W3CDTF">2021-03-24T10:57:22Z</dcterms:modified>
</cp:coreProperties>
</file>