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86" r:id="rId4"/>
    <p:sldId id="269" r:id="rId5"/>
    <p:sldId id="278" r:id="rId6"/>
    <p:sldId id="275" r:id="rId7"/>
    <p:sldId id="276" r:id="rId8"/>
    <p:sldId id="277" r:id="rId9"/>
    <p:sldId id="279" r:id="rId10"/>
    <p:sldId id="280" r:id="rId11"/>
    <p:sldId id="281" r:id="rId12"/>
    <p:sldId id="282" r:id="rId13"/>
    <p:sldId id="270" r:id="rId14"/>
    <p:sldId id="284" r:id="rId15"/>
    <p:sldId id="265" r:id="rId16"/>
    <p:sldId id="285" r:id="rId17"/>
    <p:sldId id="287"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Анна" initials="А"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14" autoAdjust="0"/>
    <p:restoredTop sz="94660"/>
  </p:normalViewPr>
  <p:slideViewPr>
    <p:cSldViewPr snapToGrid="0">
      <p:cViewPr>
        <p:scale>
          <a:sx n="75" d="100"/>
          <a:sy n="75" d="100"/>
        </p:scale>
        <p:origin x="-1134" y="-4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539F7F-7227-4F36-A814-9AADAEBEBFE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B8CEAF5A-5439-4478-B87B-CBBAE60B30A2}">
      <dgm:prSet phldrT="[Текст]" custT="1"/>
      <dgm:spPr/>
      <dgm:t>
        <a:bodyPr/>
        <a:lstStyle/>
        <a:p>
          <a:r>
            <a:rPr lang="ru-RU" sz="2400" b="1" dirty="0" smtClean="0">
              <a:solidFill>
                <a:schemeClr val="bg1"/>
              </a:solidFill>
              <a:latin typeface="Times New Roman" panose="02020603050405020304" pitchFamily="18" charset="0"/>
              <a:cs typeface="Times New Roman" panose="02020603050405020304" pitchFamily="18" charset="0"/>
            </a:rPr>
            <a:t>Требования к размещению информации на сайте</a:t>
          </a:r>
          <a:r>
            <a:rPr lang="ru-RU" sz="2400" dirty="0" smtClean="0">
              <a:solidFill>
                <a:schemeClr val="bg1"/>
              </a:solidFill>
            </a:rPr>
            <a:t> </a:t>
          </a:r>
          <a:endParaRPr lang="ru-RU" sz="2400" dirty="0">
            <a:solidFill>
              <a:schemeClr val="bg1"/>
            </a:solidFill>
          </a:endParaRPr>
        </a:p>
      </dgm:t>
    </dgm:pt>
    <dgm:pt modelId="{12262F9A-03CC-419A-BA3E-A4F8F26D7E4C}" type="parTrans" cxnId="{5A6BE1C8-8567-4485-BA79-89673144664E}">
      <dgm:prSet/>
      <dgm:spPr/>
      <dgm:t>
        <a:bodyPr/>
        <a:lstStyle/>
        <a:p>
          <a:endParaRPr lang="ru-RU"/>
        </a:p>
      </dgm:t>
    </dgm:pt>
    <dgm:pt modelId="{961A31F3-82D3-45D1-9DC2-D7263BA809D0}" type="sibTrans" cxnId="{5A6BE1C8-8567-4485-BA79-89673144664E}">
      <dgm:prSet/>
      <dgm:spPr/>
      <dgm:t>
        <a:bodyPr/>
        <a:lstStyle/>
        <a:p>
          <a:endParaRPr lang="ru-RU"/>
        </a:p>
      </dgm:t>
    </dgm:pt>
    <dgm:pt modelId="{C9F197DB-5ACB-4F5D-B348-620414C3F803}">
      <dgm:prSet phldrT="[Текст]" custT="1"/>
      <dgm:spPr/>
      <dgm:t>
        <a:bodyPr/>
        <a:lstStyle/>
        <a:p>
          <a:r>
            <a:rPr lang="ru-RU" sz="1400" dirty="0" smtClean="0">
              <a:latin typeface="Times New Roman" panose="02020603050405020304" pitchFamily="18" charset="0"/>
              <a:cs typeface="Times New Roman" panose="02020603050405020304" pitchFamily="18" charset="0"/>
            </a:rPr>
            <a:t>обеспечение возможности поиска и копирования фрагментов текста  средствами </a:t>
          </a:r>
          <a:r>
            <a:rPr lang="ru-RU" sz="1400" dirty="0" err="1" smtClean="0">
              <a:latin typeface="Times New Roman" panose="02020603050405020304" pitchFamily="18" charset="0"/>
              <a:cs typeface="Times New Roman" panose="02020603050405020304" pitchFamily="18" charset="0"/>
            </a:rPr>
            <a:t>веб-обозревателя</a:t>
          </a:r>
          <a:r>
            <a:rPr lang="ru-RU" sz="1400" dirty="0" smtClean="0">
              <a:latin typeface="Times New Roman" panose="02020603050405020304" pitchFamily="18" charset="0"/>
              <a:cs typeface="Times New Roman" panose="02020603050405020304" pitchFamily="18" charset="0"/>
            </a:rPr>
            <a:t> ("гипертекстовый формат");</a:t>
          </a:r>
          <a:endParaRPr lang="ru-RU" sz="1400" dirty="0"/>
        </a:p>
      </dgm:t>
    </dgm:pt>
    <dgm:pt modelId="{D3DD03E0-D4CD-4F2E-A69D-FF5674F4844B}" type="parTrans" cxnId="{C9C51576-EDC5-4B45-B9B6-9E514E5D7270}">
      <dgm:prSet/>
      <dgm:spPr/>
      <dgm:t>
        <a:bodyPr/>
        <a:lstStyle/>
        <a:p>
          <a:endParaRPr lang="ru-RU"/>
        </a:p>
      </dgm:t>
    </dgm:pt>
    <dgm:pt modelId="{15E89EC1-C88F-45AA-A6AF-6A9953FEC862}" type="sibTrans" cxnId="{C9C51576-EDC5-4B45-B9B6-9E514E5D7270}">
      <dgm:prSet/>
      <dgm:spPr/>
      <dgm:t>
        <a:bodyPr/>
        <a:lstStyle/>
        <a:p>
          <a:endParaRPr lang="ru-RU"/>
        </a:p>
      </dgm:t>
    </dgm:pt>
    <dgm:pt modelId="{3E0EFA17-9D35-499C-8378-6B4C97E65E8B}">
      <dgm:prSet phldrT="[Текст]"/>
      <dgm:spPr/>
      <dgm:t>
        <a:bodyPr/>
        <a:lstStyle/>
        <a:p>
          <a:r>
            <a:rPr lang="ru-RU" b="1" dirty="0" smtClean="0">
              <a:latin typeface="Times New Roman" panose="02020603050405020304" pitchFamily="18" charset="0"/>
              <a:cs typeface="Times New Roman" panose="02020603050405020304" pitchFamily="18" charset="0"/>
            </a:rPr>
            <a:t>Форматы размещенной на Сайте информации</a:t>
          </a:r>
          <a:endParaRPr lang="ru-RU" dirty="0"/>
        </a:p>
      </dgm:t>
    </dgm:pt>
    <dgm:pt modelId="{C60A4718-01E0-4CC2-828F-8BA77E622FD3}" type="parTrans" cxnId="{0A230C3D-15E4-453C-BF7D-EDE52C3CF928}">
      <dgm:prSet/>
      <dgm:spPr/>
      <dgm:t>
        <a:bodyPr/>
        <a:lstStyle/>
        <a:p>
          <a:endParaRPr lang="ru-RU"/>
        </a:p>
      </dgm:t>
    </dgm:pt>
    <dgm:pt modelId="{C68E38CB-0040-4582-B75E-5492E31DE9DC}" type="sibTrans" cxnId="{0A230C3D-15E4-453C-BF7D-EDE52C3CF928}">
      <dgm:prSet/>
      <dgm:spPr/>
      <dgm:t>
        <a:bodyPr/>
        <a:lstStyle/>
        <a:p>
          <a:endParaRPr lang="ru-RU"/>
        </a:p>
      </dgm:t>
    </dgm:pt>
    <dgm:pt modelId="{97802433-1531-498B-B723-A9566C65A378}">
      <dgm:prSet phldrT="[Текст]" custT="1"/>
      <dgm:spPr/>
      <dgm:t>
        <a:bodyPr/>
        <a:lstStyle/>
        <a:p>
          <a:r>
            <a:rPr lang="ru-RU" sz="1200" dirty="0" smtClean="0">
              <a:latin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cs typeface="Times New Roman" panose="02020603050405020304" pitchFamily="18" charset="0"/>
            </a:rPr>
            <a:t>обеспечивать свободный доступ пользователей к информации,  размещенной на Сайте, на основе общедоступного программного  обеспечения. Пользование информацией, размещенной на Сайте, не может  быть обусловлено требованием использования пользователями информацией  определенных веб-обозревателей или установки на технические средства пользователей информацией программного обеспечения, специально созданного для доступа к информации, размещенной на Сайте;</a:t>
          </a:r>
          <a:endParaRPr lang="ru-RU" sz="1400" dirty="0"/>
        </a:p>
      </dgm:t>
    </dgm:pt>
    <dgm:pt modelId="{2B972CC2-FFE4-4D5E-8953-22D7F74906CF}" type="parTrans" cxnId="{94BE97E6-E7B4-4AC3-A2F1-4103B497994A}">
      <dgm:prSet/>
      <dgm:spPr/>
      <dgm:t>
        <a:bodyPr/>
        <a:lstStyle/>
        <a:p>
          <a:endParaRPr lang="ru-RU"/>
        </a:p>
      </dgm:t>
    </dgm:pt>
    <dgm:pt modelId="{7A18FF30-29ED-4392-A4D5-99AA9D70B672}" type="sibTrans" cxnId="{94BE97E6-E7B4-4AC3-A2F1-4103B497994A}">
      <dgm:prSet/>
      <dgm:spPr/>
      <dgm:t>
        <a:bodyPr/>
        <a:lstStyle/>
        <a:p>
          <a:endParaRPr lang="ru-RU"/>
        </a:p>
      </dgm:t>
    </dgm:pt>
    <dgm:pt modelId="{959CD1BE-E30E-4023-8E26-0ED1D684771D}">
      <dgm:prSet phldrT="[Текст]"/>
      <dgm:spPr/>
      <dgm:t>
        <a:bodyPr/>
        <a:lstStyle/>
        <a:p>
          <a:r>
            <a:rPr lang="ru-RU" b="1" dirty="0" smtClean="0">
              <a:latin typeface="Times New Roman" panose="02020603050405020304" pitchFamily="18" charset="0"/>
              <a:cs typeface="Times New Roman" panose="02020603050405020304" pitchFamily="18" charset="0"/>
            </a:rPr>
            <a:t>Требования к файлам и ссылкам которые размещены на страницах  раздела</a:t>
          </a:r>
          <a:endParaRPr lang="ru-RU" dirty="0"/>
        </a:p>
      </dgm:t>
    </dgm:pt>
    <dgm:pt modelId="{2A94D9EF-6A6B-4E8D-A46B-8C0E28968B0E}" type="parTrans" cxnId="{1AA43CDE-DB16-4559-BFCA-B85648D782E4}">
      <dgm:prSet/>
      <dgm:spPr/>
      <dgm:t>
        <a:bodyPr/>
        <a:lstStyle/>
        <a:p>
          <a:endParaRPr lang="ru-RU"/>
        </a:p>
      </dgm:t>
    </dgm:pt>
    <dgm:pt modelId="{547D9C4E-4EF7-4711-951A-895C188EE1A9}" type="sibTrans" cxnId="{1AA43CDE-DB16-4559-BFCA-B85648D782E4}">
      <dgm:prSet/>
      <dgm:spPr/>
      <dgm:t>
        <a:bodyPr/>
        <a:lstStyle/>
        <a:p>
          <a:endParaRPr lang="ru-RU"/>
        </a:p>
      </dgm:t>
    </dgm:pt>
    <dgm:pt modelId="{FB17914E-2A98-4D10-A3BE-AEE75DFF777D}">
      <dgm:prSet phldrT="[Текст]" custT="1"/>
      <dgm:spPr/>
      <dgm:t>
        <a:bodyPr/>
        <a:lstStyle/>
        <a:p>
          <a:r>
            <a:rPr lang="ru-RU" sz="1400" dirty="0" smtClean="0">
              <a:latin typeface="Times New Roman" panose="02020603050405020304" pitchFamily="18" charset="0"/>
              <a:cs typeface="Times New Roman" panose="02020603050405020304" pitchFamily="18" charset="0"/>
            </a:rPr>
            <a:t>максимальный размер размещаемого файла не должен превышать 15 Мб.  Если размер файла превышает максимальное значение, то он должен быть  разделен на несколько частей (файлов), размер которых не должен  превышать максимальное значение размера файла;</a:t>
          </a:r>
          <a:endParaRPr lang="ru-RU" sz="1400" dirty="0"/>
        </a:p>
      </dgm:t>
    </dgm:pt>
    <dgm:pt modelId="{D11F3830-F954-42D2-9B2F-5F8DBBE43F97}" type="parTrans" cxnId="{5CC73F8B-C5ED-4766-938A-74B10AACCD2E}">
      <dgm:prSet/>
      <dgm:spPr/>
      <dgm:t>
        <a:bodyPr/>
        <a:lstStyle/>
        <a:p>
          <a:endParaRPr lang="ru-RU"/>
        </a:p>
      </dgm:t>
    </dgm:pt>
    <dgm:pt modelId="{4F097C5F-DE37-45E2-BA39-B52F1BA39BE1}" type="sibTrans" cxnId="{5CC73F8B-C5ED-4766-938A-74B10AACCD2E}">
      <dgm:prSet/>
      <dgm:spPr/>
      <dgm:t>
        <a:bodyPr/>
        <a:lstStyle/>
        <a:p>
          <a:endParaRPr lang="ru-RU"/>
        </a:p>
      </dgm:t>
    </dgm:pt>
    <dgm:pt modelId="{DA0ED254-12E0-45EA-A4E6-36E02559B865}">
      <dgm:prSet custT="1"/>
      <dgm:spPr/>
      <dgm:t>
        <a:bodyPr/>
        <a:lstStyle/>
        <a:p>
          <a:r>
            <a:rPr lang="ru-RU" sz="1400" dirty="0" smtClean="0">
              <a:latin typeface="Times New Roman" panose="02020603050405020304" pitchFamily="18" charset="0"/>
              <a:cs typeface="Times New Roman" panose="02020603050405020304" pitchFamily="18" charset="0"/>
            </a:rPr>
            <a:t>обеспечение возможности их сохранения на технических средствах  пользователей и допускающем после сохранения возможность поиска и копирования произвольного фрагмента текста средствами соответствующей программы для просмотра ("документ в электронной форме").</a:t>
          </a:r>
          <a:endParaRPr lang="ru-RU" sz="1400" dirty="0">
            <a:latin typeface="Times New Roman" panose="02020603050405020304" pitchFamily="18" charset="0"/>
            <a:cs typeface="Times New Roman" panose="02020603050405020304" pitchFamily="18" charset="0"/>
          </a:endParaRPr>
        </a:p>
      </dgm:t>
    </dgm:pt>
    <dgm:pt modelId="{BA70E4A4-2BBE-4C51-B014-B8A440AC63E6}" type="parTrans" cxnId="{DF5E89B9-9BB3-4C0F-BE97-3F6C79DEA475}">
      <dgm:prSet/>
      <dgm:spPr/>
      <dgm:t>
        <a:bodyPr/>
        <a:lstStyle/>
        <a:p>
          <a:endParaRPr lang="ru-RU"/>
        </a:p>
      </dgm:t>
    </dgm:pt>
    <dgm:pt modelId="{462F58BF-AA74-4659-818E-265ECD499AA2}" type="sibTrans" cxnId="{DF5E89B9-9BB3-4C0F-BE97-3F6C79DEA475}">
      <dgm:prSet/>
      <dgm:spPr/>
      <dgm:t>
        <a:bodyPr/>
        <a:lstStyle/>
        <a:p>
          <a:endParaRPr lang="ru-RU"/>
        </a:p>
      </dgm:t>
    </dgm:pt>
    <dgm:pt modelId="{CBA17FDA-25F0-4291-9CF1-00F24B48C2C6}">
      <dgm:prSet custT="1"/>
      <dgm:spPr/>
      <dgm:t>
        <a:bodyPr/>
        <a:lstStyle/>
        <a:p>
          <a:r>
            <a:rPr lang="ru-RU" sz="1400" dirty="0" smtClean="0">
              <a:latin typeface="Times New Roman" panose="02020603050405020304" pitchFamily="18" charset="0"/>
              <a:cs typeface="Times New Roman" panose="02020603050405020304" pitchFamily="18" charset="0"/>
            </a:rPr>
            <a:t>документы, самостоятельно разрабатываемые и утверждаемые  образовательной организацией, могут дополнительно размещаться в  графическом формате в виде графических образов их оригиналов  ("графический формат").</a:t>
          </a:r>
          <a:endParaRPr lang="ru-RU" sz="1400" dirty="0">
            <a:latin typeface="Times New Roman" panose="02020603050405020304" pitchFamily="18" charset="0"/>
            <a:cs typeface="Times New Roman" panose="02020603050405020304" pitchFamily="18" charset="0"/>
          </a:endParaRPr>
        </a:p>
      </dgm:t>
    </dgm:pt>
    <dgm:pt modelId="{1699E6EC-9B77-4545-A920-6F39667C2D1D}" type="parTrans" cxnId="{3AF709E4-5620-4BFB-8B37-46D2D687A7A7}">
      <dgm:prSet/>
      <dgm:spPr/>
      <dgm:t>
        <a:bodyPr/>
        <a:lstStyle/>
        <a:p>
          <a:endParaRPr lang="ru-RU"/>
        </a:p>
      </dgm:t>
    </dgm:pt>
    <dgm:pt modelId="{5B2CF4FA-FC1A-485E-B9A1-DFF4E7DA994F}" type="sibTrans" cxnId="{3AF709E4-5620-4BFB-8B37-46D2D687A7A7}">
      <dgm:prSet/>
      <dgm:spPr/>
      <dgm:t>
        <a:bodyPr/>
        <a:lstStyle/>
        <a:p>
          <a:endParaRPr lang="ru-RU"/>
        </a:p>
      </dgm:t>
    </dgm:pt>
    <dgm:pt modelId="{7EFD390A-57BF-4804-B03D-0D2680AB6CD0}">
      <dgm:prSet custT="1"/>
      <dgm:spPr/>
      <dgm:t>
        <a:bodyPr/>
        <a:lstStyle/>
        <a:p>
          <a:r>
            <a:rPr lang="ru-RU" sz="1400" dirty="0" smtClean="0">
              <a:latin typeface="Times New Roman" panose="02020603050405020304" pitchFamily="18" charset="0"/>
              <a:cs typeface="Times New Roman" panose="02020603050405020304" pitchFamily="18" charset="0"/>
            </a:rPr>
            <a:t>обеспечивать пользователю информацией возможность навигации,  поиска и использования текстовой информации, размещенной на Сайте, при выключенной функции отображения графических элементов страниц в вебобозревателе.</a:t>
          </a:r>
          <a:endParaRPr lang="ru-RU" sz="1400" dirty="0">
            <a:latin typeface="Times New Roman" panose="02020603050405020304" pitchFamily="18" charset="0"/>
            <a:cs typeface="Times New Roman" panose="02020603050405020304" pitchFamily="18" charset="0"/>
          </a:endParaRPr>
        </a:p>
      </dgm:t>
    </dgm:pt>
    <dgm:pt modelId="{E8299EC8-6071-4AF8-AA98-AA2B3390DDC8}" type="parTrans" cxnId="{C579BC57-122F-4F56-977C-CB60A9808918}">
      <dgm:prSet/>
      <dgm:spPr/>
      <dgm:t>
        <a:bodyPr/>
        <a:lstStyle/>
        <a:p>
          <a:endParaRPr lang="ru-RU"/>
        </a:p>
      </dgm:t>
    </dgm:pt>
    <dgm:pt modelId="{E6BDB120-B0F3-4683-A785-4DE28E34F14A}" type="sibTrans" cxnId="{C579BC57-122F-4F56-977C-CB60A9808918}">
      <dgm:prSet/>
      <dgm:spPr/>
      <dgm:t>
        <a:bodyPr/>
        <a:lstStyle/>
        <a:p>
          <a:endParaRPr lang="ru-RU"/>
        </a:p>
      </dgm:t>
    </dgm:pt>
    <dgm:pt modelId="{E10CB326-F935-4576-A150-585C39C5B120}">
      <dgm:prSet custT="1"/>
      <dgm:spPr/>
      <dgm:t>
        <a:bodyPr/>
        <a:lstStyle/>
        <a:p>
          <a:r>
            <a:rPr lang="ru-RU" sz="1400" dirty="0" smtClean="0">
              <a:latin typeface="Times New Roman" panose="02020603050405020304" pitchFamily="18" charset="0"/>
              <a:cs typeface="Times New Roman" panose="02020603050405020304" pitchFamily="18" charset="0"/>
            </a:rPr>
            <a:t>сканирование документа (если производилось сканирование бумажного  документа) должно быть выполнено с разрешением не менее 100 dpi;</a:t>
          </a:r>
          <a:endParaRPr lang="ru-RU" sz="1400" dirty="0">
            <a:latin typeface="Times New Roman" panose="02020603050405020304" pitchFamily="18" charset="0"/>
            <a:cs typeface="Times New Roman" panose="02020603050405020304" pitchFamily="18" charset="0"/>
          </a:endParaRPr>
        </a:p>
      </dgm:t>
    </dgm:pt>
    <dgm:pt modelId="{7927587D-9EB4-4384-BD99-9CEA4F77D0D9}" type="parTrans" cxnId="{F17D20EF-CBF7-4036-AA7B-045160AF00E3}">
      <dgm:prSet/>
      <dgm:spPr/>
      <dgm:t>
        <a:bodyPr/>
        <a:lstStyle/>
        <a:p>
          <a:endParaRPr lang="ru-RU"/>
        </a:p>
      </dgm:t>
    </dgm:pt>
    <dgm:pt modelId="{BC7FDF34-D929-4D41-9808-1D718FA4A0B7}" type="sibTrans" cxnId="{F17D20EF-CBF7-4036-AA7B-045160AF00E3}">
      <dgm:prSet/>
      <dgm:spPr/>
      <dgm:t>
        <a:bodyPr/>
        <a:lstStyle/>
        <a:p>
          <a:endParaRPr lang="ru-RU"/>
        </a:p>
      </dgm:t>
    </dgm:pt>
    <dgm:pt modelId="{97D1CBDE-92BB-40AF-BD15-46A19762A7F0}">
      <dgm:prSet custT="1"/>
      <dgm:spPr/>
      <dgm:t>
        <a:bodyPr/>
        <a:lstStyle/>
        <a:p>
          <a:r>
            <a:rPr lang="ru-RU" sz="1400" dirty="0" smtClean="0">
              <a:latin typeface="Times New Roman" panose="02020603050405020304" pitchFamily="18" charset="0"/>
              <a:cs typeface="Times New Roman" panose="02020603050405020304" pitchFamily="18" charset="0"/>
            </a:rPr>
            <a:t>отсканированный текст (если производилось сканирование бумажного  документа) в электронной копии документа должен быть читаемым;</a:t>
          </a:r>
          <a:endParaRPr lang="ru-RU" sz="1400" dirty="0">
            <a:latin typeface="Times New Roman" panose="02020603050405020304" pitchFamily="18" charset="0"/>
            <a:cs typeface="Times New Roman" panose="02020603050405020304" pitchFamily="18" charset="0"/>
          </a:endParaRPr>
        </a:p>
      </dgm:t>
    </dgm:pt>
    <dgm:pt modelId="{1310D989-D432-4C08-B507-A077B12E28A9}" type="parTrans" cxnId="{9B8EEEC0-2100-4FAF-8CD0-09804FF00AB8}">
      <dgm:prSet/>
      <dgm:spPr/>
      <dgm:t>
        <a:bodyPr/>
        <a:lstStyle/>
        <a:p>
          <a:endParaRPr lang="ru-RU"/>
        </a:p>
      </dgm:t>
    </dgm:pt>
    <dgm:pt modelId="{6472034B-4505-4192-9C48-771CD24DC463}" type="sibTrans" cxnId="{9B8EEEC0-2100-4FAF-8CD0-09804FF00AB8}">
      <dgm:prSet/>
      <dgm:spPr/>
      <dgm:t>
        <a:bodyPr/>
        <a:lstStyle/>
        <a:p>
          <a:endParaRPr lang="ru-RU"/>
        </a:p>
      </dgm:t>
    </dgm:pt>
    <dgm:pt modelId="{43F2CA07-14A6-4398-BEF8-17F08A66BB50}">
      <dgm:prSet custT="1"/>
      <dgm:spPr/>
      <dgm:t>
        <a:bodyPr/>
        <a:lstStyle/>
        <a:p>
          <a:r>
            <a:rPr lang="ru-RU" sz="1400" dirty="0" smtClean="0">
              <a:latin typeface="Times New Roman" panose="02020603050405020304" pitchFamily="18" charset="0"/>
              <a:cs typeface="Times New Roman" panose="02020603050405020304" pitchFamily="18" charset="0"/>
            </a:rPr>
            <a:t>электронные документы, подписанные электронной подписью, должны  соответствовать условиям статьи 6 Федерального закона от 06.04.2011 № 63-ФЗ «Об электронной подписи» для их признания равнозначными  документам на бумажном носителе, подписанным собственноручной подписью.</a:t>
          </a:r>
          <a:endParaRPr lang="ru-RU" sz="1400" dirty="0"/>
        </a:p>
      </dgm:t>
    </dgm:pt>
    <dgm:pt modelId="{EBCCA97E-8E4F-4485-8F72-E33DC91E7558}" type="parTrans" cxnId="{92542687-EBD5-443D-A714-AC7DA3682F98}">
      <dgm:prSet/>
      <dgm:spPr/>
      <dgm:t>
        <a:bodyPr/>
        <a:lstStyle/>
        <a:p>
          <a:endParaRPr lang="ru-RU"/>
        </a:p>
      </dgm:t>
    </dgm:pt>
    <dgm:pt modelId="{95E4C698-DC27-4C42-9224-7AAC9C2A0777}" type="sibTrans" cxnId="{92542687-EBD5-443D-A714-AC7DA3682F98}">
      <dgm:prSet/>
      <dgm:spPr/>
      <dgm:t>
        <a:bodyPr/>
        <a:lstStyle/>
        <a:p>
          <a:endParaRPr lang="ru-RU"/>
        </a:p>
      </dgm:t>
    </dgm:pt>
    <dgm:pt modelId="{ECA91070-082A-4CFD-A554-493943E396F7}" type="pres">
      <dgm:prSet presAssocID="{06539F7F-7227-4F36-A814-9AADAEBEBFE6}" presName="Name0" presStyleCnt="0">
        <dgm:presLayoutVars>
          <dgm:dir/>
          <dgm:animLvl val="lvl"/>
          <dgm:resizeHandles val="exact"/>
        </dgm:presLayoutVars>
      </dgm:prSet>
      <dgm:spPr/>
      <dgm:t>
        <a:bodyPr/>
        <a:lstStyle/>
        <a:p>
          <a:endParaRPr lang="ru-RU"/>
        </a:p>
      </dgm:t>
    </dgm:pt>
    <dgm:pt modelId="{D4CAAE0D-B5E1-424F-AEB7-5E9546F38BB5}" type="pres">
      <dgm:prSet presAssocID="{B8CEAF5A-5439-4478-B87B-CBBAE60B30A2}" presName="linNode" presStyleCnt="0"/>
      <dgm:spPr/>
    </dgm:pt>
    <dgm:pt modelId="{0BC6468F-B1E4-4712-B1E4-D549245B1892}" type="pres">
      <dgm:prSet presAssocID="{B8CEAF5A-5439-4478-B87B-CBBAE60B30A2}" presName="parentText" presStyleLbl="node1" presStyleIdx="0" presStyleCnt="3" custScaleX="69441" custScaleY="86201" custLinFactNeighborX="-6713" custLinFactNeighborY="-1267">
        <dgm:presLayoutVars>
          <dgm:chMax val="1"/>
          <dgm:bulletEnabled val="1"/>
        </dgm:presLayoutVars>
      </dgm:prSet>
      <dgm:spPr/>
      <dgm:t>
        <a:bodyPr/>
        <a:lstStyle/>
        <a:p>
          <a:endParaRPr lang="ru-RU"/>
        </a:p>
      </dgm:t>
    </dgm:pt>
    <dgm:pt modelId="{CEC6D8B6-7CF1-4643-A002-0D22FBAFE164}" type="pres">
      <dgm:prSet presAssocID="{B8CEAF5A-5439-4478-B87B-CBBAE60B30A2}" presName="descendantText" presStyleLbl="alignAccFollowNode1" presStyleIdx="0" presStyleCnt="3" custScaleX="114852" custScaleY="132780">
        <dgm:presLayoutVars>
          <dgm:bulletEnabled val="1"/>
        </dgm:presLayoutVars>
      </dgm:prSet>
      <dgm:spPr/>
      <dgm:t>
        <a:bodyPr/>
        <a:lstStyle/>
        <a:p>
          <a:endParaRPr lang="ru-RU"/>
        </a:p>
      </dgm:t>
    </dgm:pt>
    <dgm:pt modelId="{57D822E1-7F66-4BF2-88E8-5CB7601F40BC}" type="pres">
      <dgm:prSet presAssocID="{961A31F3-82D3-45D1-9DC2-D7263BA809D0}" presName="sp" presStyleCnt="0"/>
      <dgm:spPr/>
    </dgm:pt>
    <dgm:pt modelId="{7AE28E9E-4B38-47BF-B2E5-4D2F74084072}" type="pres">
      <dgm:prSet presAssocID="{3E0EFA17-9D35-499C-8378-6B4C97E65E8B}" presName="linNode" presStyleCnt="0"/>
      <dgm:spPr/>
    </dgm:pt>
    <dgm:pt modelId="{BA6AAECC-DFC0-4E37-800B-64EC8CF8CA66}" type="pres">
      <dgm:prSet presAssocID="{3E0EFA17-9D35-499C-8378-6B4C97E65E8B}" presName="parentText" presStyleLbl="node1" presStyleIdx="1" presStyleCnt="3" custScaleX="59296" custLinFactNeighborX="-5202" custLinFactNeighborY="633">
        <dgm:presLayoutVars>
          <dgm:chMax val="1"/>
          <dgm:bulletEnabled val="1"/>
        </dgm:presLayoutVars>
      </dgm:prSet>
      <dgm:spPr/>
      <dgm:t>
        <a:bodyPr/>
        <a:lstStyle/>
        <a:p>
          <a:endParaRPr lang="ru-RU"/>
        </a:p>
      </dgm:t>
    </dgm:pt>
    <dgm:pt modelId="{9196E6FA-02F0-45EF-937E-A22789DB4CC6}" type="pres">
      <dgm:prSet presAssocID="{3E0EFA17-9D35-499C-8378-6B4C97E65E8B}" presName="descendantText" presStyleLbl="alignAccFollowNode1" presStyleIdx="1" presStyleCnt="3" custScaleX="119845" custScaleY="130626">
        <dgm:presLayoutVars>
          <dgm:bulletEnabled val="1"/>
        </dgm:presLayoutVars>
      </dgm:prSet>
      <dgm:spPr/>
      <dgm:t>
        <a:bodyPr/>
        <a:lstStyle/>
        <a:p>
          <a:endParaRPr lang="ru-RU"/>
        </a:p>
      </dgm:t>
    </dgm:pt>
    <dgm:pt modelId="{D8142BC5-BC35-4CC4-88DA-19024FF80D13}" type="pres">
      <dgm:prSet presAssocID="{C68E38CB-0040-4582-B75E-5492E31DE9DC}" presName="sp" presStyleCnt="0"/>
      <dgm:spPr/>
    </dgm:pt>
    <dgm:pt modelId="{DBD30FBB-F635-42C9-AC91-65454F989413}" type="pres">
      <dgm:prSet presAssocID="{959CD1BE-E30E-4023-8E26-0ED1D684771D}" presName="linNode" presStyleCnt="0"/>
      <dgm:spPr/>
    </dgm:pt>
    <dgm:pt modelId="{24ACAD85-5912-439B-9835-02C20A2718CC}" type="pres">
      <dgm:prSet presAssocID="{959CD1BE-E30E-4023-8E26-0ED1D684771D}" presName="parentText" presStyleLbl="node1" presStyleIdx="2" presStyleCnt="3" custScaleX="71827" custLinFactNeighborX="-5874" custLinFactNeighborY="-633">
        <dgm:presLayoutVars>
          <dgm:chMax val="1"/>
          <dgm:bulletEnabled val="1"/>
        </dgm:presLayoutVars>
      </dgm:prSet>
      <dgm:spPr/>
      <dgm:t>
        <a:bodyPr/>
        <a:lstStyle/>
        <a:p>
          <a:endParaRPr lang="ru-RU"/>
        </a:p>
      </dgm:t>
    </dgm:pt>
    <dgm:pt modelId="{FF86973E-29A5-4BDC-831D-A97ABF41FABF}" type="pres">
      <dgm:prSet presAssocID="{959CD1BE-E30E-4023-8E26-0ED1D684771D}" presName="descendantText" presStyleLbl="alignAccFollowNode1" presStyleIdx="2" presStyleCnt="3" custScaleX="113703" custScaleY="138696">
        <dgm:presLayoutVars>
          <dgm:bulletEnabled val="1"/>
        </dgm:presLayoutVars>
      </dgm:prSet>
      <dgm:spPr/>
      <dgm:t>
        <a:bodyPr/>
        <a:lstStyle/>
        <a:p>
          <a:endParaRPr lang="ru-RU"/>
        </a:p>
      </dgm:t>
    </dgm:pt>
  </dgm:ptLst>
  <dgm:cxnLst>
    <dgm:cxn modelId="{D5C1E201-7F27-418A-83E2-244B390BED7B}" type="presOf" srcId="{C9F197DB-5ACB-4F5D-B348-620414C3F803}" destId="{CEC6D8B6-7CF1-4643-A002-0D22FBAFE164}" srcOrd="0" destOrd="0" presId="urn:microsoft.com/office/officeart/2005/8/layout/vList5"/>
    <dgm:cxn modelId="{5CC73F8B-C5ED-4766-938A-74B10AACCD2E}" srcId="{959CD1BE-E30E-4023-8E26-0ED1D684771D}" destId="{FB17914E-2A98-4D10-A3BE-AEE75DFF777D}" srcOrd="0" destOrd="0" parTransId="{D11F3830-F954-42D2-9B2F-5F8DBBE43F97}" sibTransId="{4F097C5F-DE37-45E2-BA39-B52F1BA39BE1}"/>
    <dgm:cxn modelId="{FE7B92DB-E1B2-4199-92F1-D0AA50034470}" type="presOf" srcId="{43F2CA07-14A6-4398-BEF8-17F08A66BB50}" destId="{FF86973E-29A5-4BDC-831D-A97ABF41FABF}" srcOrd="0" destOrd="3" presId="urn:microsoft.com/office/officeart/2005/8/layout/vList5"/>
    <dgm:cxn modelId="{1AA43CDE-DB16-4559-BFCA-B85648D782E4}" srcId="{06539F7F-7227-4F36-A814-9AADAEBEBFE6}" destId="{959CD1BE-E30E-4023-8E26-0ED1D684771D}" srcOrd="2" destOrd="0" parTransId="{2A94D9EF-6A6B-4E8D-A46B-8C0E28968B0E}" sibTransId="{547D9C4E-4EF7-4711-951A-895C188EE1A9}"/>
    <dgm:cxn modelId="{DF5E89B9-9BB3-4C0F-BE97-3F6C79DEA475}" srcId="{B8CEAF5A-5439-4478-B87B-CBBAE60B30A2}" destId="{DA0ED254-12E0-45EA-A4E6-36E02559B865}" srcOrd="1" destOrd="0" parTransId="{BA70E4A4-2BBE-4C51-B014-B8A440AC63E6}" sibTransId="{462F58BF-AA74-4659-818E-265ECD499AA2}"/>
    <dgm:cxn modelId="{CBE82A7A-77ED-4B0B-B842-1AAB8024CFFC}" type="presOf" srcId="{B8CEAF5A-5439-4478-B87B-CBBAE60B30A2}" destId="{0BC6468F-B1E4-4712-B1E4-D549245B1892}" srcOrd="0" destOrd="0" presId="urn:microsoft.com/office/officeart/2005/8/layout/vList5"/>
    <dgm:cxn modelId="{92542687-EBD5-443D-A714-AC7DA3682F98}" srcId="{959CD1BE-E30E-4023-8E26-0ED1D684771D}" destId="{43F2CA07-14A6-4398-BEF8-17F08A66BB50}" srcOrd="3" destOrd="0" parTransId="{EBCCA97E-8E4F-4485-8F72-E33DC91E7558}" sibTransId="{95E4C698-DC27-4C42-9224-7AAC9C2A0777}"/>
    <dgm:cxn modelId="{79B4FC9B-6A4B-4CCD-9358-83AA20B9C073}" type="presOf" srcId="{06539F7F-7227-4F36-A814-9AADAEBEBFE6}" destId="{ECA91070-082A-4CFD-A554-493943E396F7}" srcOrd="0" destOrd="0" presId="urn:microsoft.com/office/officeart/2005/8/layout/vList5"/>
    <dgm:cxn modelId="{7E7AE1A0-0216-449E-8FB6-2EEA53770F8F}" type="presOf" srcId="{DA0ED254-12E0-45EA-A4E6-36E02559B865}" destId="{CEC6D8B6-7CF1-4643-A002-0D22FBAFE164}" srcOrd="0" destOrd="1" presId="urn:microsoft.com/office/officeart/2005/8/layout/vList5"/>
    <dgm:cxn modelId="{BF4C6B68-9926-454B-937F-D5F682A2D876}" type="presOf" srcId="{3E0EFA17-9D35-499C-8378-6B4C97E65E8B}" destId="{BA6AAECC-DFC0-4E37-800B-64EC8CF8CA66}" srcOrd="0" destOrd="0" presId="urn:microsoft.com/office/officeart/2005/8/layout/vList5"/>
    <dgm:cxn modelId="{F17D20EF-CBF7-4036-AA7B-045160AF00E3}" srcId="{959CD1BE-E30E-4023-8E26-0ED1D684771D}" destId="{E10CB326-F935-4576-A150-585C39C5B120}" srcOrd="1" destOrd="0" parTransId="{7927587D-9EB4-4384-BD99-9CEA4F77D0D9}" sibTransId="{BC7FDF34-D929-4D41-9808-1D718FA4A0B7}"/>
    <dgm:cxn modelId="{9B8EEEC0-2100-4FAF-8CD0-09804FF00AB8}" srcId="{959CD1BE-E30E-4023-8E26-0ED1D684771D}" destId="{97D1CBDE-92BB-40AF-BD15-46A19762A7F0}" srcOrd="2" destOrd="0" parTransId="{1310D989-D432-4C08-B507-A077B12E28A9}" sibTransId="{6472034B-4505-4192-9C48-771CD24DC463}"/>
    <dgm:cxn modelId="{A0637D32-016E-4CB4-848A-645C0B600A86}" type="presOf" srcId="{959CD1BE-E30E-4023-8E26-0ED1D684771D}" destId="{24ACAD85-5912-439B-9835-02C20A2718CC}" srcOrd="0" destOrd="0" presId="urn:microsoft.com/office/officeart/2005/8/layout/vList5"/>
    <dgm:cxn modelId="{94BE97E6-E7B4-4AC3-A2F1-4103B497994A}" srcId="{3E0EFA17-9D35-499C-8378-6B4C97E65E8B}" destId="{97802433-1531-498B-B723-A9566C65A378}" srcOrd="0" destOrd="0" parTransId="{2B972CC2-FFE4-4D5E-8953-22D7F74906CF}" sibTransId="{7A18FF30-29ED-4392-A4D5-99AA9D70B672}"/>
    <dgm:cxn modelId="{B182B656-991E-4883-B570-4E45BC961DC0}" type="presOf" srcId="{CBA17FDA-25F0-4291-9CF1-00F24B48C2C6}" destId="{CEC6D8B6-7CF1-4643-A002-0D22FBAFE164}" srcOrd="0" destOrd="2" presId="urn:microsoft.com/office/officeart/2005/8/layout/vList5"/>
    <dgm:cxn modelId="{E9865396-4BB5-4B96-B17E-92D313953F19}" type="presOf" srcId="{E10CB326-F935-4576-A150-585C39C5B120}" destId="{FF86973E-29A5-4BDC-831D-A97ABF41FABF}" srcOrd="0" destOrd="1" presId="urn:microsoft.com/office/officeart/2005/8/layout/vList5"/>
    <dgm:cxn modelId="{0A230C3D-15E4-453C-BF7D-EDE52C3CF928}" srcId="{06539F7F-7227-4F36-A814-9AADAEBEBFE6}" destId="{3E0EFA17-9D35-499C-8378-6B4C97E65E8B}" srcOrd="1" destOrd="0" parTransId="{C60A4718-01E0-4CC2-828F-8BA77E622FD3}" sibTransId="{C68E38CB-0040-4582-B75E-5492E31DE9DC}"/>
    <dgm:cxn modelId="{28954711-3069-4D2E-903D-E47656DE309B}" type="presOf" srcId="{97D1CBDE-92BB-40AF-BD15-46A19762A7F0}" destId="{FF86973E-29A5-4BDC-831D-A97ABF41FABF}" srcOrd="0" destOrd="2" presId="urn:microsoft.com/office/officeart/2005/8/layout/vList5"/>
    <dgm:cxn modelId="{3AF709E4-5620-4BFB-8B37-46D2D687A7A7}" srcId="{B8CEAF5A-5439-4478-B87B-CBBAE60B30A2}" destId="{CBA17FDA-25F0-4291-9CF1-00F24B48C2C6}" srcOrd="2" destOrd="0" parTransId="{1699E6EC-9B77-4545-A920-6F39667C2D1D}" sibTransId="{5B2CF4FA-FC1A-485E-B9A1-DFF4E7DA994F}"/>
    <dgm:cxn modelId="{04C8E91B-8DB8-469C-8D19-4E348227752A}" type="presOf" srcId="{97802433-1531-498B-B723-A9566C65A378}" destId="{9196E6FA-02F0-45EF-937E-A22789DB4CC6}" srcOrd="0" destOrd="0" presId="urn:microsoft.com/office/officeart/2005/8/layout/vList5"/>
    <dgm:cxn modelId="{5A6BE1C8-8567-4485-BA79-89673144664E}" srcId="{06539F7F-7227-4F36-A814-9AADAEBEBFE6}" destId="{B8CEAF5A-5439-4478-B87B-CBBAE60B30A2}" srcOrd="0" destOrd="0" parTransId="{12262F9A-03CC-419A-BA3E-A4F8F26D7E4C}" sibTransId="{961A31F3-82D3-45D1-9DC2-D7263BA809D0}"/>
    <dgm:cxn modelId="{1D0B7651-9C65-413F-8770-A2BAA80C8FE5}" type="presOf" srcId="{FB17914E-2A98-4D10-A3BE-AEE75DFF777D}" destId="{FF86973E-29A5-4BDC-831D-A97ABF41FABF}" srcOrd="0" destOrd="0" presId="urn:microsoft.com/office/officeart/2005/8/layout/vList5"/>
    <dgm:cxn modelId="{9BADA90B-001D-43F4-8F6F-8D632435ED5A}" type="presOf" srcId="{7EFD390A-57BF-4804-B03D-0D2680AB6CD0}" destId="{9196E6FA-02F0-45EF-937E-A22789DB4CC6}" srcOrd="0" destOrd="1" presId="urn:microsoft.com/office/officeart/2005/8/layout/vList5"/>
    <dgm:cxn modelId="{C9C51576-EDC5-4B45-B9B6-9E514E5D7270}" srcId="{B8CEAF5A-5439-4478-B87B-CBBAE60B30A2}" destId="{C9F197DB-5ACB-4F5D-B348-620414C3F803}" srcOrd="0" destOrd="0" parTransId="{D3DD03E0-D4CD-4F2E-A69D-FF5674F4844B}" sibTransId="{15E89EC1-C88F-45AA-A6AF-6A9953FEC862}"/>
    <dgm:cxn modelId="{C579BC57-122F-4F56-977C-CB60A9808918}" srcId="{3E0EFA17-9D35-499C-8378-6B4C97E65E8B}" destId="{7EFD390A-57BF-4804-B03D-0D2680AB6CD0}" srcOrd="1" destOrd="0" parTransId="{E8299EC8-6071-4AF8-AA98-AA2B3390DDC8}" sibTransId="{E6BDB120-B0F3-4683-A785-4DE28E34F14A}"/>
    <dgm:cxn modelId="{FB296D1B-5133-46A4-B440-150325042ADE}" type="presParOf" srcId="{ECA91070-082A-4CFD-A554-493943E396F7}" destId="{D4CAAE0D-B5E1-424F-AEB7-5E9546F38BB5}" srcOrd="0" destOrd="0" presId="urn:microsoft.com/office/officeart/2005/8/layout/vList5"/>
    <dgm:cxn modelId="{A04BBD0E-5D0B-4762-AA0E-E6F028DECED8}" type="presParOf" srcId="{D4CAAE0D-B5E1-424F-AEB7-5E9546F38BB5}" destId="{0BC6468F-B1E4-4712-B1E4-D549245B1892}" srcOrd="0" destOrd="0" presId="urn:microsoft.com/office/officeart/2005/8/layout/vList5"/>
    <dgm:cxn modelId="{CADFC316-1CA6-405F-8AB0-D98B5AA4BCA6}" type="presParOf" srcId="{D4CAAE0D-B5E1-424F-AEB7-5E9546F38BB5}" destId="{CEC6D8B6-7CF1-4643-A002-0D22FBAFE164}" srcOrd="1" destOrd="0" presId="urn:microsoft.com/office/officeart/2005/8/layout/vList5"/>
    <dgm:cxn modelId="{802DB0DF-D005-4C3F-B4FD-5618E829B42A}" type="presParOf" srcId="{ECA91070-082A-4CFD-A554-493943E396F7}" destId="{57D822E1-7F66-4BF2-88E8-5CB7601F40BC}" srcOrd="1" destOrd="0" presId="urn:microsoft.com/office/officeart/2005/8/layout/vList5"/>
    <dgm:cxn modelId="{78D5394A-1413-40AF-B2EC-ABD25C92C492}" type="presParOf" srcId="{ECA91070-082A-4CFD-A554-493943E396F7}" destId="{7AE28E9E-4B38-47BF-B2E5-4D2F74084072}" srcOrd="2" destOrd="0" presId="urn:microsoft.com/office/officeart/2005/8/layout/vList5"/>
    <dgm:cxn modelId="{F3954D7E-31D6-4400-A5D4-28A20967DFB7}" type="presParOf" srcId="{7AE28E9E-4B38-47BF-B2E5-4D2F74084072}" destId="{BA6AAECC-DFC0-4E37-800B-64EC8CF8CA66}" srcOrd="0" destOrd="0" presId="urn:microsoft.com/office/officeart/2005/8/layout/vList5"/>
    <dgm:cxn modelId="{DF18160E-5E98-43E6-8F0F-9CDC56C6EC13}" type="presParOf" srcId="{7AE28E9E-4B38-47BF-B2E5-4D2F74084072}" destId="{9196E6FA-02F0-45EF-937E-A22789DB4CC6}" srcOrd="1" destOrd="0" presId="urn:microsoft.com/office/officeart/2005/8/layout/vList5"/>
    <dgm:cxn modelId="{9FDCBA25-ABE8-4738-9356-EF9380636F4D}" type="presParOf" srcId="{ECA91070-082A-4CFD-A554-493943E396F7}" destId="{D8142BC5-BC35-4CC4-88DA-19024FF80D13}" srcOrd="3" destOrd="0" presId="urn:microsoft.com/office/officeart/2005/8/layout/vList5"/>
    <dgm:cxn modelId="{D454EB4D-BFDC-4DB5-A5D8-F4C69F32181A}" type="presParOf" srcId="{ECA91070-082A-4CFD-A554-493943E396F7}" destId="{DBD30FBB-F635-42C9-AC91-65454F989413}" srcOrd="4" destOrd="0" presId="urn:microsoft.com/office/officeart/2005/8/layout/vList5"/>
    <dgm:cxn modelId="{0E3FC25A-2494-416F-93F2-56DCC167CFFC}" type="presParOf" srcId="{DBD30FBB-F635-42C9-AC91-65454F989413}" destId="{24ACAD85-5912-439B-9835-02C20A2718CC}" srcOrd="0" destOrd="0" presId="urn:microsoft.com/office/officeart/2005/8/layout/vList5"/>
    <dgm:cxn modelId="{F8887D12-98DD-4EEE-9EE8-8E42FAF19B72}" type="presParOf" srcId="{DBD30FBB-F635-42C9-AC91-65454F989413}" destId="{FF86973E-29A5-4BDC-831D-A97ABF41FABF}"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3015131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1797983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266410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3650941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385564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1970038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328309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343454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1261579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546978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FD55ED1-1330-4773-B626-4250357A932B}" type="datetimeFigureOut">
              <a:rPr lang="ru-RU" smtClean="0"/>
              <a:pPr/>
              <a:t>31.01.2021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92723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55ED1-1330-4773-B626-4250357A932B}" type="datetimeFigureOut">
              <a:rPr lang="ru-RU" smtClean="0"/>
              <a:pPr/>
              <a:t>31.01.2021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20E75-FE5A-411A-8CA8-259EF9BC342B}" type="slidenum">
              <a:rPr lang="ru-RU" smtClean="0"/>
              <a:pPr/>
              <a:t>‹#›</a:t>
            </a:fld>
            <a:endParaRPr lang="ru-RU"/>
          </a:p>
        </p:txBody>
      </p:sp>
    </p:spTree>
    <p:extLst>
      <p:ext uri="{BB962C8B-B14F-4D97-AF65-F5344CB8AC3E}">
        <p14:creationId xmlns:p14="http://schemas.microsoft.com/office/powerpoint/2010/main" xmlns="" val="46076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is-monitoring.obrnadzor.gov.r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9871" y="388726"/>
            <a:ext cx="9883646" cy="5724644"/>
          </a:xfrm>
          <a:prstGeom prst="rect">
            <a:avLst/>
          </a:prstGeom>
        </p:spPr>
        <p:txBody>
          <a:bodyPr wrap="square">
            <a:spAutoFit/>
          </a:bodyPr>
          <a:lstStyle/>
          <a:p>
            <a:pPr algn="ctr"/>
            <a:endParaRPr lang="ru-RU" dirty="0" smtClean="0"/>
          </a:p>
          <a:p>
            <a:pPr algn="ctr"/>
            <a:r>
              <a:rPr lang="ru-RU" sz="3200" b="1" dirty="0" smtClean="0">
                <a:effectLst>
                  <a:outerShdw blurRad="38100" dist="38100" dir="2700000" algn="tl">
                    <a:srgbClr val="000000">
                      <a:alpha val="43137"/>
                    </a:srgbClr>
                  </a:outerShdw>
                </a:effectLst>
                <a:latin typeface="Arial" pitchFamily="34" charset="0"/>
                <a:cs typeface="Arial" pitchFamily="34" charset="0"/>
              </a:rPr>
              <a:t>Требования к структуре официального сайта образовательной организации в информационно-телекоммуникационной сети «Интернет» и формату представления информации» </a:t>
            </a:r>
          </a:p>
          <a:p>
            <a:pPr algn="ctr"/>
            <a:endParaRPr lang="ru-RU" sz="4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ru-RU" sz="44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r"/>
            <a: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Черемных Анна Владимировна, </a:t>
            </a:r>
          </a:p>
          <a:p>
            <a:pPr algn="r"/>
            <a: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начальник отдела государственного </a:t>
            </a:r>
          </a:p>
          <a:p>
            <a:pPr algn="r"/>
            <a: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контроля (надзора) в сфере образования  </a:t>
            </a:r>
          </a:p>
          <a:p>
            <a:pPr algn="r"/>
            <a: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Департамента по надзору и </a:t>
            </a:r>
          </a:p>
          <a:p>
            <a:pPr algn="r"/>
            <a:r>
              <a:rPr lang="ru-RU" sz="2000" i="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контролю в сфере образования </a:t>
            </a:r>
            <a:endParaRPr lang="ru-RU" sz="20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91495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563616" y="306108"/>
          <a:ext cx="11450582" cy="6480967"/>
        </p:xfrm>
        <a:graphic>
          <a:graphicData uri="http://schemas.openxmlformats.org/drawingml/2006/table">
            <a:tbl>
              <a:tblPr firstRow="1" bandRow="1">
                <a:tableStyleId>{5C22544A-7EE6-4342-B048-85BDC9FD1C3A}</a:tableStyleId>
              </a:tblPr>
              <a:tblGrid>
                <a:gridCol w="3233684"/>
                <a:gridCol w="8216898"/>
              </a:tblGrid>
              <a:tr h="1263781">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раздела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a:t>
                      </a:r>
                      <a:endParaRPr lang="ru-RU" sz="1800" dirty="0">
                        <a:solidFill>
                          <a:schemeClr val="bg1"/>
                        </a:solidFill>
                        <a:latin typeface="Arial" pitchFamily="34" charset="0"/>
                        <a:cs typeface="Arial" pitchFamily="34" charset="0"/>
                      </a:endParaRPr>
                    </a:p>
                  </a:txBody>
                  <a:tcPr/>
                </a:tc>
              </a:tr>
              <a:tr h="28192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Arial" pitchFamily="34" charset="0"/>
                          <a:cs typeface="Arial" pitchFamily="34" charset="0"/>
                        </a:rPr>
                        <a:t>Финансово-хозяйственная деятельность</a:t>
                      </a:r>
                    </a:p>
                    <a:p>
                      <a:pPr algn="l"/>
                      <a:endParaRPr lang="ru-RU" sz="1800" dirty="0">
                        <a:latin typeface="Arial" pitchFamily="34" charset="0"/>
                        <a:cs typeface="Arial" pitchFamily="34" charset="0"/>
                      </a:endParaRPr>
                    </a:p>
                  </a:txBody>
                  <a:tcPr/>
                </a:tc>
                <a:tc>
                  <a:txBody>
                    <a:bodyPr/>
                    <a:lstStyle/>
                    <a:p>
                      <a:r>
                        <a:rPr lang="ru-RU" sz="1400" b="0" i="0" kern="1200" dirty="0" smtClean="0">
                          <a:solidFill>
                            <a:schemeClr val="dk1"/>
                          </a:solidFill>
                          <a:latin typeface="Arial" pitchFamily="34" charset="0"/>
                          <a:ea typeface="+mn-ea"/>
                          <a:cs typeface="Arial" pitchFamily="34" charset="0"/>
                        </a:rPr>
                        <a:t>- информацию об объеме образовательной деятельности, финансовое обеспечение которой осуществляется:</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за счет бюджетных ассигнований федерального бюджета;</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за счет бюджетов субъектов Российской Федерации;</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за счет местных бюджетов;</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по договорам об оказании платных образовательных услуг;</a:t>
                      </a:r>
                    </a:p>
                    <a:p>
                      <a:r>
                        <a:rPr lang="ru-RU" sz="1400" b="0" i="0" kern="1200" dirty="0" smtClean="0">
                          <a:solidFill>
                            <a:schemeClr val="dk1"/>
                          </a:solidFill>
                          <a:latin typeface="Arial" pitchFamily="34" charset="0"/>
                          <a:ea typeface="+mn-ea"/>
                          <a:cs typeface="Arial" pitchFamily="34" charset="0"/>
                        </a:rPr>
                        <a:t>-  информацию о поступлении финансовых и материальных средств по итогам финансового года;</a:t>
                      </a:r>
                    </a:p>
                    <a:p>
                      <a:r>
                        <a:rPr lang="ru-RU" sz="1400" b="0" i="0" kern="1200" dirty="0" smtClean="0">
                          <a:solidFill>
                            <a:schemeClr val="dk1"/>
                          </a:solidFill>
                          <a:latin typeface="Arial" pitchFamily="34" charset="0"/>
                          <a:ea typeface="+mn-ea"/>
                          <a:cs typeface="Arial" pitchFamily="34" charset="0"/>
                        </a:rPr>
                        <a:t> - информацию о расходовании финансовых и материальных средств по итогам финансового года;</a:t>
                      </a:r>
                    </a:p>
                    <a:p>
                      <a:r>
                        <a:rPr lang="ru-RU" sz="1400" b="0" i="0" kern="1200" dirty="0" smtClean="0">
                          <a:solidFill>
                            <a:schemeClr val="dk1"/>
                          </a:solidFill>
                          <a:latin typeface="Arial" pitchFamily="34" charset="0"/>
                          <a:ea typeface="+mn-ea"/>
                          <a:cs typeface="Arial" pitchFamily="34" charset="0"/>
                        </a:rPr>
                        <a:t> - копию плана финансово-хозяйственной деятельности образовательной организации, утвержденного в установленном законодательством Российской Федерации порядке, или бюджетной сметы образовательной организации.</a:t>
                      </a:r>
                    </a:p>
                    <a:p>
                      <a:pPr algn="l"/>
                      <a:endParaRPr lang="ru-RU" sz="1400" dirty="0">
                        <a:latin typeface="Arial" pitchFamily="34" charset="0"/>
                        <a:cs typeface="Arial" pitchFamily="34" charset="0"/>
                      </a:endParaRPr>
                    </a:p>
                  </a:txBody>
                  <a:tcPr/>
                </a:tc>
              </a:tr>
              <a:tr h="2138706">
                <a:tc>
                  <a:txBody>
                    <a:bodyPr/>
                    <a:lstStyle/>
                    <a:p>
                      <a:pPr marL="0" indent="0" algn="l">
                        <a:buNone/>
                      </a:pPr>
                      <a:r>
                        <a:rPr lang="ru-RU" sz="1800" b="1" dirty="0" smtClean="0">
                          <a:latin typeface="Arial" pitchFamily="34" charset="0"/>
                          <a:cs typeface="Arial" pitchFamily="34" charset="0"/>
                        </a:rPr>
                        <a:t>Вакантные места для приема (перевода) обучающихся</a:t>
                      </a:r>
                    </a:p>
                    <a:p>
                      <a:pPr algn="l"/>
                      <a:endParaRPr lang="ru-RU" sz="1800" dirty="0">
                        <a:latin typeface="Arial" pitchFamily="34" charset="0"/>
                        <a:cs typeface="Arial" pitchFamily="34" charset="0"/>
                      </a:endParaRPr>
                    </a:p>
                  </a:txBody>
                  <a:tcPr/>
                </a:tc>
                <a:tc>
                  <a:txBody>
                    <a:bodyPr/>
                    <a:lstStyle/>
                    <a:p>
                      <a:pPr>
                        <a:buFont typeface="Arial" pitchFamily="34" charset="0"/>
                        <a:buChar char="•"/>
                      </a:pPr>
                      <a:r>
                        <a:rPr lang="ru-RU" sz="1400" b="0" i="0" kern="1200" dirty="0" smtClean="0">
                          <a:solidFill>
                            <a:schemeClr val="dk1"/>
                          </a:solidFill>
                          <a:latin typeface="Arial" pitchFamily="34" charset="0"/>
                          <a:ea typeface="+mn-ea"/>
                          <a:cs typeface="Arial" pitchFamily="34" charset="0"/>
                        </a:rPr>
                        <a:t>количество вакантных мест для приёма (перевода) за счёт бюджетных ассигнований федерального бюджета;</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количество вакантных мест для приёма (перевода) за счёт бюджетных ассигнований бюджетов субъекта Российской Федерации;</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количество вакантных мест для приёма (перевода) за счёт бюджетных ассигнований местных бюджетов;</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количество вакантных мест для приёма (перевода) за счёт средств физических и (или) юридических лиц.</a:t>
                      </a:r>
                    </a:p>
                    <a:p>
                      <a:pPr algn="l"/>
                      <a:endParaRPr lang="ru-RU"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203200" y="0"/>
          <a:ext cx="11772898" cy="6431280"/>
        </p:xfrm>
        <a:graphic>
          <a:graphicData uri="http://schemas.openxmlformats.org/drawingml/2006/table">
            <a:tbl>
              <a:tblPr firstRow="1" bandRow="1">
                <a:tableStyleId>{5C22544A-7EE6-4342-B048-85BDC9FD1C3A}</a:tableStyleId>
              </a:tblPr>
              <a:tblGrid>
                <a:gridCol w="2540000"/>
                <a:gridCol w="9232898"/>
              </a:tblGrid>
              <a:tr h="1095606">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раздела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a:t>
                      </a:r>
                      <a:endParaRPr lang="ru-RU" sz="1800" dirty="0">
                        <a:solidFill>
                          <a:schemeClr val="bg1"/>
                        </a:solidFill>
                        <a:latin typeface="Arial" pitchFamily="34" charset="0"/>
                        <a:cs typeface="Arial" pitchFamily="34" charset="0"/>
                      </a:endParaRPr>
                    </a:p>
                  </a:txBody>
                  <a:tcPr/>
                </a:tc>
              </a:tr>
              <a:tr h="52162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FF0000"/>
                          </a:solidFill>
                          <a:latin typeface="Arial" pitchFamily="34" charset="0"/>
                          <a:cs typeface="Arial" pitchFamily="34" charset="0"/>
                        </a:rPr>
                        <a:t>Доступная среда</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dirty="0" smtClean="0">
                        <a:solidFill>
                          <a:srgbClr val="FF0000"/>
                        </a:solidFill>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latin typeface="Arial" pitchFamily="34" charset="0"/>
                          <a:cs typeface="Arial" pitchFamily="34" charset="0"/>
                        </a:rPr>
                        <a:t>содержит информацию </a:t>
                      </a:r>
                      <a:r>
                        <a:rPr lang="ru-RU" sz="1800" b="1" dirty="0" smtClean="0">
                          <a:solidFill>
                            <a:srgbClr val="FF0000"/>
                          </a:solidFill>
                          <a:latin typeface="Arial" pitchFamily="34" charset="0"/>
                          <a:cs typeface="Arial" pitchFamily="34" charset="0"/>
                        </a:rPr>
                        <a:t>о специальных условиях </a:t>
                      </a:r>
                      <a:br>
                        <a:rPr lang="ru-RU" sz="1800" b="1" dirty="0" smtClean="0">
                          <a:solidFill>
                            <a:srgbClr val="FF0000"/>
                          </a:solidFill>
                          <a:latin typeface="Arial" pitchFamily="34" charset="0"/>
                          <a:cs typeface="Arial" pitchFamily="34" charset="0"/>
                        </a:rPr>
                      </a:br>
                      <a:r>
                        <a:rPr lang="ru-RU" sz="1800" dirty="0" smtClean="0">
                          <a:latin typeface="Arial" pitchFamily="34" charset="0"/>
                          <a:cs typeface="Arial" pitchFamily="34" charset="0"/>
                        </a:rPr>
                        <a:t>для обучения инвалидов и лиц с ОВЗ</a:t>
                      </a:r>
                      <a:endParaRPr lang="ru-RU" sz="1800" b="1" dirty="0" smtClean="0">
                        <a:solidFill>
                          <a:srgbClr val="FF0000"/>
                        </a:solidFill>
                        <a:latin typeface="Arial" pitchFamily="34" charset="0"/>
                        <a:cs typeface="Arial" pitchFamily="34" charset="0"/>
                      </a:endParaRPr>
                    </a:p>
                    <a:p>
                      <a:pPr algn="l"/>
                      <a:endParaRPr lang="ru-RU" sz="1800" dirty="0">
                        <a:latin typeface="Arial" pitchFamily="34" charset="0"/>
                        <a:cs typeface="Arial" pitchFamily="34" charset="0"/>
                      </a:endParaRPr>
                    </a:p>
                  </a:txBody>
                  <a:tcPr/>
                </a:tc>
                <a:tc>
                  <a:txBody>
                    <a:bodyPr/>
                    <a:lstStyle/>
                    <a:p>
                      <a:pPr>
                        <a:buNone/>
                      </a:pPr>
                      <a:r>
                        <a:rPr lang="ru-RU" sz="1600" b="1" dirty="0" smtClean="0">
                          <a:latin typeface="Arial" pitchFamily="34" charset="0"/>
                          <a:cs typeface="Arial" pitchFamily="34" charset="0"/>
                        </a:rPr>
                        <a:t>- о специально оборудованных </a:t>
                      </a:r>
                      <a:r>
                        <a:rPr lang="ru-RU" sz="1600" b="1" dirty="0" smtClean="0">
                          <a:solidFill>
                            <a:srgbClr val="FF0000"/>
                          </a:solidFill>
                          <a:latin typeface="Arial" pitchFamily="34" charset="0"/>
                          <a:cs typeface="Arial" pitchFamily="34" charset="0"/>
                        </a:rPr>
                        <a:t>учебных кабинетах</a:t>
                      </a:r>
                      <a:r>
                        <a:rPr lang="ru-RU" sz="1600" b="1" dirty="0" smtClean="0">
                          <a:latin typeface="Arial" pitchFamily="34" charset="0"/>
                          <a:cs typeface="Arial" pitchFamily="34" charset="0"/>
                        </a:rPr>
                        <a:t>;</a:t>
                      </a:r>
                    </a:p>
                    <a:p>
                      <a:pPr>
                        <a:buNone/>
                      </a:pPr>
                      <a:r>
                        <a:rPr lang="ru-RU" sz="1600" b="1" dirty="0" smtClean="0">
                          <a:latin typeface="Arial" pitchFamily="34" charset="0"/>
                          <a:cs typeface="Arial" pitchFamily="34" charset="0"/>
                        </a:rPr>
                        <a:t>- об </a:t>
                      </a:r>
                      <a:r>
                        <a:rPr lang="ru-RU" sz="1600" b="1" dirty="0" smtClean="0">
                          <a:solidFill>
                            <a:srgbClr val="FF0000"/>
                          </a:solidFill>
                          <a:latin typeface="Arial" pitchFamily="34" charset="0"/>
                          <a:cs typeface="Arial" pitchFamily="34" charset="0"/>
                        </a:rPr>
                        <a:t>объектах для проведения практических занятий</a:t>
                      </a:r>
                      <a:r>
                        <a:rPr lang="ru-RU" sz="1600" b="1" dirty="0" smtClean="0">
                          <a:latin typeface="Arial" pitchFamily="34" charset="0"/>
                          <a:cs typeface="Arial" pitchFamily="34" charset="0"/>
                        </a:rPr>
                        <a:t>, приспособленных  для использования инвалидами и лицами с ОВЗ;</a:t>
                      </a:r>
                    </a:p>
                    <a:p>
                      <a:pPr>
                        <a:buNone/>
                      </a:pPr>
                      <a:r>
                        <a:rPr lang="ru-RU" sz="1600" b="1" dirty="0" smtClean="0">
                          <a:latin typeface="Arial" pitchFamily="34" charset="0"/>
                          <a:cs typeface="Arial" pitchFamily="34" charset="0"/>
                        </a:rPr>
                        <a:t>- </a:t>
                      </a:r>
                      <a:r>
                        <a:rPr lang="ru-RU" sz="1600" b="1" dirty="0" smtClean="0">
                          <a:solidFill>
                            <a:srgbClr val="FF0000"/>
                          </a:solidFill>
                          <a:latin typeface="Arial" pitchFamily="34" charset="0"/>
                          <a:cs typeface="Arial" pitchFamily="34" charset="0"/>
                        </a:rPr>
                        <a:t>о библиотеке(ах</a:t>
                      </a:r>
                      <a:r>
                        <a:rPr lang="ru-RU" sz="1600" b="1" dirty="0" smtClean="0">
                          <a:latin typeface="Arial" pitchFamily="34" charset="0"/>
                          <a:cs typeface="Arial" pitchFamily="34" charset="0"/>
                        </a:rPr>
                        <a:t>), приспособленных для использования инвалидами и лицами с ОВЗ;</a:t>
                      </a:r>
                    </a:p>
                    <a:p>
                      <a:pPr>
                        <a:buNone/>
                      </a:pPr>
                      <a:r>
                        <a:rPr lang="ru-RU" sz="1600" b="1" dirty="0" smtClean="0">
                          <a:latin typeface="Arial" pitchFamily="34" charset="0"/>
                          <a:cs typeface="Arial" pitchFamily="34" charset="0"/>
                        </a:rPr>
                        <a:t>- об </a:t>
                      </a:r>
                      <a:r>
                        <a:rPr lang="ru-RU" sz="1600" b="1" dirty="0" smtClean="0">
                          <a:solidFill>
                            <a:srgbClr val="FF0000"/>
                          </a:solidFill>
                          <a:latin typeface="Arial" pitchFamily="34" charset="0"/>
                          <a:cs typeface="Arial" pitchFamily="34" charset="0"/>
                        </a:rPr>
                        <a:t>объектах спорта</a:t>
                      </a:r>
                      <a:r>
                        <a:rPr lang="ru-RU" sz="1600" b="1" dirty="0" smtClean="0">
                          <a:latin typeface="Arial" pitchFamily="34" charset="0"/>
                          <a:cs typeface="Arial" pitchFamily="34" charset="0"/>
                        </a:rPr>
                        <a:t>, приспособленных для использования инвалидами и лицами с ОВЗ;</a:t>
                      </a:r>
                    </a:p>
                    <a:p>
                      <a:pPr>
                        <a:buNone/>
                      </a:pPr>
                      <a:r>
                        <a:rPr lang="ru-RU" sz="1600" b="1" dirty="0" smtClean="0">
                          <a:latin typeface="Arial" pitchFamily="34" charset="0"/>
                          <a:cs typeface="Arial" pitchFamily="34" charset="0"/>
                        </a:rPr>
                        <a:t>- о </a:t>
                      </a:r>
                      <a:r>
                        <a:rPr lang="ru-RU" sz="1600" b="1" dirty="0" smtClean="0">
                          <a:solidFill>
                            <a:srgbClr val="FF0000"/>
                          </a:solidFill>
                          <a:latin typeface="Arial" pitchFamily="34" charset="0"/>
                          <a:cs typeface="Arial" pitchFamily="34" charset="0"/>
                        </a:rPr>
                        <a:t>средствах обучения и воспитания</a:t>
                      </a:r>
                      <a:r>
                        <a:rPr lang="ru-RU" sz="1600" b="1" dirty="0" smtClean="0">
                          <a:latin typeface="Arial" pitchFamily="34" charset="0"/>
                          <a:cs typeface="Arial" pitchFamily="34" charset="0"/>
                        </a:rPr>
                        <a:t>, приспособленных для использования инвалидами и лицами с ОВЗ;</a:t>
                      </a:r>
                    </a:p>
                    <a:p>
                      <a:pPr>
                        <a:buNone/>
                      </a:pPr>
                      <a:r>
                        <a:rPr lang="ru-RU" sz="1600" b="1" dirty="0" smtClean="0">
                          <a:latin typeface="Arial" pitchFamily="34" charset="0"/>
                          <a:cs typeface="Arial" pitchFamily="34" charset="0"/>
                        </a:rPr>
                        <a:t>- об обеспечении</a:t>
                      </a:r>
                      <a:r>
                        <a:rPr lang="ru-RU" sz="1600" b="1" dirty="0" smtClean="0">
                          <a:solidFill>
                            <a:srgbClr val="FF0000"/>
                          </a:solidFill>
                          <a:latin typeface="Arial" pitchFamily="34" charset="0"/>
                          <a:cs typeface="Arial" pitchFamily="34" charset="0"/>
                        </a:rPr>
                        <a:t> беспрепятственного доступа </a:t>
                      </a:r>
                      <a:r>
                        <a:rPr lang="ru-RU" sz="1600" b="1" dirty="0" smtClean="0">
                          <a:latin typeface="Arial" pitchFamily="34" charset="0"/>
                          <a:cs typeface="Arial" pitchFamily="34" charset="0"/>
                        </a:rPr>
                        <a:t>в </a:t>
                      </a:r>
                      <a:r>
                        <a:rPr lang="ru-RU" sz="1600" b="1" dirty="0" smtClean="0">
                          <a:solidFill>
                            <a:srgbClr val="FF0000"/>
                          </a:solidFill>
                          <a:latin typeface="Arial" pitchFamily="34" charset="0"/>
                          <a:cs typeface="Arial" pitchFamily="34" charset="0"/>
                        </a:rPr>
                        <a:t>здания образовательной организации</a:t>
                      </a:r>
                      <a:r>
                        <a:rPr lang="ru-RU" sz="1600" b="1" dirty="0" smtClean="0">
                          <a:latin typeface="Arial" pitchFamily="34" charset="0"/>
                          <a:cs typeface="Arial" pitchFamily="34" charset="0"/>
                        </a:rPr>
                        <a:t>, о наличии условий для беспрепятственного доступа </a:t>
                      </a:r>
                      <a:r>
                        <a:rPr lang="ru-RU" sz="1600" b="1" dirty="0" smtClean="0">
                          <a:solidFill>
                            <a:srgbClr val="FF0000"/>
                          </a:solidFill>
                          <a:latin typeface="Arial" pitchFamily="34" charset="0"/>
                          <a:cs typeface="Arial" pitchFamily="34" charset="0"/>
                        </a:rPr>
                        <a:t>в общежитие, интернат</a:t>
                      </a:r>
                      <a:r>
                        <a:rPr lang="ru-RU" sz="1600" b="1" dirty="0" smtClean="0">
                          <a:latin typeface="Arial" pitchFamily="34" charset="0"/>
                          <a:cs typeface="Arial" pitchFamily="34" charset="0"/>
                        </a:rPr>
                        <a:t>; </a:t>
                      </a:r>
                    </a:p>
                    <a:p>
                      <a:pPr>
                        <a:buNone/>
                      </a:pPr>
                      <a:r>
                        <a:rPr lang="ru-RU" sz="1600" b="1" dirty="0" smtClean="0">
                          <a:latin typeface="Arial" pitchFamily="34" charset="0"/>
                          <a:cs typeface="Arial" pitchFamily="34" charset="0"/>
                        </a:rPr>
                        <a:t>- о специальных условиях </a:t>
                      </a:r>
                      <a:r>
                        <a:rPr lang="ru-RU" sz="1600" b="1" dirty="0" smtClean="0">
                          <a:solidFill>
                            <a:srgbClr val="FF0000"/>
                          </a:solidFill>
                          <a:latin typeface="Arial" pitchFamily="34" charset="0"/>
                          <a:cs typeface="Arial" pitchFamily="34" charset="0"/>
                        </a:rPr>
                        <a:t>питания</a:t>
                      </a:r>
                      <a:r>
                        <a:rPr lang="ru-RU" sz="1600" b="1" dirty="0" smtClean="0">
                          <a:latin typeface="Arial" pitchFamily="34" charset="0"/>
                          <a:cs typeface="Arial" pitchFamily="34" charset="0"/>
                        </a:rPr>
                        <a:t>;</a:t>
                      </a:r>
                    </a:p>
                    <a:p>
                      <a:pPr>
                        <a:buNone/>
                      </a:pPr>
                      <a:r>
                        <a:rPr lang="ru-RU" sz="1600" b="1" dirty="0" smtClean="0">
                          <a:latin typeface="Arial" pitchFamily="34" charset="0"/>
                          <a:cs typeface="Arial" pitchFamily="34" charset="0"/>
                        </a:rPr>
                        <a:t>- о специальных </a:t>
                      </a:r>
                      <a:r>
                        <a:rPr lang="ru-RU" sz="1600" b="1" dirty="0" smtClean="0">
                          <a:solidFill>
                            <a:srgbClr val="FF0000"/>
                          </a:solidFill>
                          <a:latin typeface="Arial" pitchFamily="34" charset="0"/>
                          <a:cs typeface="Arial" pitchFamily="34" charset="0"/>
                        </a:rPr>
                        <a:t>условиях охраны здоровья</a:t>
                      </a:r>
                      <a:r>
                        <a:rPr lang="ru-RU" sz="1600" b="1" dirty="0" smtClean="0">
                          <a:latin typeface="Arial" pitchFamily="34" charset="0"/>
                          <a:cs typeface="Arial" pitchFamily="34" charset="0"/>
                        </a:rPr>
                        <a:t>;</a:t>
                      </a:r>
                    </a:p>
                    <a:p>
                      <a:pPr>
                        <a:buNone/>
                      </a:pPr>
                      <a:r>
                        <a:rPr lang="ru-RU" sz="1600" b="1" dirty="0" smtClean="0">
                          <a:latin typeface="Arial" pitchFamily="34" charset="0"/>
                          <a:cs typeface="Arial" pitchFamily="34" charset="0"/>
                        </a:rPr>
                        <a:t>- о </a:t>
                      </a:r>
                      <a:r>
                        <a:rPr lang="ru-RU" sz="1600" b="1" dirty="0" smtClean="0">
                          <a:solidFill>
                            <a:srgbClr val="FF0000"/>
                          </a:solidFill>
                          <a:latin typeface="Arial" pitchFamily="34" charset="0"/>
                          <a:cs typeface="Arial" pitchFamily="34" charset="0"/>
                        </a:rPr>
                        <a:t>доступе к информационным системам и информационно-телекоммуникационным сетям</a:t>
                      </a:r>
                      <a:r>
                        <a:rPr lang="ru-RU" sz="1600" b="1" dirty="0" smtClean="0">
                          <a:latin typeface="Arial" pitchFamily="34" charset="0"/>
                          <a:cs typeface="Arial" pitchFamily="34" charset="0"/>
                        </a:rPr>
                        <a:t>, приспособленным для использования инвалидами и лицами с ОВЗ;</a:t>
                      </a:r>
                    </a:p>
                    <a:p>
                      <a:pPr>
                        <a:buNone/>
                      </a:pPr>
                      <a:r>
                        <a:rPr lang="ru-RU" sz="1600" b="1" dirty="0" smtClean="0">
                          <a:latin typeface="Arial" pitchFamily="34" charset="0"/>
                          <a:cs typeface="Arial" pitchFamily="34" charset="0"/>
                        </a:rPr>
                        <a:t>- об </a:t>
                      </a:r>
                      <a:r>
                        <a:rPr lang="ru-RU" sz="1600" b="1" dirty="0" smtClean="0">
                          <a:solidFill>
                            <a:srgbClr val="FF0000"/>
                          </a:solidFill>
                          <a:latin typeface="Arial" pitchFamily="34" charset="0"/>
                          <a:cs typeface="Arial" pitchFamily="34" charset="0"/>
                        </a:rPr>
                        <a:t>электронных образовательных ресурсах</a:t>
                      </a:r>
                      <a:r>
                        <a:rPr lang="ru-RU" sz="1600" b="1" dirty="0" smtClean="0">
                          <a:latin typeface="Arial" pitchFamily="34" charset="0"/>
                          <a:cs typeface="Arial" pitchFamily="34" charset="0"/>
                        </a:rPr>
                        <a:t>, к которым обеспечивается доступ инвалидов и лиц с ОВЗ;</a:t>
                      </a:r>
                    </a:p>
                    <a:p>
                      <a:pPr>
                        <a:buNone/>
                      </a:pPr>
                      <a:r>
                        <a:rPr lang="ru-RU" sz="1600" b="1" dirty="0" smtClean="0">
                          <a:latin typeface="Arial" pitchFamily="34" charset="0"/>
                          <a:cs typeface="Arial" pitchFamily="34" charset="0"/>
                        </a:rPr>
                        <a:t>- о наличии специальных </a:t>
                      </a:r>
                      <a:r>
                        <a:rPr lang="ru-RU" sz="1600" b="1" dirty="0" smtClean="0">
                          <a:solidFill>
                            <a:srgbClr val="FF0000"/>
                          </a:solidFill>
                          <a:latin typeface="Arial" pitchFamily="34" charset="0"/>
                          <a:cs typeface="Arial" pitchFamily="34" charset="0"/>
                        </a:rPr>
                        <a:t>технических средств обучения </a:t>
                      </a:r>
                      <a:r>
                        <a:rPr lang="ru-RU" sz="1600" b="1" dirty="0" smtClean="0">
                          <a:latin typeface="Arial" pitchFamily="34" charset="0"/>
                          <a:cs typeface="Arial" pitchFamily="34" charset="0"/>
                        </a:rPr>
                        <a:t>коллективного  и индивидуального пользования;</a:t>
                      </a:r>
                    </a:p>
                    <a:p>
                      <a:pPr>
                        <a:buNone/>
                      </a:pPr>
                      <a:r>
                        <a:rPr lang="ru-RU" sz="1600" b="1" dirty="0" smtClean="0">
                          <a:latin typeface="Arial" pitchFamily="34" charset="0"/>
                          <a:cs typeface="Arial" pitchFamily="34" charset="0"/>
                        </a:rPr>
                        <a:t>- о количестве жилых помещений в общежитии, интернате, приспособленных  для использования инвалидами и лицами с ОВЗ.</a:t>
                      </a:r>
                    </a:p>
                    <a:p>
                      <a:pPr algn="l"/>
                      <a:endParaRPr lang="ru-RU" sz="18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203200" y="0"/>
          <a:ext cx="11772898" cy="4297680"/>
        </p:xfrm>
        <a:graphic>
          <a:graphicData uri="http://schemas.openxmlformats.org/drawingml/2006/table">
            <a:tbl>
              <a:tblPr firstRow="1" bandRow="1">
                <a:tableStyleId>{5C22544A-7EE6-4342-B048-85BDC9FD1C3A}</a:tableStyleId>
              </a:tblPr>
              <a:tblGrid>
                <a:gridCol w="2489200"/>
                <a:gridCol w="5334000"/>
                <a:gridCol w="3949698"/>
              </a:tblGrid>
              <a:tr h="965200">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раздела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Примечание </a:t>
                      </a:r>
                      <a:endParaRPr lang="ru-RU" sz="1800" dirty="0">
                        <a:solidFill>
                          <a:schemeClr val="bg1"/>
                        </a:solidFill>
                        <a:latin typeface="Arial" pitchFamily="34" charset="0"/>
                        <a:cs typeface="Arial" pitchFamily="34" charset="0"/>
                      </a:endParaRPr>
                    </a:p>
                  </a:txBody>
                  <a:tcPr/>
                </a:tc>
              </a:tr>
              <a:tr h="25236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rgbClr val="FF0000"/>
                          </a:solidFill>
                          <a:latin typeface="Arial" pitchFamily="34" charset="0"/>
                          <a:cs typeface="Arial" pitchFamily="34" charset="0"/>
                        </a:rPr>
                        <a:t>Международное сотрудничество</a:t>
                      </a:r>
                    </a:p>
                    <a:p>
                      <a:pPr algn="l"/>
                      <a:endParaRPr lang="ru-RU" sz="1800" dirty="0" smtClean="0">
                        <a:latin typeface="Arial" pitchFamily="34" charset="0"/>
                        <a:cs typeface="Arial" pitchFamily="34" charset="0"/>
                      </a:endParaRPr>
                    </a:p>
                    <a:p>
                      <a:pPr algn="l"/>
                      <a:endParaRPr lang="ru-RU" sz="1800" dirty="0">
                        <a:latin typeface="Arial" pitchFamily="34" charset="0"/>
                        <a:cs typeface="Arial" pitchFamily="34" charset="0"/>
                      </a:endParaRPr>
                    </a:p>
                  </a:txBody>
                  <a:tcPr/>
                </a:tc>
                <a:tc>
                  <a:txBody>
                    <a:bodyPr/>
                    <a:lstStyle/>
                    <a:p>
                      <a:r>
                        <a:rPr lang="ru-RU" b="0" dirty="0" smtClean="0">
                          <a:latin typeface="Arial" pitchFamily="34" charset="0"/>
                          <a:cs typeface="Arial" pitchFamily="34" charset="0"/>
                        </a:rPr>
                        <a:t>о </a:t>
                      </a:r>
                      <a:r>
                        <a:rPr lang="ru-RU" b="0" dirty="0" smtClean="0">
                          <a:solidFill>
                            <a:srgbClr val="FF0000"/>
                          </a:solidFill>
                          <a:latin typeface="Arial" pitchFamily="34" charset="0"/>
                          <a:cs typeface="Arial" pitchFamily="34" charset="0"/>
                        </a:rPr>
                        <a:t>заключенных и планируемых к заключению договорах  с иностранными и (или) международными организациями </a:t>
                      </a:r>
                      <a:r>
                        <a:rPr lang="ru-RU" b="0" dirty="0" smtClean="0">
                          <a:latin typeface="Arial" pitchFamily="34" charset="0"/>
                          <a:cs typeface="Arial" pitchFamily="34" charset="0"/>
                        </a:rPr>
                        <a:t>по вопросам образования и науки (при наличии), которая должна была размещаться в подразделе «Образование», а также </a:t>
                      </a:r>
                      <a:r>
                        <a:rPr lang="ru-RU" b="0" dirty="0" smtClean="0">
                          <a:solidFill>
                            <a:srgbClr val="FF0000"/>
                          </a:solidFill>
                          <a:latin typeface="Arial" pitchFamily="34" charset="0"/>
                          <a:cs typeface="Arial" pitchFamily="34" charset="0"/>
                        </a:rPr>
                        <a:t>информацию</a:t>
                      </a:r>
                      <a:r>
                        <a:rPr lang="ru-RU" b="0" dirty="0" smtClean="0">
                          <a:latin typeface="Arial" pitchFamily="34" charset="0"/>
                          <a:cs typeface="Arial" pitchFamily="34" charset="0"/>
                        </a:rPr>
                        <a:t> </a:t>
                      </a:r>
                      <a:r>
                        <a:rPr lang="ru-RU" b="0" dirty="0" smtClean="0">
                          <a:solidFill>
                            <a:srgbClr val="FF0000"/>
                          </a:solidFill>
                          <a:latin typeface="Arial" pitchFamily="34" charset="0"/>
                          <a:cs typeface="Arial" pitchFamily="34" charset="0"/>
                        </a:rPr>
                        <a:t>о международной аккредитации </a:t>
                      </a:r>
                      <a:r>
                        <a:rPr lang="ru-RU" b="0" dirty="0" smtClean="0">
                          <a:latin typeface="Arial" pitchFamily="34" charset="0"/>
                          <a:cs typeface="Arial" pitchFamily="34" charset="0"/>
                        </a:rPr>
                        <a:t>образовательных программ.</a:t>
                      </a:r>
                    </a:p>
                    <a:p>
                      <a:pPr algn="l"/>
                      <a:endParaRPr lang="ru-RU" sz="1800" b="0" dirty="0" smtClean="0">
                        <a:latin typeface="Arial" pitchFamily="34" charset="0"/>
                        <a:cs typeface="Arial" pitchFamily="34" charset="0"/>
                      </a:endParaRPr>
                    </a:p>
                    <a:p>
                      <a:pPr algn="l"/>
                      <a:endParaRPr lang="ru-RU" sz="1800" b="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0" kern="1200" dirty="0" smtClean="0">
                          <a:solidFill>
                            <a:schemeClr val="tx1"/>
                          </a:solidFill>
                          <a:latin typeface="Arial" pitchFamily="34" charset="0"/>
                          <a:ea typeface="+mn-ea"/>
                          <a:cs typeface="Arial" pitchFamily="34" charset="0"/>
                        </a:rPr>
                        <a:t>сведения размещаются  только при наличии таких договоров или аккредитации</a:t>
                      </a:r>
                      <a:endParaRPr lang="ru-RU" sz="2000" b="0" dirty="0" smtClean="0">
                        <a:solidFill>
                          <a:schemeClr val="tx1"/>
                        </a:solidFill>
                        <a:latin typeface="Arial" pitchFamily="34" charset="0"/>
                        <a:cs typeface="Arial" pitchFamily="34" charset="0"/>
                      </a:endParaRPr>
                    </a:p>
                    <a:p>
                      <a:pPr algn="l"/>
                      <a:endParaRPr lang="ru-RU" sz="1800" b="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279400" y="306110"/>
          <a:ext cx="11760199" cy="6285191"/>
        </p:xfrm>
        <a:graphic>
          <a:graphicData uri="http://schemas.openxmlformats.org/drawingml/2006/table">
            <a:tbl>
              <a:tblPr firstRow="1" bandRow="1">
                <a:tableStyleId>{5C22544A-7EE6-4342-B048-85BDC9FD1C3A}</a:tableStyleId>
              </a:tblPr>
              <a:tblGrid>
                <a:gridCol w="2945188"/>
                <a:gridCol w="5765004"/>
                <a:gridCol w="3050007"/>
              </a:tblGrid>
              <a:tr h="1378894">
                <a:tc>
                  <a:txBody>
                    <a:bodyPr/>
                    <a:lstStyle/>
                    <a:p>
                      <a:pPr algn="l"/>
                      <a:r>
                        <a:rPr lang="ru-RU" sz="2000" b="1" dirty="0" smtClean="0">
                          <a:solidFill>
                            <a:schemeClr val="bg1"/>
                          </a:solidFill>
                          <a:latin typeface="Arial" pitchFamily="34" charset="0"/>
                          <a:cs typeface="Arial" pitchFamily="34" charset="0"/>
                        </a:rPr>
                        <a:t>Подразделы</a:t>
                      </a:r>
                      <a:r>
                        <a:rPr lang="ru-RU" sz="2000" b="1" baseline="0" dirty="0" smtClean="0">
                          <a:solidFill>
                            <a:schemeClr val="bg1"/>
                          </a:solidFill>
                          <a:latin typeface="Arial" pitchFamily="34" charset="0"/>
                          <a:cs typeface="Arial" pitchFamily="34" charset="0"/>
                        </a:rPr>
                        <a:t>  раздела </a:t>
                      </a:r>
                      <a:r>
                        <a:rPr lang="ru-RU" sz="2000" b="1" dirty="0" smtClean="0">
                          <a:solidFill>
                            <a:schemeClr val="bg1"/>
                          </a:solidFill>
                          <a:latin typeface="Arial" pitchFamily="34" charset="0"/>
                          <a:cs typeface="Arial" pitchFamily="34" charset="0"/>
                        </a:rPr>
                        <a:t>«Сведения об образовательной организации» </a:t>
                      </a:r>
                      <a:endParaRPr lang="ru-RU" sz="2000" dirty="0">
                        <a:solidFill>
                          <a:schemeClr val="bg1"/>
                        </a:solidFill>
                        <a:latin typeface="Arial" pitchFamily="34" charset="0"/>
                        <a:cs typeface="Arial" pitchFamily="34" charset="0"/>
                      </a:endParaRPr>
                    </a:p>
                  </a:txBody>
                  <a:tcPr/>
                </a:tc>
                <a:tc>
                  <a:txBody>
                    <a:bodyPr/>
                    <a:lstStyle/>
                    <a:p>
                      <a:pPr algn="l"/>
                      <a:r>
                        <a:rPr lang="ru-RU" sz="2000" dirty="0" smtClean="0">
                          <a:solidFill>
                            <a:schemeClr val="bg1"/>
                          </a:solidFill>
                          <a:latin typeface="Arial" pitchFamily="34" charset="0"/>
                          <a:cs typeface="Arial" pitchFamily="34" charset="0"/>
                        </a:rPr>
                        <a:t>Содержание</a:t>
                      </a:r>
                      <a:endParaRPr lang="ru-RU" sz="2000" dirty="0">
                        <a:solidFill>
                          <a:schemeClr val="bg1"/>
                        </a:solidFill>
                        <a:latin typeface="Arial" pitchFamily="34" charset="0"/>
                        <a:cs typeface="Arial" pitchFamily="34" charset="0"/>
                      </a:endParaRPr>
                    </a:p>
                  </a:txBody>
                  <a:tcPr/>
                </a:tc>
                <a:tc>
                  <a:txBody>
                    <a:bodyPr/>
                    <a:lstStyle/>
                    <a:p>
                      <a:r>
                        <a:rPr lang="ru-RU" sz="2000" dirty="0" smtClean="0">
                          <a:latin typeface="Arial" pitchFamily="34" charset="0"/>
                          <a:cs typeface="Arial" pitchFamily="34" charset="0"/>
                        </a:rPr>
                        <a:t>примечание</a:t>
                      </a:r>
                      <a:endParaRPr lang="ru-RU" sz="2000" dirty="0">
                        <a:latin typeface="Arial" pitchFamily="34" charset="0"/>
                        <a:cs typeface="Arial" pitchFamily="34" charset="0"/>
                      </a:endParaRPr>
                    </a:p>
                  </a:txBody>
                  <a:tcPr/>
                </a:tc>
              </a:tr>
              <a:tr h="23409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dirty="0" smtClean="0">
                          <a:latin typeface="Arial" pitchFamily="34" charset="0"/>
                          <a:cs typeface="Arial" pitchFamily="34" charset="0"/>
                        </a:rPr>
                        <a:t>Подраздел "Образовательные стандарты"</a:t>
                      </a:r>
                    </a:p>
                    <a:p>
                      <a:pPr algn="l"/>
                      <a:endParaRPr lang="ru-RU" sz="2000" dirty="0">
                        <a:latin typeface="Arial" pitchFamily="34" charset="0"/>
                        <a:cs typeface="Arial" pitchFamily="34" charset="0"/>
                      </a:endParaRPr>
                    </a:p>
                  </a:txBody>
                  <a:tcPr/>
                </a:tc>
                <a:tc>
                  <a:txBody>
                    <a:bodyPr/>
                    <a:lstStyle/>
                    <a:p>
                      <a:pPr>
                        <a:buFont typeface="Arial" pitchFamily="34" charset="0"/>
                        <a:buChar char="•"/>
                      </a:pPr>
                      <a:r>
                        <a:rPr lang="ru-RU" sz="1400" b="0" i="0" kern="1200" dirty="0" smtClean="0">
                          <a:solidFill>
                            <a:schemeClr val="dk1"/>
                          </a:solidFill>
                          <a:latin typeface="Arial" pitchFamily="34" charset="0"/>
                          <a:ea typeface="+mn-ea"/>
                          <a:cs typeface="Arial" pitchFamily="34" charset="0"/>
                        </a:rPr>
                        <a:t>о применяемых федеральных государственных образовательных стандартах с приложением их копий или размещением гиперссылки на действующие редакции соответствующих документов;</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об утвержденных образовательных стандартах с приложением образовательных стандартов в форме электронного документа или в виде активных ссылок, непосредственный переход по которым позволяет получить доступ к образовательному стандарту в форме электронного документа.</a:t>
                      </a:r>
                    </a:p>
                    <a:p>
                      <a:pPr algn="l"/>
                      <a:endParaRPr lang="ru-RU" sz="1400" b="0" dirty="0">
                        <a:latin typeface="Arial" pitchFamily="34" charset="0"/>
                        <a:cs typeface="Arial" pitchFamily="34" charset="0"/>
                      </a:endParaRPr>
                    </a:p>
                  </a:txBody>
                  <a:tcPr/>
                </a:tc>
                <a:tc>
                  <a:txBody>
                    <a:bodyPr/>
                    <a:lstStyle/>
                    <a:p>
                      <a:pPr algn="l"/>
                      <a:r>
                        <a:rPr lang="ru-RU" sz="1400" b="0" dirty="0" smtClean="0">
                          <a:latin typeface="Arial" pitchFamily="34" charset="0"/>
                          <a:cs typeface="Arial" pitchFamily="34" charset="0"/>
                        </a:rPr>
                        <a:t>создается в специальном  разделе </a:t>
                      </a:r>
                      <a:r>
                        <a:rPr lang="ru-RU" sz="1400" b="0" dirty="0" smtClean="0">
                          <a:solidFill>
                            <a:srgbClr val="FF0000"/>
                          </a:solidFill>
                          <a:latin typeface="Arial" pitchFamily="34" charset="0"/>
                          <a:cs typeface="Arial" pitchFamily="34" charset="0"/>
                        </a:rPr>
                        <a:t>при использовании федеральных государственных образовательных стандартов </a:t>
                      </a:r>
                      <a:r>
                        <a:rPr lang="ru-RU" sz="1400" b="0" dirty="0" smtClean="0">
                          <a:latin typeface="Arial" pitchFamily="34" charset="0"/>
                          <a:cs typeface="Arial" pitchFamily="34" charset="0"/>
                        </a:rPr>
                        <a:t>или  образовательных стандартов, разработанных и утвержденных образовательной организацией.</a:t>
                      </a:r>
                      <a:endParaRPr lang="ru-RU" sz="1400" b="0" dirty="0">
                        <a:latin typeface="Arial" pitchFamily="34" charset="0"/>
                        <a:cs typeface="Arial" pitchFamily="34" charset="0"/>
                      </a:endParaRPr>
                    </a:p>
                  </a:txBody>
                  <a:tcPr/>
                </a:tc>
              </a:tr>
              <a:tr h="25653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000" b="1" dirty="0" smtClean="0">
                          <a:latin typeface="Arial" pitchFamily="34" charset="0"/>
                          <a:cs typeface="Arial" pitchFamily="34" charset="0"/>
                        </a:rPr>
                        <a:t>Подраздел "Стипендии и меры поддержки обучающихся"</a:t>
                      </a:r>
                      <a:endParaRPr lang="ru-RU" sz="2000" dirty="0">
                        <a:latin typeface="Arial" pitchFamily="34" charset="0"/>
                        <a:cs typeface="Arial" pitchFamily="34" charset="0"/>
                      </a:endParaRPr>
                    </a:p>
                  </a:txBody>
                  <a:tcPr/>
                </a:tc>
                <a:tc>
                  <a:txBody>
                    <a:bodyPr/>
                    <a:lstStyle/>
                    <a:p>
                      <a:pPr>
                        <a:buFont typeface="Arial" pitchFamily="34" charset="0"/>
                        <a:buChar char="•"/>
                      </a:pPr>
                      <a:r>
                        <a:rPr lang="ru-RU" sz="1400" b="0" i="0" kern="1200" dirty="0" smtClean="0">
                          <a:solidFill>
                            <a:schemeClr val="dk1"/>
                          </a:solidFill>
                          <a:latin typeface="Arial" pitchFamily="34" charset="0"/>
                          <a:ea typeface="+mn-ea"/>
                          <a:cs typeface="Arial" pitchFamily="34" charset="0"/>
                        </a:rPr>
                        <a:t>о наличии и условиях предоставления обучающимся стипендий;</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о мерах социальной поддержки;</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о наличии общежития, интерната;</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о количестве жилых помещений в общежитии, интернате для иногородних обучающихся;</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о формировании платы за проживание в общежитии;</a:t>
                      </a:r>
                    </a:p>
                    <a:p>
                      <a:pPr>
                        <a:buFont typeface="Arial" pitchFamily="34" charset="0"/>
                        <a:buChar char="•"/>
                      </a:pPr>
                      <a:r>
                        <a:rPr lang="ru-RU" sz="1400" b="0" i="0" kern="1200" dirty="0" smtClean="0">
                          <a:solidFill>
                            <a:schemeClr val="dk1"/>
                          </a:solidFill>
                          <a:latin typeface="Arial" pitchFamily="34" charset="0"/>
                          <a:ea typeface="+mn-ea"/>
                          <a:cs typeface="Arial" pitchFamily="34" charset="0"/>
                        </a:rPr>
                        <a:t>о трудоустройстве выпускников, с указанием численности трудоустроенных выпускников от общей численности выпускников в прошедшем учебном году, для каждой реализуемой образовательной программы, по которой состоялся выпуск.</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400" b="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00" b="0" dirty="0" smtClean="0">
                          <a:latin typeface="Arial" pitchFamily="34" charset="0"/>
                          <a:cs typeface="Arial" pitchFamily="34" charset="0"/>
                        </a:rPr>
                        <a:t>создается в специальном разделе </a:t>
                      </a:r>
                      <a:r>
                        <a:rPr lang="ru-RU" sz="1400" b="0" dirty="0" smtClean="0">
                          <a:solidFill>
                            <a:srgbClr val="FF0000"/>
                          </a:solidFill>
                          <a:latin typeface="Arial" pitchFamily="34" charset="0"/>
                          <a:cs typeface="Arial" pitchFamily="34" charset="0"/>
                        </a:rPr>
                        <a:t>при предоставлении стипендий и иных мер социальной, материальной поддержки </a:t>
                      </a:r>
                      <a:r>
                        <a:rPr lang="ru-RU" sz="1400" b="0" dirty="0" smtClean="0">
                          <a:latin typeface="Arial" pitchFamily="34" charset="0"/>
                          <a:cs typeface="Arial" pitchFamily="34" charset="0"/>
                        </a:rPr>
                        <a:t>обучающимся (воспитанникам).</a:t>
                      </a:r>
                    </a:p>
                    <a:p>
                      <a:pPr algn="l"/>
                      <a:endParaRPr lang="ru-RU" sz="1400" b="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Содержимое 8"/>
          <p:cNvGraphicFramePr>
            <a:graphicFrameLocks noGrp="1"/>
          </p:cNvGraphicFramePr>
          <p:nvPr>
            <p:ph sz="half" idx="2"/>
          </p:nvPr>
        </p:nvGraphicFramePr>
        <p:xfrm>
          <a:off x="344489" y="152400"/>
          <a:ext cx="11847511" cy="6705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63600" y="365125"/>
            <a:ext cx="10490200" cy="1082675"/>
          </a:xfrm>
        </p:spPr>
        <p:txBody>
          <a:bodyPr>
            <a:normAutofit/>
          </a:bodyPr>
          <a:lstStyle/>
          <a:p>
            <a:pPr algn="ctr"/>
            <a:r>
              <a:rPr lang="ru-RU" sz="3000" b="1" dirty="0" smtClean="0">
                <a:latin typeface="Arial" pitchFamily="34" charset="0"/>
                <a:cs typeface="Arial" pitchFamily="34" charset="0"/>
              </a:rPr>
              <a:t>Электронный документ, </a:t>
            </a:r>
            <a:br>
              <a:rPr lang="ru-RU" sz="3000" b="1" dirty="0" smtClean="0">
                <a:latin typeface="Arial" pitchFamily="34" charset="0"/>
                <a:cs typeface="Arial" pitchFamily="34" charset="0"/>
              </a:rPr>
            </a:br>
            <a:r>
              <a:rPr lang="ru-RU" sz="3000" b="1" dirty="0" smtClean="0">
                <a:latin typeface="Arial" pitchFamily="34" charset="0"/>
                <a:cs typeface="Arial" pitchFamily="34" charset="0"/>
              </a:rPr>
              <a:t>подписанный электронной цифровой подписью </a:t>
            </a:r>
            <a:endParaRPr lang="ru-RU" sz="3000" b="1" dirty="0">
              <a:latin typeface="Arial" pitchFamily="34" charset="0"/>
              <a:cs typeface="Arial" pitchFamily="34" charset="0"/>
            </a:endParaRPr>
          </a:p>
        </p:txBody>
      </p:sp>
      <p:sp>
        <p:nvSpPr>
          <p:cNvPr id="3" name="Объект 2"/>
          <p:cNvSpPr>
            <a:spLocks noGrp="1"/>
          </p:cNvSpPr>
          <p:nvPr>
            <p:ph idx="1"/>
          </p:nvPr>
        </p:nvSpPr>
        <p:spPr>
          <a:xfrm>
            <a:off x="838200" y="1496292"/>
            <a:ext cx="10515600" cy="4680672"/>
          </a:xfrm>
        </p:spPr>
        <p:txBody>
          <a:bodyPr>
            <a:normAutofit fontScale="62500" lnSpcReduction="20000"/>
          </a:bodyPr>
          <a:lstStyle/>
          <a:p>
            <a:pPr marL="0" indent="0">
              <a:buNone/>
            </a:pPr>
            <a:r>
              <a:rPr lang="ru-RU" sz="3200" b="1" dirty="0" smtClean="0">
                <a:solidFill>
                  <a:srgbClr val="0070C0"/>
                </a:solidFill>
                <a:latin typeface="Times New Roman" panose="02020603050405020304" pitchFamily="18" charset="0"/>
                <a:cs typeface="Times New Roman" panose="02020603050405020304" pitchFamily="18" charset="0"/>
              </a:rPr>
              <a:t>Федеральный закон от 06.0</a:t>
            </a:r>
            <a:r>
              <a:rPr lang="en-US" sz="3200" b="1" dirty="0" smtClean="0">
                <a:solidFill>
                  <a:srgbClr val="0070C0"/>
                </a:solidFill>
                <a:latin typeface="Times New Roman" panose="02020603050405020304" pitchFamily="18" charset="0"/>
                <a:cs typeface="Times New Roman" panose="02020603050405020304" pitchFamily="18" charset="0"/>
              </a:rPr>
              <a:t>4</a:t>
            </a:r>
            <a:r>
              <a:rPr lang="ru-RU" sz="3200" b="1" dirty="0" smtClean="0">
                <a:solidFill>
                  <a:srgbClr val="0070C0"/>
                </a:solidFill>
                <a:latin typeface="Times New Roman" panose="02020603050405020304" pitchFamily="18" charset="0"/>
                <a:cs typeface="Times New Roman" panose="02020603050405020304" pitchFamily="18" charset="0"/>
              </a:rPr>
              <a:t>.2011 №63-ФЗ  «Об электронной подписи»</a:t>
            </a:r>
          </a:p>
          <a:p>
            <a:pPr algn="just"/>
            <a:r>
              <a:rPr lang="ru-RU" sz="3200" dirty="0" smtClean="0">
                <a:latin typeface="Times New Roman" panose="02020603050405020304" pitchFamily="18" charset="0"/>
                <a:cs typeface="Times New Roman" panose="02020603050405020304" pitchFamily="18" charset="0"/>
              </a:rPr>
              <a:t>Положения </a:t>
            </a:r>
            <a:r>
              <a:rPr lang="ru-RU" sz="3200" dirty="0">
                <a:latin typeface="Times New Roman" panose="02020603050405020304" pitchFamily="18" charset="0"/>
                <a:cs typeface="Times New Roman" panose="02020603050405020304" pitchFamily="18" charset="0"/>
              </a:rPr>
              <a:t>о структурных подразделениях (об органах </a:t>
            </a:r>
            <a:r>
              <a:rPr lang="ru-RU" sz="3200" dirty="0" smtClean="0">
                <a:latin typeface="Times New Roman" panose="02020603050405020304" pitchFamily="18" charset="0"/>
                <a:cs typeface="Times New Roman" panose="02020603050405020304" pitchFamily="18" charset="0"/>
              </a:rPr>
              <a:t>управления) образовательной </a:t>
            </a:r>
            <a:r>
              <a:rPr lang="ru-RU" sz="3200" dirty="0">
                <a:latin typeface="Times New Roman" panose="02020603050405020304" pitchFamily="18" charset="0"/>
                <a:cs typeface="Times New Roman" panose="02020603050405020304" pitchFamily="18" charset="0"/>
              </a:rPr>
              <a:t>организации с приложением указанных положений в </a:t>
            </a:r>
            <a:r>
              <a:rPr lang="ru-RU" sz="3200" dirty="0" smtClean="0">
                <a:latin typeface="Times New Roman" panose="02020603050405020304" pitchFamily="18" charset="0"/>
                <a:cs typeface="Times New Roman" panose="02020603050405020304" pitchFamily="18" charset="0"/>
              </a:rPr>
              <a:t>виде электронных </a:t>
            </a:r>
            <a:r>
              <a:rPr lang="ru-RU" sz="3200" dirty="0">
                <a:latin typeface="Times New Roman" panose="02020603050405020304" pitchFamily="18" charset="0"/>
                <a:cs typeface="Times New Roman" panose="02020603050405020304" pitchFamily="18" charset="0"/>
              </a:rPr>
              <a:t>документов, подписанных простой электронной подписью </a:t>
            </a:r>
            <a:r>
              <a:rPr lang="ru-RU" sz="3200" dirty="0" smtClean="0">
                <a:latin typeface="Times New Roman" panose="02020603050405020304" pitchFamily="18" charset="0"/>
                <a:cs typeface="Times New Roman" panose="02020603050405020304" pitchFamily="18" charset="0"/>
              </a:rPr>
              <a:t>(</a:t>
            </a:r>
            <a:r>
              <a:rPr lang="ru-RU" sz="3200" dirty="0">
                <a:latin typeface="Times New Roman" panose="02020603050405020304" pitchFamily="18" charset="0"/>
                <a:cs typeface="Times New Roman" panose="02020603050405020304" pitchFamily="18" charset="0"/>
              </a:rPr>
              <a:t>при </a:t>
            </a:r>
            <a:r>
              <a:rPr lang="ru-RU" sz="3200" dirty="0" smtClean="0">
                <a:latin typeface="Times New Roman" panose="02020603050405020304" pitchFamily="18" charset="0"/>
                <a:cs typeface="Times New Roman" panose="02020603050405020304" pitchFamily="18" charset="0"/>
              </a:rPr>
              <a:t>наличии структурных </a:t>
            </a:r>
            <a:r>
              <a:rPr lang="ru-RU" sz="3200" dirty="0">
                <a:latin typeface="Times New Roman" panose="02020603050405020304" pitchFamily="18" charset="0"/>
                <a:cs typeface="Times New Roman" panose="02020603050405020304" pitchFamily="18" charset="0"/>
              </a:rPr>
              <a:t>подразделений (органов управления</a:t>
            </a:r>
            <a:r>
              <a:rPr lang="ru-RU" sz="3200" dirty="0" smtClean="0">
                <a:latin typeface="Times New Roman" panose="02020603050405020304" pitchFamily="18" charset="0"/>
                <a:cs typeface="Times New Roman" panose="02020603050405020304" pitchFamily="18" charset="0"/>
              </a:rPr>
              <a:t>);</a:t>
            </a:r>
          </a:p>
          <a:p>
            <a:pPr algn="just"/>
            <a:r>
              <a:rPr lang="ru-RU" sz="3200" dirty="0">
                <a:latin typeface="Times New Roman" panose="02020603050405020304" pitchFamily="18" charset="0"/>
                <a:cs typeface="Times New Roman" panose="02020603050405020304" pitchFamily="18" charset="0"/>
              </a:rPr>
              <a:t>На главной странице подраздела "Документы" должны </a:t>
            </a:r>
            <a:r>
              <a:rPr lang="ru-RU" sz="3200" dirty="0" smtClean="0">
                <a:latin typeface="Times New Roman" panose="02020603050405020304" pitchFamily="18" charset="0"/>
                <a:cs typeface="Times New Roman" panose="02020603050405020304" pitchFamily="18" charset="0"/>
              </a:rPr>
              <a:t>быть размещены </a:t>
            </a:r>
            <a:r>
              <a:rPr lang="ru-RU" sz="3200" dirty="0">
                <a:latin typeface="Times New Roman" panose="02020603050405020304" pitchFamily="18" charset="0"/>
                <a:cs typeface="Times New Roman" panose="02020603050405020304" pitchFamily="18" charset="0"/>
              </a:rPr>
              <a:t>следующие документы в виде копий и электронных документов (</a:t>
            </a:r>
            <a:r>
              <a:rPr lang="ru-RU" sz="3200" dirty="0" smtClean="0">
                <a:latin typeface="Times New Roman" panose="02020603050405020304" pitchFamily="18" charset="0"/>
                <a:cs typeface="Times New Roman" panose="02020603050405020304" pitchFamily="18" charset="0"/>
              </a:rPr>
              <a:t>в части </a:t>
            </a:r>
            <a:r>
              <a:rPr lang="ru-RU" sz="3200" dirty="0">
                <a:latin typeface="Times New Roman" panose="02020603050405020304" pitchFamily="18" charset="0"/>
                <a:cs typeface="Times New Roman" panose="02020603050405020304" pitchFamily="18" charset="0"/>
              </a:rPr>
              <a:t>документов, самостоятельно разрабатываемых и </a:t>
            </a:r>
            <a:r>
              <a:rPr lang="ru-RU" sz="3200" dirty="0" smtClean="0">
                <a:latin typeface="Times New Roman" panose="02020603050405020304" pitchFamily="18" charset="0"/>
                <a:cs typeface="Times New Roman" panose="02020603050405020304" pitchFamily="18" charset="0"/>
              </a:rPr>
              <a:t>утверждаемых образовательной </a:t>
            </a:r>
            <a:r>
              <a:rPr lang="ru-RU" sz="3200" dirty="0">
                <a:latin typeface="Times New Roman" panose="02020603050405020304" pitchFamily="18" charset="0"/>
                <a:cs typeface="Times New Roman" panose="02020603050405020304" pitchFamily="18" charset="0"/>
              </a:rPr>
              <a:t>организацией</a:t>
            </a:r>
            <a:r>
              <a:rPr lang="ru-RU" sz="3200" dirty="0" smtClean="0">
                <a:latin typeface="Times New Roman" panose="02020603050405020304" pitchFamily="18" charset="0"/>
                <a:cs typeface="Times New Roman" panose="02020603050405020304" pitchFamily="18" charset="0"/>
              </a:rPr>
              <a:t>);</a:t>
            </a:r>
          </a:p>
          <a:p>
            <a:pPr algn="just"/>
            <a:r>
              <a:rPr lang="ru-RU" sz="3200" dirty="0">
                <a:latin typeface="Times New Roman" panose="02020603050405020304" pitchFamily="18" charset="0"/>
                <a:cs typeface="Times New Roman" panose="02020603050405020304" pitchFamily="18" charset="0"/>
              </a:rPr>
              <a:t>Подраздел </a:t>
            </a:r>
            <a:r>
              <a:rPr lang="ru-RU" sz="3200" dirty="0" smtClean="0">
                <a:latin typeface="Times New Roman" panose="02020603050405020304" pitchFamily="18" charset="0"/>
                <a:cs typeface="Times New Roman" panose="02020603050405020304" pitchFamily="18" charset="0"/>
              </a:rPr>
              <a:t>«Образование» </a:t>
            </a:r>
            <a:r>
              <a:rPr lang="ru-RU" sz="3200" dirty="0">
                <a:latin typeface="Times New Roman" panose="02020603050405020304" pitchFamily="18" charset="0"/>
                <a:cs typeface="Times New Roman" panose="02020603050405020304" pitchFamily="18" charset="0"/>
              </a:rPr>
              <a:t>должен содержать информацию об описании образовательной программы с </a:t>
            </a:r>
            <a:r>
              <a:rPr lang="ru-RU" sz="3200" dirty="0" smtClean="0">
                <a:latin typeface="Times New Roman" panose="02020603050405020304" pitchFamily="18" charset="0"/>
                <a:cs typeface="Times New Roman" panose="02020603050405020304" pitchFamily="18" charset="0"/>
              </a:rPr>
              <a:t>приложением образовательной </a:t>
            </a:r>
            <a:r>
              <a:rPr lang="ru-RU" sz="3200" dirty="0">
                <a:latin typeface="Times New Roman" panose="02020603050405020304" pitchFamily="18" charset="0"/>
                <a:cs typeface="Times New Roman" panose="02020603050405020304" pitchFamily="18" charset="0"/>
              </a:rPr>
              <a:t>программы в форме электронного документа или в </a:t>
            </a:r>
            <a:r>
              <a:rPr lang="ru-RU" sz="3200" dirty="0" smtClean="0">
                <a:latin typeface="Times New Roman" panose="02020603050405020304" pitchFamily="18" charset="0"/>
                <a:cs typeface="Times New Roman" panose="02020603050405020304" pitchFamily="18" charset="0"/>
              </a:rPr>
              <a:t>виде активных </a:t>
            </a:r>
            <a:r>
              <a:rPr lang="ru-RU" sz="3200" dirty="0">
                <a:latin typeface="Times New Roman" panose="02020603050405020304" pitchFamily="18" charset="0"/>
                <a:cs typeface="Times New Roman" panose="02020603050405020304" pitchFamily="18" charset="0"/>
              </a:rPr>
              <a:t>ссылок, непосредственный переход по которым позволяет </a:t>
            </a:r>
            <a:r>
              <a:rPr lang="ru-RU" sz="3200" dirty="0" smtClean="0">
                <a:latin typeface="Times New Roman" panose="02020603050405020304" pitchFamily="18" charset="0"/>
                <a:cs typeface="Times New Roman" panose="02020603050405020304" pitchFamily="18" charset="0"/>
              </a:rPr>
              <a:t>получить доступ </a:t>
            </a:r>
            <a:r>
              <a:rPr lang="ru-RU" sz="3200" dirty="0">
                <a:latin typeface="Times New Roman" panose="02020603050405020304" pitchFamily="18" charset="0"/>
                <a:cs typeface="Times New Roman" panose="02020603050405020304" pitchFamily="18" charset="0"/>
              </a:rPr>
              <a:t>к страницам Сайта, содержащим </a:t>
            </a:r>
            <a:r>
              <a:rPr lang="ru-RU" sz="3200" dirty="0" smtClean="0">
                <a:latin typeface="Times New Roman" panose="02020603050405020304" pitchFamily="18" charset="0"/>
                <a:cs typeface="Times New Roman" panose="02020603050405020304" pitchFamily="18" charset="0"/>
              </a:rPr>
              <a:t>информацию </a:t>
            </a:r>
            <a:r>
              <a:rPr lang="ru-RU" sz="3200" dirty="0">
                <a:latin typeface="Times New Roman" panose="02020603050405020304" pitchFamily="18" charset="0"/>
                <a:cs typeface="Times New Roman" panose="02020603050405020304" pitchFamily="18" charset="0"/>
              </a:rPr>
              <a:t>в том числе</a:t>
            </a:r>
            <a:r>
              <a:rPr lang="ru-RU" sz="3200" dirty="0" smtClean="0">
                <a:latin typeface="Times New Roman" panose="02020603050405020304" pitchFamily="18" charset="0"/>
                <a:cs typeface="Times New Roman" panose="02020603050405020304" pitchFamily="18" charset="0"/>
              </a:rPr>
              <a:t>:  об </a:t>
            </a:r>
            <a:r>
              <a:rPr lang="ru-RU" sz="3200" dirty="0">
                <a:latin typeface="Times New Roman" panose="02020603050405020304" pitchFamily="18" charset="0"/>
                <a:cs typeface="Times New Roman" panose="02020603050405020304" pitchFamily="18" charset="0"/>
              </a:rPr>
              <a:t>учебном плане с приложением его в виде электронного документа</a:t>
            </a:r>
            <a:r>
              <a:rPr lang="ru-RU" sz="3200" dirty="0" smtClean="0">
                <a:latin typeface="Times New Roman" panose="02020603050405020304" pitchFamily="18" charset="0"/>
                <a:cs typeface="Times New Roman" panose="02020603050405020304" pitchFamily="18" charset="0"/>
              </a:rPr>
              <a:t>; об </a:t>
            </a:r>
            <a:r>
              <a:rPr lang="ru-RU" sz="3200" dirty="0">
                <a:latin typeface="Times New Roman" panose="02020603050405020304" pitchFamily="18" charset="0"/>
                <a:cs typeface="Times New Roman" panose="02020603050405020304" pitchFamily="18" charset="0"/>
              </a:rPr>
              <a:t>аннотации к рабочим программам дисциплин (по каждому </a:t>
            </a:r>
            <a:r>
              <a:rPr lang="ru-RU" sz="3200" dirty="0" smtClean="0">
                <a:latin typeface="Times New Roman" panose="02020603050405020304" pitchFamily="18" charset="0"/>
                <a:cs typeface="Times New Roman" panose="02020603050405020304" pitchFamily="18" charset="0"/>
              </a:rPr>
              <a:t>учебному предмету</a:t>
            </a:r>
            <a:r>
              <a:rPr lang="ru-RU" sz="3200" dirty="0">
                <a:latin typeface="Times New Roman" panose="02020603050405020304" pitchFamily="18" charset="0"/>
                <a:cs typeface="Times New Roman" panose="02020603050405020304" pitchFamily="18" charset="0"/>
              </a:rPr>
              <a:t>, курсу, дисциплине (модулю), практики, в составе </a:t>
            </a:r>
            <a:r>
              <a:rPr lang="ru-RU" sz="3200" dirty="0" smtClean="0">
                <a:latin typeface="Times New Roman" panose="02020603050405020304" pitchFamily="18" charset="0"/>
                <a:cs typeface="Times New Roman" panose="02020603050405020304" pitchFamily="18" charset="0"/>
              </a:rPr>
              <a:t>образовательной программы</a:t>
            </a:r>
            <a:r>
              <a:rPr lang="ru-RU" sz="3200" dirty="0">
                <a:latin typeface="Times New Roman" panose="02020603050405020304" pitchFamily="18" charset="0"/>
                <a:cs typeface="Times New Roman" panose="02020603050405020304" pitchFamily="18" charset="0"/>
              </a:rPr>
              <a:t>) с приложением рабочих программ в виде электронного документа</a:t>
            </a:r>
            <a:r>
              <a:rPr lang="ru-RU" sz="3200" dirty="0" smtClean="0">
                <a:latin typeface="Times New Roman" panose="02020603050405020304" pitchFamily="18" charset="0"/>
                <a:cs typeface="Times New Roman" panose="02020603050405020304" pitchFamily="18" charset="0"/>
              </a:rPr>
              <a:t>; о </a:t>
            </a:r>
            <a:r>
              <a:rPr lang="ru-RU" sz="3200" dirty="0">
                <a:latin typeface="Times New Roman" panose="02020603050405020304" pitchFamily="18" charset="0"/>
                <a:cs typeface="Times New Roman" panose="02020603050405020304" pitchFamily="18" charset="0"/>
              </a:rPr>
              <a:t>календарном учебном графике с приложением его в виде </a:t>
            </a:r>
            <a:r>
              <a:rPr lang="ru-RU" sz="3200" dirty="0" smtClean="0">
                <a:latin typeface="Times New Roman" panose="02020603050405020304" pitchFamily="18" charset="0"/>
                <a:cs typeface="Times New Roman" panose="02020603050405020304" pitchFamily="18" charset="0"/>
              </a:rPr>
              <a:t>электронного документа; о </a:t>
            </a:r>
            <a:r>
              <a:rPr lang="ru-RU" sz="3200" dirty="0">
                <a:latin typeface="Times New Roman" panose="02020603050405020304" pitchFamily="18" charset="0"/>
                <a:cs typeface="Times New Roman" panose="02020603050405020304" pitchFamily="18" charset="0"/>
              </a:rPr>
              <a:t>методических и иных документах, разработанных </a:t>
            </a:r>
            <a:r>
              <a:rPr lang="ru-RU" sz="3200" dirty="0" smtClean="0">
                <a:latin typeface="Times New Roman" panose="02020603050405020304" pitchFamily="18" charset="0"/>
                <a:cs typeface="Times New Roman" panose="02020603050405020304" pitchFamily="18" charset="0"/>
              </a:rPr>
              <a:t>образовательной организацией </a:t>
            </a:r>
            <a:r>
              <a:rPr lang="ru-RU" sz="3200" dirty="0">
                <a:latin typeface="Times New Roman" panose="02020603050405020304" pitchFamily="18" charset="0"/>
                <a:cs typeface="Times New Roman" panose="02020603050405020304" pitchFamily="18" charset="0"/>
              </a:rPr>
              <a:t>для обеспечения образовательного процесса, в </a:t>
            </a:r>
            <a:r>
              <a:rPr lang="ru-RU" sz="3200" dirty="0" smtClean="0">
                <a:latin typeface="Times New Roman" panose="02020603050405020304" pitchFamily="18" charset="0"/>
                <a:cs typeface="Times New Roman" panose="02020603050405020304" pitchFamily="18" charset="0"/>
              </a:rPr>
              <a:t>виде электронного </a:t>
            </a:r>
            <a:r>
              <a:rPr lang="ru-RU" sz="3200" dirty="0">
                <a:latin typeface="Times New Roman" panose="02020603050405020304" pitchFamily="18" charset="0"/>
                <a:cs typeface="Times New Roman" panose="02020603050405020304" pitchFamily="18" charset="0"/>
              </a:rPr>
              <a:t>документа</a:t>
            </a:r>
            <a:r>
              <a:rPr lang="ru-RU" sz="32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3236953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Использование ЭЦП для документов </a:t>
            </a:r>
            <a:br>
              <a:rPr lang="ru-RU" sz="3200" b="1" dirty="0" smtClean="0"/>
            </a:br>
            <a:r>
              <a:rPr lang="ru-RU" sz="3200" b="1" dirty="0" smtClean="0"/>
              <a:t>с целью размещения  их  на официальном сайте</a:t>
            </a:r>
            <a:endParaRPr lang="ru-RU" sz="3200" b="1" dirty="0"/>
          </a:p>
        </p:txBody>
      </p:sp>
      <p:sp>
        <p:nvSpPr>
          <p:cNvPr id="3" name="Содержимое 2"/>
          <p:cNvSpPr>
            <a:spLocks noGrp="1"/>
          </p:cNvSpPr>
          <p:nvPr>
            <p:ph idx="1"/>
          </p:nvPr>
        </p:nvSpPr>
        <p:spPr>
          <a:xfrm>
            <a:off x="1117600" y="1600200"/>
            <a:ext cx="10096500" cy="4940300"/>
          </a:xfrm>
        </p:spPr>
        <p:txBody>
          <a:bodyPr>
            <a:noAutofit/>
          </a:bodyPr>
          <a:lstStyle/>
          <a:p>
            <a:r>
              <a:rPr lang="ru-RU" sz="1600" b="1" dirty="0" smtClean="0">
                <a:latin typeface="Arial" pitchFamily="34" charset="0"/>
                <a:cs typeface="Arial" pitchFamily="34" charset="0"/>
              </a:rPr>
              <a:t>Электронная подпись </a:t>
            </a:r>
            <a:r>
              <a:rPr lang="ru-RU" sz="1600" dirty="0" smtClean="0">
                <a:latin typeface="Arial" pitchFamily="34" charset="0"/>
                <a:cs typeface="Arial" pitchFamily="34" charset="0"/>
              </a:rPr>
              <a:t>- информация в электронной форме, которая присоединена к другой информации в электронной форме (подписываемой информации) или иным образом связана с такой информацией и которая используется для определения лица, подписывающего информацию (пункт 1 статьи 2 Федерального закона № 63-ФЗ). </a:t>
            </a:r>
            <a:r>
              <a:rPr lang="ru-RU" sz="1600" b="1" dirty="0" smtClean="0">
                <a:latin typeface="Arial" pitchFamily="34" charset="0"/>
                <a:cs typeface="Arial" pitchFamily="34" charset="0"/>
              </a:rPr>
              <a:t>Ключ электронной подписи </a:t>
            </a:r>
            <a:r>
              <a:rPr lang="ru-RU" sz="1600" dirty="0" smtClean="0">
                <a:latin typeface="Arial" pitchFamily="34" charset="0"/>
                <a:cs typeface="Arial" pitchFamily="34" charset="0"/>
              </a:rPr>
              <a:t>- уникальная последовательность символов, предназначенная для создания электронной подписи (пункт 5 статьи 2 Федерального закона № 63-ФЗ).</a:t>
            </a:r>
          </a:p>
          <a:p>
            <a:r>
              <a:rPr lang="ru-RU" sz="1600" dirty="0" smtClean="0">
                <a:latin typeface="Arial" pitchFamily="34" charset="0"/>
                <a:cs typeface="Arial" pitchFamily="34" charset="0"/>
              </a:rPr>
              <a:t>Видами электронных подписей, отношения в области использования которых регулируются Федеральным законом № 63-ФЗ, являются </a:t>
            </a:r>
            <a:r>
              <a:rPr lang="ru-RU" sz="1600" b="1" dirty="0" smtClean="0">
                <a:solidFill>
                  <a:srgbClr val="FF0000"/>
                </a:solidFill>
                <a:latin typeface="Arial" pitchFamily="34" charset="0"/>
                <a:cs typeface="Arial" pitchFamily="34" charset="0"/>
              </a:rPr>
              <a:t>простая электронная подпись и усиленная электронная подпись</a:t>
            </a:r>
            <a:r>
              <a:rPr lang="ru-RU" sz="1600" b="1" dirty="0" smtClean="0">
                <a:latin typeface="Arial" pitchFamily="34" charset="0"/>
                <a:cs typeface="Arial" pitchFamily="34" charset="0"/>
              </a:rPr>
              <a:t>. </a:t>
            </a:r>
          </a:p>
          <a:p>
            <a:r>
              <a:rPr lang="ru-RU" sz="1600" dirty="0" smtClean="0">
                <a:latin typeface="Arial" pitchFamily="34" charset="0"/>
                <a:cs typeface="Arial" pitchFamily="34" charset="0"/>
              </a:rPr>
              <a:t>Различаются усиленная неквалифицированная электронная подпись (далее - неквалифицированная электронная подпись) и усиленная квалифицированная электронная подпись (далее - квалифицированная электронная подпись).</a:t>
            </a:r>
          </a:p>
          <a:p>
            <a:r>
              <a:rPr lang="ru-RU" sz="1600" dirty="0" smtClean="0">
                <a:latin typeface="Arial" pitchFamily="34" charset="0"/>
                <a:cs typeface="Arial" pitchFamily="34" charset="0"/>
              </a:rPr>
              <a:t>Простой электронной подписью является электронная подпись, которая посредством использования кодов, паролей или иных средств подтверждает факт формирования электронной подписи определенным лицом (часть 2 статьи 5  63-ФЗ).</a:t>
            </a:r>
          </a:p>
          <a:p>
            <a:r>
              <a:rPr lang="ru-RU" sz="1600" dirty="0" smtClean="0">
                <a:latin typeface="Arial" pitchFamily="34" charset="0"/>
                <a:cs typeface="Arial" pitchFamily="34" charset="0"/>
              </a:rPr>
              <a:t>Требованиями определена достаточность использования простой электронной подписи для подписания информации в электронной форме.</a:t>
            </a:r>
          </a:p>
          <a:p>
            <a:endParaRPr lang="ru-RU" sz="1400" dirty="0">
              <a:latin typeface="Arial" pitchFamily="34" charset="0"/>
              <a:cs typeface="Arial" pitchFamily="34" charset="0"/>
            </a:endParaRPr>
          </a:p>
        </p:txBody>
      </p:sp>
      <p:pic>
        <p:nvPicPr>
          <p:cNvPr id="4" name="Рисунок 3" descr="https://keepkey.pro/image/cache/catalog/certificate/3188fc4694630fca61aae592740be25f-500x500.gif"/>
          <p:cNvPicPr/>
          <p:nvPr/>
        </p:nvPicPr>
        <p:blipFill>
          <a:blip r:embed="rId2" cstate="print">
            <a:extLst>
              <a:ext uri="{28A0092B-C50C-407E-A947-70E740481C1C}">
                <a14:useLocalDpi xmlns="" xmlns:wpc="http://schemas.microsoft.com/office/word/2010/wordprocessingCanvas" xmlns:cx="http://schemas.microsoft.com/office/drawing/2014/chartex"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0533049" y="5770549"/>
            <a:ext cx="922351" cy="88425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b="1" dirty="0" smtClean="0"/>
              <a:t>Использование ЭЦП для документов </a:t>
            </a:r>
            <a:br>
              <a:rPr lang="ru-RU" sz="3200" b="1" dirty="0" smtClean="0"/>
            </a:br>
            <a:r>
              <a:rPr lang="ru-RU" sz="3200" b="1" dirty="0" smtClean="0"/>
              <a:t>с целью размещения  их  на официальном сайте</a:t>
            </a:r>
            <a:endParaRPr lang="ru-RU" sz="3200" b="1" dirty="0"/>
          </a:p>
        </p:txBody>
      </p:sp>
      <p:sp>
        <p:nvSpPr>
          <p:cNvPr id="3" name="Содержимое 2"/>
          <p:cNvSpPr>
            <a:spLocks noGrp="1"/>
          </p:cNvSpPr>
          <p:nvPr>
            <p:ph idx="1"/>
          </p:nvPr>
        </p:nvSpPr>
        <p:spPr>
          <a:xfrm>
            <a:off x="1016000" y="1612900"/>
            <a:ext cx="10388600" cy="4914900"/>
          </a:xfrm>
        </p:spPr>
        <p:txBody>
          <a:bodyPr>
            <a:noAutofit/>
          </a:bodyPr>
          <a:lstStyle/>
          <a:p>
            <a:pPr>
              <a:buNone/>
            </a:pPr>
            <a:endParaRPr lang="ru-RU" sz="1400" b="1" dirty="0" smtClean="0">
              <a:solidFill>
                <a:srgbClr val="0070C0"/>
              </a:solidFill>
              <a:latin typeface="Arial" pitchFamily="34" charset="0"/>
              <a:cs typeface="Arial" pitchFamily="34" charset="0"/>
            </a:endParaRPr>
          </a:p>
          <a:p>
            <a:pPr>
              <a:buNone/>
            </a:pPr>
            <a:r>
              <a:rPr lang="ru-RU" sz="1400" b="1" dirty="0" smtClean="0">
                <a:solidFill>
                  <a:srgbClr val="0070C0"/>
                </a:solidFill>
                <a:latin typeface="Arial" pitchFamily="34" charset="0"/>
                <a:cs typeface="Arial" pitchFamily="34" charset="0"/>
              </a:rPr>
              <a:t>Визуально </a:t>
            </a:r>
            <a:r>
              <a:rPr lang="ru-RU" sz="1400" b="1" dirty="0" smtClean="0">
                <a:solidFill>
                  <a:srgbClr val="0070C0"/>
                </a:solidFill>
                <a:latin typeface="Arial" pitchFamily="34" charset="0"/>
                <a:cs typeface="Arial" pitchFamily="34" charset="0"/>
              </a:rPr>
              <a:t>на Сайте простая электронная подпись будет выглядеть </a:t>
            </a:r>
            <a:br>
              <a:rPr lang="ru-RU" sz="1400" b="1" dirty="0" smtClean="0">
                <a:solidFill>
                  <a:srgbClr val="0070C0"/>
                </a:solidFill>
                <a:latin typeface="Arial" pitchFamily="34" charset="0"/>
                <a:cs typeface="Arial" pitchFamily="34" charset="0"/>
              </a:rPr>
            </a:br>
            <a:r>
              <a:rPr lang="ru-RU" sz="1400" b="1" dirty="0" smtClean="0">
                <a:solidFill>
                  <a:srgbClr val="0070C0"/>
                </a:solidFill>
                <a:latin typeface="Arial" pitchFamily="34" charset="0"/>
                <a:cs typeface="Arial" pitchFamily="34" charset="0"/>
              </a:rPr>
              <a:t>как пиктограмма, указывающая на то, что документ подписан простой электронной подписью. </a:t>
            </a:r>
          </a:p>
          <a:p>
            <a:pPr>
              <a:buNone/>
            </a:pPr>
            <a:r>
              <a:rPr lang="ru-RU" sz="1400" b="1" dirty="0" smtClean="0">
                <a:latin typeface="Arial" pitchFamily="34" charset="0"/>
                <a:cs typeface="Arial" pitchFamily="34" charset="0"/>
              </a:rPr>
              <a:t>При установке курсора на эту пиктограмму, на экран должны выводиться сведения «дата и время подписания; фамилия, имя, отчество и должность лица, подписавшего документ; сформированный уникальный программный ключ». </a:t>
            </a:r>
          </a:p>
          <a:p>
            <a:endParaRPr lang="ru-RU" sz="1400" dirty="0" smtClean="0">
              <a:latin typeface="Arial" pitchFamily="34" charset="0"/>
              <a:cs typeface="Arial" pitchFamily="34" charset="0"/>
            </a:endParaRPr>
          </a:p>
          <a:p>
            <a:endParaRPr lang="ru-RU" sz="1400" dirty="0" smtClean="0">
              <a:latin typeface="Arial" pitchFamily="34" charset="0"/>
              <a:cs typeface="Arial" pitchFamily="34" charset="0"/>
            </a:endParaRPr>
          </a:p>
          <a:p>
            <a:endParaRPr lang="ru-RU" sz="1400" dirty="0" smtClean="0">
              <a:latin typeface="Arial" pitchFamily="34" charset="0"/>
              <a:cs typeface="Arial" pitchFamily="34" charset="0"/>
            </a:endParaRPr>
          </a:p>
          <a:p>
            <a:endParaRPr lang="ru-RU" sz="1400" dirty="0" smtClean="0">
              <a:latin typeface="Arial" pitchFamily="34" charset="0"/>
              <a:cs typeface="Arial" pitchFamily="34" charset="0"/>
            </a:endParaRPr>
          </a:p>
          <a:p>
            <a:endParaRPr lang="ru-RU" sz="1400" dirty="0" smtClean="0">
              <a:latin typeface="Arial" pitchFamily="34" charset="0"/>
              <a:cs typeface="Arial" pitchFamily="34" charset="0"/>
            </a:endParaRPr>
          </a:p>
          <a:p>
            <a:endParaRPr lang="ru-RU" sz="1400" dirty="0" smtClean="0">
              <a:latin typeface="Arial" pitchFamily="34" charset="0"/>
              <a:cs typeface="Arial" pitchFamily="34" charset="0"/>
            </a:endParaRPr>
          </a:p>
          <a:p>
            <a:endParaRPr lang="ru-RU" sz="1400" dirty="0" smtClean="0">
              <a:latin typeface="Arial" pitchFamily="34" charset="0"/>
              <a:cs typeface="Arial" pitchFamily="34" charset="0"/>
            </a:endParaRPr>
          </a:p>
          <a:p>
            <a:endParaRPr lang="ru-RU" sz="1400" dirty="0" smtClean="0">
              <a:latin typeface="Arial" pitchFamily="34" charset="0"/>
              <a:cs typeface="Arial" pitchFamily="34" charset="0"/>
            </a:endParaRPr>
          </a:p>
          <a:p>
            <a:pPr>
              <a:buNone/>
            </a:pPr>
            <a:r>
              <a:rPr lang="ru-RU" sz="1400" b="1" u="sng" dirty="0" smtClean="0">
                <a:solidFill>
                  <a:srgbClr val="FF0000"/>
                </a:solidFill>
                <a:latin typeface="Arial" pitchFamily="34" charset="0"/>
                <a:cs typeface="Arial" pitchFamily="34" charset="0"/>
              </a:rPr>
              <a:t>При </a:t>
            </a:r>
            <a:r>
              <a:rPr lang="ru-RU" sz="1400" b="1" u="sng" dirty="0" smtClean="0">
                <a:solidFill>
                  <a:srgbClr val="FF0000"/>
                </a:solidFill>
                <a:latin typeface="Arial" pitchFamily="34" charset="0"/>
                <a:cs typeface="Arial" pitchFamily="34" charset="0"/>
              </a:rPr>
              <a:t>этом использование неквалифицированной электронной подписи и квалифицированной электронной подписи не будет являться нарушением Требований.</a:t>
            </a:r>
          </a:p>
          <a:p>
            <a:endParaRPr lang="ru-RU" sz="1400" dirty="0">
              <a:latin typeface="Arial" pitchFamily="34" charset="0"/>
              <a:cs typeface="Arial" pitchFamily="34" charset="0"/>
            </a:endParaRPr>
          </a:p>
        </p:txBody>
      </p:sp>
      <p:pic>
        <p:nvPicPr>
          <p:cNvPr id="5" name="Рисунок 4" descr="kak-vygljadit-jec3.jpg"/>
          <p:cNvPicPr>
            <a:picLocks noChangeAspect="1"/>
          </p:cNvPicPr>
          <p:nvPr/>
        </p:nvPicPr>
        <p:blipFill>
          <a:blip r:embed="rId2"/>
          <a:stretch>
            <a:fillRect/>
          </a:stretch>
        </p:blipFill>
        <p:spPr>
          <a:xfrm>
            <a:off x="2122487" y="3519487"/>
            <a:ext cx="6600825" cy="19526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736600"/>
            <a:ext cx="10515600" cy="5440363"/>
          </a:xfrm>
        </p:spPr>
        <p:txBody>
          <a:bodyPr>
            <a:normAutofit/>
          </a:bodyPr>
          <a:lstStyle/>
          <a:p>
            <a:pPr marL="0" indent="0" algn="ctr">
              <a:buNone/>
            </a:pPr>
            <a:r>
              <a:rPr lang="ru-RU" sz="2400" b="1" dirty="0" smtClean="0">
                <a:latin typeface="Arial" pitchFamily="34" charset="0"/>
                <a:cs typeface="Arial" pitchFamily="34" charset="0"/>
              </a:rPr>
              <a:t>Приказ Федеральной службы по надзору в сфере образования и науки РФ от 14.08.2020 № 831 «Об утверждении Требований к структуре официального сайта образовательной организации в информационно-телекоммуникационной сети «Интернет» и формату представления информации» </a:t>
            </a:r>
            <a:r>
              <a:rPr lang="ru-RU" sz="2400" b="1" dirty="0" smtClean="0">
                <a:solidFill>
                  <a:srgbClr val="FF0000"/>
                </a:solidFill>
                <a:latin typeface="Arial" pitchFamily="34" charset="0"/>
                <a:cs typeface="Arial" pitchFamily="34" charset="0"/>
              </a:rPr>
              <a:t>– вступил в силу с 01.01.2021 </a:t>
            </a:r>
          </a:p>
          <a:p>
            <a:pPr marL="0" indent="0" algn="ctr">
              <a:buNone/>
            </a:pPr>
            <a:endParaRPr lang="ru-RU" sz="2400" b="1" dirty="0" smtClean="0">
              <a:solidFill>
                <a:srgbClr val="FF0000"/>
              </a:solidFill>
              <a:latin typeface="Arial" pitchFamily="34" charset="0"/>
              <a:cs typeface="Arial" pitchFamily="34" charset="0"/>
            </a:endParaRPr>
          </a:p>
          <a:p>
            <a:pPr marL="0" indent="0" algn="ctr">
              <a:buNone/>
            </a:pPr>
            <a:r>
              <a:rPr lang="ru-RU" sz="2400" b="1" dirty="0" smtClean="0">
                <a:latin typeface="Arial" pitchFamily="34" charset="0"/>
                <a:cs typeface="Arial" pitchFamily="34" charset="0"/>
              </a:rPr>
              <a:t>Создание специального раздела </a:t>
            </a:r>
          </a:p>
          <a:p>
            <a:pPr marL="0" indent="0" algn="ctr">
              <a:buNone/>
            </a:pPr>
            <a:r>
              <a:rPr lang="ru-RU" sz="2400" b="1" dirty="0" smtClean="0">
                <a:solidFill>
                  <a:srgbClr val="FF0000"/>
                </a:solidFill>
                <a:latin typeface="Arial" pitchFamily="34" charset="0"/>
                <a:cs typeface="Arial" pitchFamily="34" charset="0"/>
              </a:rPr>
              <a:t>«Сведения об образовательной организации»</a:t>
            </a:r>
          </a:p>
          <a:p>
            <a:pPr marL="0" indent="0" algn="ctr">
              <a:buNone/>
            </a:pPr>
            <a:endParaRPr lang="ru-RU" sz="2400" b="1" dirty="0" smtClean="0">
              <a:solidFill>
                <a:srgbClr val="FF0000"/>
              </a:solidFill>
              <a:latin typeface="Arial" pitchFamily="34" charset="0"/>
              <a:cs typeface="Arial" pitchFamily="34" charset="0"/>
            </a:endParaRPr>
          </a:p>
          <a:p>
            <a:pPr marL="0" indent="0" algn="ctr">
              <a:buNone/>
            </a:pPr>
            <a:r>
              <a:rPr lang="ru-RU" sz="2400" b="1" dirty="0" smtClean="0">
                <a:latin typeface="Arial" pitchFamily="34" charset="0"/>
                <a:cs typeface="Arial" pitchFamily="34" charset="0"/>
              </a:rPr>
              <a:t>Сайт должен иметь </a:t>
            </a:r>
            <a:r>
              <a:rPr lang="ru-RU" sz="2400" b="1" dirty="0" smtClean="0">
                <a:solidFill>
                  <a:srgbClr val="FF0000"/>
                </a:solidFill>
                <a:latin typeface="Arial" pitchFamily="34" charset="0"/>
                <a:cs typeface="Arial" pitchFamily="34" charset="0"/>
              </a:rPr>
              <a:t>версию для слабовидящих </a:t>
            </a:r>
            <a:r>
              <a:rPr lang="ru-RU" sz="2400" b="1" dirty="0" smtClean="0">
                <a:latin typeface="Arial" pitchFamily="34" charset="0"/>
                <a:cs typeface="Arial" pitchFamily="34" charset="0"/>
              </a:rPr>
              <a:t>(для инвалидов и лиц с  ограниченными возможностями здоровья по зрению)</a:t>
            </a:r>
          </a:p>
          <a:p>
            <a:pPr marL="0" indent="0" algn="ctr">
              <a:buNone/>
            </a:pPr>
            <a:endParaRPr lang="ru-RU" sz="2400" b="1" dirty="0" smtClean="0">
              <a:solidFill>
                <a:srgbClr val="FF0000"/>
              </a:solidFill>
              <a:latin typeface="Arial" pitchFamily="34" charset="0"/>
              <a:cs typeface="Arial" pitchFamily="34" charset="0"/>
            </a:endParaRPr>
          </a:p>
          <a:p>
            <a:pPr marL="0" indent="0" algn="ctr">
              <a:buNone/>
            </a:pPr>
            <a:endParaRPr lang="ru-RU" sz="2200" b="1" dirty="0" smtClean="0">
              <a:solidFill>
                <a:srgbClr val="FF0000"/>
              </a:solidFill>
              <a:latin typeface="Arial" pitchFamily="34" charset="0"/>
              <a:cs typeface="Arial" pitchFamily="34" charset="0"/>
            </a:endParaRPr>
          </a:p>
          <a:p>
            <a:pPr marL="0" indent="0" algn="ctr">
              <a:buNone/>
            </a:pPr>
            <a:endParaRPr lang="ru-RU" sz="1400" dirty="0" smtClean="0">
              <a:solidFill>
                <a:srgbClr val="FF0000"/>
              </a:solidFill>
              <a:latin typeface="Arial" pitchFamily="34" charset="0"/>
              <a:cs typeface="Arial" pitchFamily="34" charset="0"/>
            </a:endParaRPr>
          </a:p>
          <a:p>
            <a:pPr marL="0" indent="0" algn="ctr">
              <a:buNone/>
            </a:pPr>
            <a:endParaRPr lang="ru-RU" dirty="0">
              <a:solidFill>
                <a:srgbClr val="FF0000"/>
              </a:solidFill>
            </a:endParaRPr>
          </a:p>
        </p:txBody>
      </p:sp>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Объект 6"/>
          <p:cNvPicPr>
            <a:picLocks noGrp="1" noChangeAspect="1"/>
          </p:cNvPicPr>
          <p:nvPr>
            <p:ph idx="1"/>
          </p:nvPr>
        </p:nvPicPr>
        <p:blipFill>
          <a:blip r:embed="rId2"/>
          <a:stretch>
            <a:fillRect/>
          </a:stretch>
        </p:blipFill>
        <p:spPr>
          <a:xfrm>
            <a:off x="3158456" y="0"/>
            <a:ext cx="9033544" cy="5295900"/>
          </a:xfrm>
          <a:prstGeom prst="rect">
            <a:avLst/>
          </a:prstGeom>
        </p:spPr>
      </p:pic>
      <p:sp>
        <p:nvSpPr>
          <p:cNvPr id="1025" name="Rectangle 1"/>
          <p:cNvSpPr>
            <a:spLocks noChangeArrowheads="1"/>
          </p:cNvSpPr>
          <p:nvPr/>
        </p:nvSpPr>
        <p:spPr bwMode="auto">
          <a:xfrm>
            <a:off x="571500" y="2400300"/>
            <a:ext cx="46355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Требованиями предусмотрена обязательная разметка всех страниц официального Сайта, содержащих сведения, указанные в приказе № 831, специальной </a:t>
            </a:r>
            <a:r>
              <a:rPr kumimoji="0" lang="en-US"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html</a:t>
            </a:r>
            <a:r>
              <a:rPr kumimoji="0" lang="ru-RU"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-разметкой</a:t>
            </a:r>
            <a:r>
              <a:rPr kumimoji="0" lang="ru-RU"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позволяющей однозначно идентифицировать информацию, подлежащую обязательному размещению на Сайте. Рособрнадзором ежегодно выпускаются Методические</a:t>
            </a:r>
            <a:r>
              <a:rPr kumimoji="0" lang="ru-RU" sz="1400" b="0" i="0" u="none" strike="noStrike" cap="none" normalizeH="0" dirty="0" smtClean="0">
                <a:ln>
                  <a:noFill/>
                </a:ln>
                <a:solidFill>
                  <a:schemeClr val="tx1"/>
                </a:solidFill>
                <a:effectLst/>
                <a:latin typeface="Arial" pitchFamily="34" charset="0"/>
                <a:ea typeface="Calibri" pitchFamily="34" charset="0"/>
                <a:cs typeface="Arial" pitchFamily="34" charset="0"/>
              </a:rPr>
              <a:t> рекомендации</a:t>
            </a:r>
            <a:r>
              <a:rPr kumimoji="0" lang="ru-RU"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34290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Актуализация Методических рекомендаций Рособрнадзора  в соответствии с приказом № 831, запланирована на 1 – 2 квартал 2021 года. Проверить корректность разметки будет возможно с использованием информационной системы Рособрнадзора – АИС «Мониторинг», доступной по адресу в сети «Интернет» </a:t>
            </a:r>
            <a:r>
              <a:rPr kumimoji="0" lang="ru-RU" sz="1400" b="0" i="0" u="none" strike="noStrike" cap="none" normalizeH="0" baseline="0" dirty="0" smtClean="0">
                <a:ln>
                  <a:noFill/>
                </a:ln>
                <a:solidFill>
                  <a:schemeClr val="tx1"/>
                </a:solidFill>
                <a:effectLst/>
                <a:latin typeface="Arial" pitchFamily="34" charset="0"/>
                <a:ea typeface="Calibri" pitchFamily="34" charset="0"/>
                <a:cs typeface="Arial" pitchFamily="34" charset="0"/>
                <a:hlinkClick r:id="rId3"/>
              </a:rPr>
              <a:t>https://ais-monitoring.obrnadzor.gov.ru</a:t>
            </a:r>
            <a:r>
              <a:rPr kumimoji="0" lang="ru-RU" sz="1400" b="0"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79946614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195316" y="197560"/>
          <a:ext cx="11831585" cy="6400535"/>
        </p:xfrm>
        <a:graphic>
          <a:graphicData uri="http://schemas.openxmlformats.org/drawingml/2006/table">
            <a:tbl>
              <a:tblPr firstRow="1" bandRow="1">
                <a:tableStyleId>{5C22544A-7EE6-4342-B048-85BDC9FD1C3A}</a:tableStyleId>
              </a:tblPr>
              <a:tblGrid>
                <a:gridCol w="2624084"/>
                <a:gridCol w="9207501"/>
              </a:tblGrid>
              <a:tr h="1218935">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 </a:t>
                      </a:r>
                      <a:r>
                        <a:rPr lang="ru-RU" sz="1800" dirty="0" smtClean="0">
                          <a:latin typeface="Arial" pitchFamily="34" charset="0"/>
                          <a:cs typeface="Arial" pitchFamily="34" charset="0"/>
                        </a:rPr>
                        <a:t>примечание</a:t>
                      </a:r>
                      <a:endParaRPr lang="ru-RU" sz="1800" dirty="0">
                        <a:latin typeface="Arial" pitchFamily="34" charset="0"/>
                        <a:cs typeface="Arial" pitchFamily="34" charset="0"/>
                      </a:endParaRPr>
                    </a:p>
                  </a:txBody>
                  <a:tcPr/>
                </a:tc>
              </a:tr>
              <a:tr h="6595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Arial" pitchFamily="34" charset="0"/>
                          <a:cs typeface="Arial" pitchFamily="34" charset="0"/>
                        </a:rPr>
                        <a:t>Основные сведения</a:t>
                      </a:r>
                    </a:p>
                    <a:p>
                      <a:pPr algn="l"/>
                      <a:endParaRPr lang="ru-RU" sz="1800" dirty="0">
                        <a:latin typeface="Arial" pitchFamily="34" charset="0"/>
                        <a:cs typeface="Arial" pitchFamily="34" charset="0"/>
                      </a:endParaRPr>
                    </a:p>
                  </a:txBody>
                  <a:tcPr/>
                </a:tc>
                <a:tc>
                  <a:txBody>
                    <a:bodyPr/>
                    <a:lstStyle/>
                    <a:p>
                      <a:r>
                        <a:rPr lang="ru-RU" sz="1400" b="0" i="0" kern="1200" dirty="0" smtClean="0">
                          <a:solidFill>
                            <a:schemeClr val="dk1"/>
                          </a:solidFill>
                          <a:latin typeface="Arial" pitchFamily="34" charset="0"/>
                          <a:ea typeface="+mn-ea"/>
                          <a:cs typeface="Arial" pitchFamily="34" charset="0"/>
                        </a:rPr>
                        <a:t>о полном и сокращенном (при наличии) наименовании образовательной организации;</a:t>
                      </a:r>
                    </a:p>
                    <a:p>
                      <a:r>
                        <a:rPr lang="ru-RU" sz="1400" b="0" i="0" kern="1200" dirty="0" smtClean="0">
                          <a:solidFill>
                            <a:schemeClr val="dk1"/>
                          </a:solidFill>
                          <a:latin typeface="Arial" pitchFamily="34" charset="0"/>
                          <a:ea typeface="+mn-ea"/>
                          <a:cs typeface="Arial" pitchFamily="34" charset="0"/>
                        </a:rPr>
                        <a:t>о дате создания образовательной организации;</a:t>
                      </a:r>
                    </a:p>
                    <a:p>
                      <a:r>
                        <a:rPr lang="ru-RU" sz="1400" b="0" i="0" kern="1200" dirty="0" smtClean="0">
                          <a:solidFill>
                            <a:schemeClr val="dk1"/>
                          </a:solidFill>
                          <a:latin typeface="Arial" pitchFamily="34" charset="0"/>
                          <a:ea typeface="+mn-ea"/>
                          <a:cs typeface="Arial" pitchFamily="34" charset="0"/>
                        </a:rPr>
                        <a:t>об учредителе (учредителях) образовательной организации;</a:t>
                      </a:r>
                    </a:p>
                    <a:p>
                      <a:r>
                        <a:rPr lang="ru-RU" sz="1400" b="0" i="0" kern="1200" dirty="0" smtClean="0">
                          <a:solidFill>
                            <a:schemeClr val="dk1"/>
                          </a:solidFill>
                          <a:latin typeface="Arial" pitchFamily="34" charset="0"/>
                          <a:ea typeface="+mn-ea"/>
                          <a:cs typeface="Arial" pitchFamily="34" charset="0"/>
                        </a:rPr>
                        <a:t>о наименовании представительств и филиалов образовательной организации (при наличии) (в том числе, находящихся за пределами Российской Федерации);</a:t>
                      </a:r>
                    </a:p>
                    <a:p>
                      <a:r>
                        <a:rPr lang="ru-RU" sz="1400" b="0" i="0" kern="1200" dirty="0" smtClean="0">
                          <a:solidFill>
                            <a:schemeClr val="dk1"/>
                          </a:solidFill>
                          <a:latin typeface="Arial" pitchFamily="34" charset="0"/>
                          <a:ea typeface="+mn-ea"/>
                          <a:cs typeface="Arial" pitchFamily="34" charset="0"/>
                        </a:rPr>
                        <a:t>о месте нахождения образовательной организации, ее представительств и филиалов (при наличии);</a:t>
                      </a:r>
                    </a:p>
                    <a:p>
                      <a:r>
                        <a:rPr lang="ru-RU" sz="1400" b="0" i="0" kern="1200" dirty="0" smtClean="0">
                          <a:solidFill>
                            <a:schemeClr val="dk1"/>
                          </a:solidFill>
                          <a:latin typeface="Arial" pitchFamily="34" charset="0"/>
                          <a:ea typeface="+mn-ea"/>
                          <a:cs typeface="Arial" pitchFamily="34" charset="0"/>
                        </a:rPr>
                        <a:t>о режиме и графике работы образовательной организации, ее представительств и филиалов (при наличии);</a:t>
                      </a:r>
                    </a:p>
                    <a:p>
                      <a:r>
                        <a:rPr lang="ru-RU" sz="1400" b="0" i="0" kern="1200" dirty="0" smtClean="0">
                          <a:solidFill>
                            <a:schemeClr val="dk1"/>
                          </a:solidFill>
                          <a:latin typeface="Arial" pitchFamily="34" charset="0"/>
                          <a:ea typeface="+mn-ea"/>
                          <a:cs typeface="Arial" pitchFamily="34" charset="0"/>
                        </a:rPr>
                        <a:t>о контактных телефонах образовательной организации, ее представительств и филиалов (при наличии);</a:t>
                      </a:r>
                    </a:p>
                    <a:p>
                      <a:r>
                        <a:rPr lang="ru-RU" sz="1400" b="0" i="0" kern="1200" dirty="0" smtClean="0">
                          <a:solidFill>
                            <a:schemeClr val="dk1"/>
                          </a:solidFill>
                          <a:latin typeface="Arial" pitchFamily="34" charset="0"/>
                          <a:ea typeface="+mn-ea"/>
                          <a:cs typeface="Arial" pitchFamily="34" charset="0"/>
                        </a:rPr>
                        <a:t>об адресах электронной почты образовательной организации, ее представительств и филиалов (при наличии);</a:t>
                      </a:r>
                    </a:p>
                    <a:p>
                      <a:r>
                        <a:rPr lang="ru-RU" sz="1400" b="0" i="0" kern="1200" dirty="0" smtClean="0">
                          <a:solidFill>
                            <a:schemeClr val="dk1"/>
                          </a:solidFill>
                          <a:latin typeface="Arial" pitchFamily="34" charset="0"/>
                          <a:ea typeface="+mn-ea"/>
                          <a:cs typeface="Arial" pitchFamily="34" charset="0"/>
                        </a:rPr>
                        <a:t>об адресах официальных сайтов представительств и филиалов образовательной организации (при наличии) или страницах в информационно-телекоммуникационной сети «Интернет»;</a:t>
                      </a:r>
                    </a:p>
                    <a:p>
                      <a:r>
                        <a:rPr lang="ru-RU" sz="1400" b="0" i="0" kern="1200" dirty="0" smtClean="0">
                          <a:solidFill>
                            <a:schemeClr val="dk1"/>
                          </a:solidFill>
                          <a:latin typeface="Arial" pitchFamily="34" charset="0"/>
                          <a:ea typeface="+mn-ea"/>
                          <a:cs typeface="Arial" pitchFamily="34" charset="0"/>
                        </a:rPr>
                        <a:t>о местах осуществления образовательной деятельности, в том числе не указанных в приложении к лицензии (реестре лицензий) на осуществление образовательной деятельности в соответствии с частью 4 статьи 91 Федерального закона от 29 декабря 2012 г. № 273-ФЗ «Об образовании в Российской Федерации».</a:t>
                      </a:r>
                    </a:p>
                    <a:p>
                      <a:pPr algn="l"/>
                      <a:endParaRPr lang="ru-RU" sz="1400" dirty="0">
                        <a:latin typeface="Arial" pitchFamily="34" charset="0"/>
                        <a:cs typeface="Arial" pitchFamily="34" charset="0"/>
                      </a:endParaRPr>
                    </a:p>
                  </a:txBody>
                  <a:tcPr/>
                </a:tc>
              </a:tr>
              <a:tr h="11717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Arial" pitchFamily="34" charset="0"/>
                          <a:cs typeface="Arial" pitchFamily="34" charset="0"/>
                        </a:rPr>
                        <a:t>Структура и органы управления образовательной организацией</a:t>
                      </a:r>
                    </a:p>
                    <a:p>
                      <a:pPr algn="l"/>
                      <a:endParaRPr lang="ru-RU" sz="1800" dirty="0">
                        <a:latin typeface="Arial" pitchFamily="34" charset="0"/>
                        <a:cs typeface="Arial" pitchFamily="34" charset="0"/>
                      </a:endParaRPr>
                    </a:p>
                  </a:txBody>
                  <a:tcPr/>
                </a:tc>
                <a:tc>
                  <a:txBody>
                    <a:bodyPr/>
                    <a:lstStyle/>
                    <a:p>
                      <a:pPr algn="l"/>
                      <a:r>
                        <a:rPr lang="ru-RU" sz="1400" kern="1200" dirty="0" smtClean="0">
                          <a:solidFill>
                            <a:schemeClr val="dk1"/>
                          </a:solidFill>
                          <a:latin typeface="Arial" pitchFamily="34" charset="0"/>
                          <a:ea typeface="+mn-ea"/>
                          <a:cs typeface="Arial" pitchFamily="34" charset="0"/>
                        </a:rPr>
                        <a:t>положения о структурных подразделениях (об органах управления) образовательной организации (при наличии структурных подразделений (органов управления)</a:t>
                      </a:r>
                      <a:endParaRPr lang="ru-RU"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195316" y="197560"/>
          <a:ext cx="11831585" cy="5644440"/>
        </p:xfrm>
        <a:graphic>
          <a:graphicData uri="http://schemas.openxmlformats.org/drawingml/2006/table">
            <a:tbl>
              <a:tblPr firstRow="1" bandRow="1">
                <a:tableStyleId>{5C22544A-7EE6-4342-B048-85BDC9FD1C3A}</a:tableStyleId>
              </a:tblPr>
              <a:tblGrid>
                <a:gridCol w="2624084"/>
                <a:gridCol w="9207501"/>
              </a:tblGrid>
              <a:tr h="1525282">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 </a:t>
                      </a:r>
                      <a:r>
                        <a:rPr lang="ru-RU" sz="1800" dirty="0" smtClean="0">
                          <a:latin typeface="Arial" pitchFamily="34" charset="0"/>
                          <a:cs typeface="Arial" pitchFamily="34" charset="0"/>
                        </a:rPr>
                        <a:t>примечание</a:t>
                      </a:r>
                      <a:endParaRPr lang="ru-RU" sz="1800" dirty="0">
                        <a:latin typeface="Arial" pitchFamily="34" charset="0"/>
                        <a:cs typeface="Arial" pitchFamily="34" charset="0"/>
                      </a:endParaRPr>
                    </a:p>
                  </a:txBody>
                  <a:tcPr/>
                </a:tc>
              </a:tr>
              <a:tr h="41191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Arial" pitchFamily="34" charset="0"/>
                          <a:cs typeface="Arial" pitchFamily="34" charset="0"/>
                        </a:rPr>
                        <a:t>Документы</a:t>
                      </a:r>
                    </a:p>
                    <a:p>
                      <a:pPr algn="l"/>
                      <a:endParaRPr lang="ru-RU" sz="1800" dirty="0">
                        <a:latin typeface="Arial" pitchFamily="34" charset="0"/>
                        <a:cs typeface="Arial" pitchFamily="34" charset="0"/>
                      </a:endParaRPr>
                    </a:p>
                  </a:txBody>
                  <a:tcPr/>
                </a:tc>
                <a:tc>
                  <a:txBody>
                    <a:bodyPr/>
                    <a:lstStyle/>
                    <a:p>
                      <a:pPr lvl="0">
                        <a:buFont typeface="Arial" pitchFamily="34" charset="0"/>
                        <a:buChar char="•"/>
                      </a:pPr>
                      <a:r>
                        <a:rPr lang="ru-RU" sz="1400" kern="1200" dirty="0" smtClean="0">
                          <a:solidFill>
                            <a:schemeClr val="dk1"/>
                          </a:solidFill>
                          <a:latin typeface="Arial" pitchFamily="34" charset="0"/>
                          <a:ea typeface="+mn-ea"/>
                          <a:cs typeface="Arial" pitchFamily="34" charset="0"/>
                        </a:rPr>
                        <a:t>правила внутреннего распорядка обучающихся;</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правила внутреннего трудового распорядка;</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коллективный договор (при наличии);</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отчет о результатах самообследования;</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локальные нормативные акты образовательной организации по основным вопросам организации и осуществления образовательной деятельности, в том числе регламентирующие:</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правила приема обучающихся;</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режим занятий обучающихся;</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формы, периодичность и порядок текущего контроля успеваемости </a:t>
                      </a:r>
                      <a:br>
                        <a:rPr lang="ru-RU" sz="1400" kern="1200" dirty="0" smtClean="0">
                          <a:solidFill>
                            <a:schemeClr val="dk1"/>
                          </a:solidFill>
                          <a:latin typeface="Arial" pitchFamily="34" charset="0"/>
                          <a:ea typeface="+mn-ea"/>
                          <a:cs typeface="Arial" pitchFamily="34" charset="0"/>
                        </a:rPr>
                      </a:br>
                      <a:r>
                        <a:rPr lang="ru-RU" sz="1400" kern="1200" dirty="0" smtClean="0">
                          <a:solidFill>
                            <a:schemeClr val="dk1"/>
                          </a:solidFill>
                          <a:latin typeface="Arial" pitchFamily="34" charset="0"/>
                          <a:ea typeface="+mn-ea"/>
                          <a:cs typeface="Arial" pitchFamily="34" charset="0"/>
                        </a:rPr>
                        <a:t>и промежуточной аттестации обучающихся;</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порядок и основания перевода, отчисления и восстановления обучающихся;</a:t>
                      </a:r>
                    </a:p>
                    <a:p>
                      <a:pPr lvl="0">
                        <a:buFont typeface="Arial" pitchFamily="34" charset="0"/>
                        <a:buChar char="•"/>
                      </a:pPr>
                      <a:r>
                        <a:rPr lang="ru-RU" sz="1400" kern="1200" dirty="0" smtClean="0">
                          <a:solidFill>
                            <a:schemeClr val="dk1"/>
                          </a:solidFill>
                          <a:latin typeface="Arial" pitchFamily="34" charset="0"/>
                          <a:ea typeface="+mn-ea"/>
                          <a:cs typeface="Arial" pitchFamily="34" charset="0"/>
                        </a:rPr>
                        <a:t>порядок оформления возникновения, приостановления и прекращения отношений между образовательной организацией и обучающимися </a:t>
                      </a:r>
                      <a:br>
                        <a:rPr lang="ru-RU" sz="1400" kern="1200" dirty="0" smtClean="0">
                          <a:solidFill>
                            <a:schemeClr val="dk1"/>
                          </a:solidFill>
                          <a:latin typeface="Arial" pitchFamily="34" charset="0"/>
                          <a:ea typeface="+mn-ea"/>
                          <a:cs typeface="Arial" pitchFamily="34" charset="0"/>
                        </a:rPr>
                      </a:br>
                      <a:r>
                        <a:rPr lang="ru-RU" sz="1400" kern="1200" dirty="0" smtClean="0">
                          <a:solidFill>
                            <a:schemeClr val="dk1"/>
                          </a:solidFill>
                          <a:latin typeface="Arial" pitchFamily="34" charset="0"/>
                          <a:ea typeface="+mn-ea"/>
                          <a:cs typeface="Arial" pitchFamily="34" charset="0"/>
                        </a:rPr>
                        <a:t>и (или) родителями (законными представителями) несовершеннолетних обучающихся.</a:t>
                      </a:r>
                    </a:p>
                    <a:p>
                      <a:pPr algn="l">
                        <a:buFont typeface="Arial" pitchFamily="34" charset="0"/>
                        <a:buChar char="•"/>
                      </a:pPr>
                      <a:endParaRPr lang="ru-RU"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563616" y="306109"/>
          <a:ext cx="11450582" cy="6217920"/>
        </p:xfrm>
        <a:graphic>
          <a:graphicData uri="http://schemas.openxmlformats.org/drawingml/2006/table">
            <a:tbl>
              <a:tblPr firstRow="1" bandRow="1">
                <a:tableStyleId>{5C22544A-7EE6-4342-B048-85BDC9FD1C3A}</a:tableStyleId>
              </a:tblPr>
              <a:tblGrid>
                <a:gridCol w="4098512"/>
                <a:gridCol w="4098512"/>
                <a:gridCol w="3253558"/>
              </a:tblGrid>
              <a:tr h="390923">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раздела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a:t>
                      </a:r>
                      <a:endParaRPr lang="ru-RU" sz="1800" dirty="0">
                        <a:solidFill>
                          <a:schemeClr val="bg1"/>
                        </a:solidFill>
                        <a:latin typeface="Arial" pitchFamily="34" charset="0"/>
                        <a:cs typeface="Arial" pitchFamily="34" charset="0"/>
                      </a:endParaRPr>
                    </a:p>
                  </a:txBody>
                  <a:tcPr/>
                </a:tc>
                <a:tc>
                  <a:txBody>
                    <a:bodyPr/>
                    <a:lstStyle/>
                    <a:p>
                      <a:r>
                        <a:rPr lang="ru-RU" sz="1800" dirty="0" smtClean="0">
                          <a:latin typeface="Arial" pitchFamily="34" charset="0"/>
                          <a:cs typeface="Arial" pitchFamily="34" charset="0"/>
                        </a:rPr>
                        <a:t>примечание</a:t>
                      </a:r>
                      <a:endParaRPr lang="ru-RU" sz="1800" dirty="0">
                        <a:latin typeface="Arial" pitchFamily="34" charset="0"/>
                        <a:cs typeface="Arial" pitchFamily="34" charset="0"/>
                      </a:endParaRPr>
                    </a:p>
                  </a:txBody>
                  <a:tcPr/>
                </a:tc>
              </a:tr>
              <a:tr h="4394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Arial" pitchFamily="34" charset="0"/>
                          <a:cs typeface="Arial" pitchFamily="34" charset="0"/>
                        </a:rPr>
                        <a:t>Образование</a:t>
                      </a:r>
                    </a:p>
                    <a:p>
                      <a:pPr algn="l"/>
                      <a:endParaRPr lang="ru-RU" sz="1800" dirty="0">
                        <a:latin typeface="Arial" pitchFamily="34" charset="0"/>
                        <a:cs typeface="Arial" pitchFamily="34" charset="0"/>
                      </a:endParaRPr>
                    </a:p>
                  </a:txBody>
                  <a:tcPr/>
                </a:tc>
                <a:tc>
                  <a:txBody>
                    <a:bodyPr/>
                    <a:lstStyle/>
                    <a:p>
                      <a:r>
                        <a:rPr lang="ru-RU" sz="1800" kern="1200" dirty="0" smtClean="0">
                          <a:solidFill>
                            <a:schemeClr val="dk1"/>
                          </a:solidFill>
                          <a:latin typeface="+mn-lt"/>
                          <a:ea typeface="+mn-ea"/>
                          <a:cs typeface="+mn-cs"/>
                        </a:rPr>
                        <a:t>Реализуемые </a:t>
                      </a:r>
                      <a:r>
                        <a:rPr lang="ru-RU" sz="1800" i="0" u="none" kern="1200" dirty="0" smtClean="0">
                          <a:solidFill>
                            <a:srgbClr val="FF0000"/>
                          </a:solidFill>
                          <a:latin typeface="+mn-lt"/>
                          <a:ea typeface="+mn-ea"/>
                          <a:cs typeface="+mn-cs"/>
                        </a:rPr>
                        <a:t>основные и дополнительные образовательные программы, реализуемые образовательной организацией </a:t>
                      </a:r>
                      <a:br>
                        <a:rPr lang="ru-RU" sz="1800" i="0" u="none" kern="1200" dirty="0" smtClean="0">
                          <a:solidFill>
                            <a:srgbClr val="FF0000"/>
                          </a:solidFill>
                          <a:latin typeface="+mn-lt"/>
                          <a:ea typeface="+mn-ea"/>
                          <a:cs typeface="+mn-cs"/>
                        </a:rPr>
                      </a:br>
                      <a:r>
                        <a:rPr lang="ru-RU" sz="1800" i="0" u="none" kern="1200" dirty="0" smtClean="0">
                          <a:solidFill>
                            <a:srgbClr val="FF0000"/>
                          </a:solidFill>
                          <a:latin typeface="+mn-lt"/>
                          <a:ea typeface="+mn-ea"/>
                          <a:cs typeface="+mn-cs"/>
                        </a:rPr>
                        <a:t>в соответствии с лицензией на осуществление образовательной деятельности</a:t>
                      </a:r>
                      <a:r>
                        <a:rPr lang="ru-RU" sz="1800" kern="1200" dirty="0" smtClean="0">
                          <a:solidFill>
                            <a:schemeClr val="dk1"/>
                          </a:solidFill>
                          <a:latin typeface="+mn-lt"/>
                          <a:ea typeface="+mn-ea"/>
                          <a:cs typeface="+mn-cs"/>
                        </a:rPr>
                        <a:t> в форме электронного документа или в виде активных ссылок, непосредственный переход по которым позволяет получить доступ </a:t>
                      </a:r>
                      <a:br>
                        <a:rPr lang="ru-RU" sz="1800" kern="1200" dirty="0" smtClean="0">
                          <a:solidFill>
                            <a:schemeClr val="dk1"/>
                          </a:solidFill>
                          <a:latin typeface="+mn-lt"/>
                          <a:ea typeface="+mn-ea"/>
                          <a:cs typeface="+mn-cs"/>
                        </a:rPr>
                      </a:br>
                      <a:r>
                        <a:rPr lang="ru-RU" sz="1800" kern="1200" dirty="0" smtClean="0">
                          <a:solidFill>
                            <a:schemeClr val="dk1"/>
                          </a:solidFill>
                          <a:latin typeface="+mn-lt"/>
                          <a:ea typeface="+mn-ea"/>
                          <a:cs typeface="+mn-cs"/>
                        </a:rPr>
                        <a:t>к страницам Сайта, содержащим </a:t>
                      </a:r>
                      <a:r>
                        <a:rPr lang="ru-RU" sz="1800" b="1" kern="1200" dirty="0" smtClean="0">
                          <a:solidFill>
                            <a:srgbClr val="FF0000"/>
                          </a:solidFill>
                          <a:latin typeface="+mn-lt"/>
                          <a:ea typeface="+mn-ea"/>
                          <a:cs typeface="+mn-cs"/>
                        </a:rPr>
                        <a:t>в виде электронного документа:</a:t>
                      </a:r>
                    </a:p>
                    <a:p>
                      <a:pPr>
                        <a:buFont typeface="Arial" pitchFamily="34" charset="0"/>
                        <a:buChar char="•"/>
                      </a:pPr>
                      <a:r>
                        <a:rPr lang="ru-RU" sz="1800" kern="1200" dirty="0" smtClean="0">
                          <a:solidFill>
                            <a:schemeClr val="dk1"/>
                          </a:solidFill>
                          <a:latin typeface="+mn-lt"/>
                          <a:ea typeface="+mn-ea"/>
                          <a:cs typeface="+mn-cs"/>
                        </a:rPr>
                        <a:t>учебный план;</a:t>
                      </a:r>
                    </a:p>
                    <a:p>
                      <a:pPr>
                        <a:buFont typeface="Arial" pitchFamily="34" charset="0"/>
                        <a:buChar char="•"/>
                      </a:pPr>
                      <a:r>
                        <a:rPr lang="ru-RU" sz="1800" kern="1200" dirty="0" smtClean="0">
                          <a:solidFill>
                            <a:schemeClr val="dk1"/>
                          </a:solidFill>
                          <a:latin typeface="+mn-lt"/>
                          <a:ea typeface="+mn-ea"/>
                          <a:cs typeface="+mn-cs"/>
                        </a:rPr>
                        <a:t>рабочие программы дисциплин;</a:t>
                      </a:r>
                    </a:p>
                    <a:p>
                      <a:pPr>
                        <a:buFont typeface="Arial" pitchFamily="34" charset="0"/>
                        <a:buChar char="•"/>
                      </a:pPr>
                      <a:r>
                        <a:rPr lang="ru-RU" sz="1800" kern="1200" dirty="0" smtClean="0">
                          <a:solidFill>
                            <a:schemeClr val="dk1"/>
                          </a:solidFill>
                          <a:latin typeface="+mn-lt"/>
                          <a:ea typeface="+mn-ea"/>
                          <a:cs typeface="+mn-cs"/>
                        </a:rPr>
                        <a:t>календарный учебный график;</a:t>
                      </a:r>
                    </a:p>
                    <a:p>
                      <a:pPr>
                        <a:buFont typeface="Arial" pitchFamily="34" charset="0"/>
                        <a:buChar char="•"/>
                      </a:pPr>
                      <a:r>
                        <a:rPr lang="ru-RU" sz="1800" kern="1200" dirty="0" smtClean="0">
                          <a:solidFill>
                            <a:schemeClr val="dk1"/>
                          </a:solidFill>
                          <a:latin typeface="+mn-lt"/>
                          <a:ea typeface="+mn-ea"/>
                          <a:cs typeface="+mn-cs"/>
                        </a:rPr>
                        <a:t>методические и иные документы, разработанные образовательной организацией для обеспечения образовательного процесса</a:t>
                      </a:r>
                      <a:endParaRPr lang="ru-RU" sz="1800" dirty="0">
                        <a:latin typeface="Arial" pitchFamily="34" charset="0"/>
                        <a:cs typeface="Arial" pitchFamily="34" charset="0"/>
                      </a:endParaRPr>
                    </a:p>
                  </a:txBody>
                  <a:tcPr/>
                </a:tc>
                <a:tc>
                  <a:txBody>
                    <a:bodyPr/>
                    <a:lstStyle/>
                    <a:p>
                      <a:r>
                        <a:rPr lang="ru-RU" sz="1800" i="1" kern="1200" dirty="0" smtClean="0">
                          <a:solidFill>
                            <a:schemeClr val="dk1"/>
                          </a:solidFill>
                          <a:latin typeface="+mn-lt"/>
                          <a:ea typeface="+mn-ea"/>
                          <a:cs typeface="+mn-cs"/>
                        </a:rPr>
                        <a:t>с 1 января 2021 года </a:t>
                      </a:r>
                      <a:r>
                        <a:rPr lang="ru-RU" sz="1800" b="1" i="1" kern="1200" dirty="0" smtClean="0">
                          <a:solidFill>
                            <a:srgbClr val="FF0000"/>
                          </a:solidFill>
                          <a:latin typeface="+mn-lt"/>
                          <a:ea typeface="+mn-ea"/>
                          <a:cs typeface="+mn-cs"/>
                        </a:rPr>
                        <a:t>копию лицензии с приложениями </a:t>
                      </a:r>
                      <a:r>
                        <a:rPr lang="ru-RU" sz="1800" i="1" kern="1200" dirty="0" smtClean="0">
                          <a:solidFill>
                            <a:schemeClr val="dk1"/>
                          </a:solidFill>
                          <a:latin typeface="+mn-lt"/>
                          <a:ea typeface="+mn-ea"/>
                          <a:cs typeface="+mn-cs"/>
                        </a:rPr>
                        <a:t>необходимо разместить в подразделе «Образование»</a:t>
                      </a:r>
                    </a:p>
                    <a:p>
                      <a:r>
                        <a:rPr lang="ru-RU" sz="1800" i="1" kern="1200" dirty="0" smtClean="0">
                          <a:solidFill>
                            <a:schemeClr val="dk1"/>
                          </a:solidFill>
                          <a:latin typeface="+mn-lt"/>
                          <a:ea typeface="+mn-ea"/>
                          <a:cs typeface="+mn-cs"/>
                        </a:rPr>
                        <a:t>должны размещаться все</a:t>
                      </a: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360416" y="211147"/>
          <a:ext cx="11450582" cy="6342053"/>
        </p:xfrm>
        <a:graphic>
          <a:graphicData uri="http://schemas.openxmlformats.org/drawingml/2006/table">
            <a:tbl>
              <a:tblPr firstRow="1" bandRow="1">
                <a:tableStyleId>{5C22544A-7EE6-4342-B048-85BDC9FD1C3A}</a:tableStyleId>
              </a:tblPr>
              <a:tblGrid>
                <a:gridCol w="3652784"/>
                <a:gridCol w="5105400"/>
                <a:gridCol w="2692398"/>
              </a:tblGrid>
              <a:tr h="1570647">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раздела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a:t>
                      </a:r>
                      <a:endParaRPr lang="ru-RU" sz="1800" dirty="0">
                        <a:solidFill>
                          <a:schemeClr val="bg1"/>
                        </a:solidFill>
                        <a:latin typeface="Arial" pitchFamily="34" charset="0"/>
                        <a:cs typeface="Arial" pitchFamily="34" charset="0"/>
                      </a:endParaRPr>
                    </a:p>
                  </a:txBody>
                  <a:tcPr/>
                </a:tc>
                <a:tc>
                  <a:txBody>
                    <a:bodyPr/>
                    <a:lstStyle/>
                    <a:p>
                      <a:r>
                        <a:rPr lang="ru-RU" sz="1800" dirty="0" smtClean="0">
                          <a:latin typeface="Arial" pitchFamily="34" charset="0"/>
                          <a:cs typeface="Arial" pitchFamily="34" charset="0"/>
                        </a:rPr>
                        <a:t>примечание</a:t>
                      </a:r>
                      <a:endParaRPr lang="ru-RU" sz="1800" dirty="0">
                        <a:latin typeface="Arial" pitchFamily="34" charset="0"/>
                        <a:cs typeface="Arial" pitchFamily="34" charset="0"/>
                      </a:endParaRPr>
                    </a:p>
                  </a:txBody>
                  <a:tcPr/>
                </a:tc>
              </a:tr>
              <a:tr h="47714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Arial" pitchFamily="34" charset="0"/>
                          <a:cs typeface="Arial" pitchFamily="34" charset="0"/>
                        </a:rPr>
                        <a:t>Руководство. Педагогический (научно-педагогический) состав</a:t>
                      </a:r>
                    </a:p>
                    <a:p>
                      <a:pPr algn="l"/>
                      <a:endParaRPr lang="ru-RU" sz="1800" dirty="0">
                        <a:latin typeface="Arial" pitchFamily="34" charset="0"/>
                        <a:cs typeface="Arial" pitchFamily="34" charset="0"/>
                      </a:endParaRPr>
                    </a:p>
                  </a:txBody>
                  <a:tcPr/>
                </a:tc>
                <a:tc>
                  <a:txBody>
                    <a:bodyPr/>
                    <a:lstStyle/>
                    <a:p>
                      <a:pPr>
                        <a:buFont typeface="Arial" pitchFamily="34" charset="0"/>
                        <a:buChar char="•"/>
                      </a:pPr>
                      <a:r>
                        <a:rPr lang="ru-RU" sz="1400" kern="1200" dirty="0" smtClean="0">
                          <a:solidFill>
                            <a:schemeClr val="dk1"/>
                          </a:solidFill>
                          <a:latin typeface="+mn-lt"/>
                          <a:ea typeface="+mn-ea"/>
                          <a:cs typeface="+mn-cs"/>
                        </a:rPr>
                        <a:t>фамилия, имя, отчество (при наличии) 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занимаемая должность (должности) 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уровень образования 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квалификация 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наименование направления подготовки и (или) специальности, по которой проходил обучение педагогический работник (при наличии двух и более профессиональных образований возможно указание всех направлений подготовки </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и (или) специальностей);</a:t>
                      </a:r>
                    </a:p>
                    <a:p>
                      <a:pPr>
                        <a:buFont typeface="Arial" pitchFamily="34" charset="0"/>
                        <a:buChar char="•"/>
                      </a:pPr>
                      <a:r>
                        <a:rPr lang="ru-RU" sz="1400" kern="1200" dirty="0" smtClean="0">
                          <a:solidFill>
                            <a:schemeClr val="dk1"/>
                          </a:solidFill>
                          <a:latin typeface="+mn-lt"/>
                          <a:ea typeface="+mn-ea"/>
                          <a:cs typeface="+mn-cs"/>
                        </a:rPr>
                        <a:t>ученая степень (при наличии) 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ученое звание (при наличии)педагогического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повышение квалификации и (или) профессиональная переподготовка </a:t>
                      </a:r>
                      <a:br>
                        <a:rPr lang="ru-RU" sz="1400" kern="1200" dirty="0" smtClean="0">
                          <a:solidFill>
                            <a:schemeClr val="dk1"/>
                          </a:solidFill>
                          <a:latin typeface="+mn-lt"/>
                          <a:ea typeface="+mn-ea"/>
                          <a:cs typeface="+mn-cs"/>
                        </a:rPr>
                      </a:br>
                      <a:r>
                        <a:rPr lang="ru-RU" sz="1400" kern="1200" dirty="0" smtClean="0">
                          <a:solidFill>
                            <a:schemeClr val="dk1"/>
                          </a:solidFill>
                          <a:latin typeface="+mn-lt"/>
                          <a:ea typeface="+mn-ea"/>
                          <a:cs typeface="+mn-cs"/>
                        </a:rPr>
                        <a:t>(при наличии)педагогического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общий стаж работы 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стаж работы по специальности педагогического работника;</a:t>
                      </a:r>
                    </a:p>
                    <a:p>
                      <a:pPr>
                        <a:buFont typeface="Arial" pitchFamily="34" charset="0"/>
                        <a:buChar char="•"/>
                      </a:pPr>
                      <a:r>
                        <a:rPr lang="ru-RU" sz="1400" kern="1200" dirty="0" smtClean="0">
                          <a:solidFill>
                            <a:schemeClr val="dk1"/>
                          </a:solidFill>
                          <a:latin typeface="+mn-lt"/>
                          <a:ea typeface="+mn-ea"/>
                          <a:cs typeface="+mn-cs"/>
                        </a:rPr>
                        <a:t>преподаваемые учебные предметы, курсы, дисциплины (модули) педагогического работника.</a:t>
                      </a:r>
                    </a:p>
                  </a:txBody>
                  <a:tcPr/>
                </a:tc>
                <a:tc>
                  <a:txBody>
                    <a:bodyPr/>
                    <a:lstStyle/>
                    <a:p>
                      <a:r>
                        <a:rPr lang="ru-RU" sz="1400" i="1" kern="1200" dirty="0" smtClean="0">
                          <a:solidFill>
                            <a:schemeClr val="dk1"/>
                          </a:solidFill>
                          <a:latin typeface="+mn-lt"/>
                          <a:ea typeface="+mn-ea"/>
                          <a:cs typeface="+mn-cs"/>
                        </a:rPr>
                        <a:t>Сведения о стаже работы, повышении квалификации, преподаваемых учебных предметах, курсах, дисциплинах (модулях)  педагогических работников являются непостоянным данными и требуют регулярной актуализации.</a:t>
                      </a:r>
                      <a:endParaRPr lang="ru-RU" sz="1400" kern="1200" dirty="0" smtClean="0">
                        <a:solidFill>
                          <a:schemeClr val="dk1"/>
                        </a:solidFill>
                        <a:latin typeface="+mn-lt"/>
                        <a:ea typeface="+mn-ea"/>
                        <a:cs typeface="+mn-cs"/>
                      </a:endParaRPr>
                    </a:p>
                    <a:p>
                      <a:r>
                        <a:rPr lang="ru-RU" sz="1400" i="1" kern="1200" dirty="0" smtClean="0">
                          <a:solidFill>
                            <a:schemeClr val="dk1"/>
                          </a:solidFill>
                          <a:latin typeface="+mn-lt"/>
                          <a:ea typeface="+mn-ea"/>
                          <a:cs typeface="+mn-cs"/>
                        </a:rPr>
                        <a:t>Для указания актуальных данных по стажу работы возможно применение программного пересчета данных</a:t>
                      </a:r>
                      <a:endParaRPr lang="ru-RU" sz="1400" b="1"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457200" y="306109"/>
          <a:ext cx="11556998" cy="6079213"/>
        </p:xfrm>
        <a:graphic>
          <a:graphicData uri="http://schemas.openxmlformats.org/drawingml/2006/table">
            <a:tbl>
              <a:tblPr firstRow="1" bandRow="1">
                <a:tableStyleId>{5C22544A-7EE6-4342-B048-85BDC9FD1C3A}</a:tableStyleId>
              </a:tblPr>
              <a:tblGrid>
                <a:gridCol w="3686731"/>
                <a:gridCol w="7870267"/>
              </a:tblGrid>
              <a:tr h="1115298">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раздела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a:t>
                      </a:r>
                      <a:endParaRPr lang="ru-RU" sz="1800" dirty="0">
                        <a:solidFill>
                          <a:schemeClr val="bg1"/>
                        </a:solidFill>
                        <a:latin typeface="Arial" pitchFamily="34" charset="0"/>
                        <a:cs typeface="Arial" pitchFamily="34" charset="0"/>
                      </a:endParaRPr>
                    </a:p>
                  </a:txBody>
                  <a:tcPr/>
                </a:tc>
              </a:tr>
              <a:tr h="4890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Arial" pitchFamily="34" charset="0"/>
                          <a:cs typeface="Arial" pitchFamily="34" charset="0"/>
                        </a:rPr>
                        <a:t>Материально-техническое обеспечение и оснащенность образовательного процесса</a:t>
                      </a:r>
                    </a:p>
                    <a:p>
                      <a:pPr algn="l"/>
                      <a:endParaRPr lang="ru-RU" sz="1800" dirty="0">
                        <a:latin typeface="Arial" pitchFamily="34" charset="0"/>
                        <a:cs typeface="Arial" pitchFamily="34" charset="0"/>
                      </a:endParaRPr>
                    </a:p>
                  </a:txBody>
                  <a:tcPr/>
                </a:tc>
                <a:tc>
                  <a:txBody>
                    <a:bodyPr/>
                    <a:lstStyle/>
                    <a:p>
                      <a:r>
                        <a:rPr lang="ru-RU" sz="1800" b="0" i="0" kern="1200" dirty="0" smtClean="0">
                          <a:solidFill>
                            <a:schemeClr val="dk1"/>
                          </a:solidFill>
                          <a:latin typeface="+mn-lt"/>
                          <a:ea typeface="+mn-ea"/>
                          <a:cs typeface="+mn-cs"/>
                        </a:rPr>
                        <a:t>об оборудованных учебных кабинетах;</a:t>
                      </a:r>
                    </a:p>
                    <a:p>
                      <a:r>
                        <a:rPr lang="ru-RU" sz="1800" b="0" i="0" kern="1200" dirty="0" smtClean="0">
                          <a:solidFill>
                            <a:schemeClr val="dk1"/>
                          </a:solidFill>
                          <a:latin typeface="+mn-lt"/>
                          <a:ea typeface="+mn-ea"/>
                          <a:cs typeface="+mn-cs"/>
                        </a:rPr>
                        <a:t>об объектах для проведения практических занятий;</a:t>
                      </a:r>
                    </a:p>
                    <a:p>
                      <a:r>
                        <a:rPr lang="ru-RU" sz="1800" b="0" i="0" kern="1200" dirty="0" smtClean="0">
                          <a:solidFill>
                            <a:schemeClr val="dk1"/>
                          </a:solidFill>
                          <a:latin typeface="+mn-lt"/>
                          <a:ea typeface="+mn-ea"/>
                          <a:cs typeface="+mn-cs"/>
                        </a:rPr>
                        <a:t>о библиотеке(ах);</a:t>
                      </a:r>
                    </a:p>
                    <a:p>
                      <a:r>
                        <a:rPr lang="ru-RU" sz="1800" b="0" i="0" kern="1200" dirty="0" smtClean="0">
                          <a:solidFill>
                            <a:schemeClr val="dk1"/>
                          </a:solidFill>
                          <a:latin typeface="+mn-lt"/>
                          <a:ea typeface="+mn-ea"/>
                          <a:cs typeface="+mn-cs"/>
                        </a:rPr>
                        <a:t>об объектах спорта;</a:t>
                      </a:r>
                    </a:p>
                    <a:p>
                      <a:r>
                        <a:rPr lang="ru-RU" sz="1800" b="0" i="0" kern="1200" dirty="0" smtClean="0">
                          <a:solidFill>
                            <a:schemeClr val="dk1"/>
                          </a:solidFill>
                          <a:latin typeface="+mn-lt"/>
                          <a:ea typeface="+mn-ea"/>
                          <a:cs typeface="+mn-cs"/>
                        </a:rPr>
                        <a:t>о средствах обучения и воспитания;</a:t>
                      </a:r>
                    </a:p>
                    <a:p>
                      <a:r>
                        <a:rPr lang="ru-RU" sz="1800" b="0" i="0" kern="1200" dirty="0" smtClean="0">
                          <a:solidFill>
                            <a:schemeClr val="dk1"/>
                          </a:solidFill>
                          <a:latin typeface="+mn-lt"/>
                          <a:ea typeface="+mn-ea"/>
                          <a:cs typeface="+mn-cs"/>
                        </a:rPr>
                        <a:t>об условиях питания обучающихся;</a:t>
                      </a:r>
                    </a:p>
                    <a:p>
                      <a:r>
                        <a:rPr lang="ru-RU" sz="1800" b="0" i="0" kern="1200" dirty="0" smtClean="0">
                          <a:solidFill>
                            <a:schemeClr val="dk1"/>
                          </a:solidFill>
                          <a:latin typeface="+mn-lt"/>
                          <a:ea typeface="+mn-ea"/>
                          <a:cs typeface="+mn-cs"/>
                        </a:rPr>
                        <a:t>об условиях охраны здоровья обучающихся;</a:t>
                      </a:r>
                    </a:p>
                    <a:p>
                      <a:r>
                        <a:rPr lang="ru-RU" sz="1800" b="0" i="0" kern="1200" dirty="0" smtClean="0">
                          <a:solidFill>
                            <a:schemeClr val="dk1"/>
                          </a:solidFill>
                          <a:latin typeface="+mn-lt"/>
                          <a:ea typeface="+mn-ea"/>
                          <a:cs typeface="+mn-cs"/>
                        </a:rPr>
                        <a:t>о доступе к информационным системам и информационно-телекоммуникационным сетям;</a:t>
                      </a:r>
                    </a:p>
                    <a:p>
                      <a:r>
                        <a:rPr lang="ru-RU" sz="1800" b="0" i="0" kern="1200" dirty="0" smtClean="0">
                          <a:solidFill>
                            <a:schemeClr val="dk1"/>
                          </a:solidFill>
                          <a:latin typeface="+mn-lt"/>
                          <a:ea typeface="+mn-ea"/>
                          <a:cs typeface="+mn-cs"/>
                        </a:rPr>
                        <a:t>об электронных образовательных ресурсах, к которым обеспечивается доступ обучающихся, в том числе:</a:t>
                      </a:r>
                    </a:p>
                    <a:p>
                      <a:r>
                        <a:rPr lang="ru-RU" sz="1800" b="0" i="0" kern="1200" dirty="0" smtClean="0">
                          <a:solidFill>
                            <a:schemeClr val="dk1"/>
                          </a:solidFill>
                          <a:latin typeface="+mn-lt"/>
                          <a:ea typeface="+mn-ea"/>
                          <a:cs typeface="+mn-cs"/>
                        </a:rPr>
                        <a:t>о собственных электронных образовательных и информационных ресурсах (при наличии);</a:t>
                      </a:r>
                    </a:p>
                    <a:p>
                      <a:r>
                        <a:rPr lang="ru-RU" sz="1800" b="0" i="0" kern="1200" dirty="0" smtClean="0">
                          <a:solidFill>
                            <a:schemeClr val="dk1"/>
                          </a:solidFill>
                          <a:latin typeface="+mn-lt"/>
                          <a:ea typeface="+mn-ea"/>
                          <a:cs typeface="+mn-cs"/>
                        </a:rPr>
                        <a:t>о сторонних электронных образовательных и информационных ресурсах (при наличии).</a:t>
                      </a:r>
                    </a:p>
                    <a:p>
                      <a:pPr algn="l">
                        <a:buFont typeface="Arial" pitchFamily="34" charset="0"/>
                        <a:buChar char="•"/>
                      </a:pPr>
                      <a:endParaRPr lang="ru-RU" sz="18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487979"/>
            <a:ext cx="10515600" cy="4688984"/>
          </a:xfrm>
        </p:spPr>
        <p:txBody>
          <a:bodyPr>
            <a:normAutofit/>
          </a:bodyPr>
          <a:lstStyle/>
          <a:p>
            <a:pPr marL="0" indent="0" algn="ctr">
              <a:buNone/>
            </a:pPr>
            <a:endParaRPr lang="ru-RU" sz="1400" dirty="0" smtClean="0">
              <a:solidFill>
                <a:srgbClr val="FF0000"/>
              </a:solidFill>
              <a:latin typeface="Times New Roman" panose="02020603050405020304" pitchFamily="18" charset="0"/>
              <a:cs typeface="Times New Roman" panose="02020603050405020304" pitchFamily="18" charset="0"/>
            </a:endParaRPr>
          </a:p>
          <a:p>
            <a:pPr marL="0" indent="0" algn="ctr">
              <a:buNone/>
            </a:pPr>
            <a:endParaRPr lang="ru-RU" dirty="0">
              <a:solidFill>
                <a:srgbClr val="FF0000"/>
              </a:solidFill>
            </a:endParaRPr>
          </a:p>
        </p:txBody>
      </p:sp>
      <p:graphicFrame>
        <p:nvGraphicFramePr>
          <p:cNvPr id="4" name="Таблица 3"/>
          <p:cNvGraphicFramePr>
            <a:graphicFrameLocks noGrp="1"/>
          </p:cNvGraphicFramePr>
          <p:nvPr/>
        </p:nvGraphicFramePr>
        <p:xfrm>
          <a:off x="563616" y="306108"/>
          <a:ext cx="11450582" cy="6018491"/>
        </p:xfrm>
        <a:graphic>
          <a:graphicData uri="http://schemas.openxmlformats.org/drawingml/2006/table">
            <a:tbl>
              <a:tblPr firstRow="1" bandRow="1">
                <a:tableStyleId>{5C22544A-7EE6-4342-B048-85BDC9FD1C3A}</a:tableStyleId>
              </a:tblPr>
              <a:tblGrid>
                <a:gridCol w="3652784"/>
                <a:gridCol w="7797798"/>
              </a:tblGrid>
              <a:tr h="1326108">
                <a:tc>
                  <a:txBody>
                    <a:bodyPr/>
                    <a:lstStyle/>
                    <a:p>
                      <a:pPr algn="l"/>
                      <a:r>
                        <a:rPr lang="ru-RU" sz="1800" b="1" dirty="0" smtClean="0">
                          <a:solidFill>
                            <a:schemeClr val="bg1"/>
                          </a:solidFill>
                          <a:latin typeface="Arial" pitchFamily="34" charset="0"/>
                          <a:cs typeface="Arial" pitchFamily="34" charset="0"/>
                        </a:rPr>
                        <a:t>Подразделы</a:t>
                      </a:r>
                      <a:r>
                        <a:rPr lang="ru-RU" sz="1800" b="1" baseline="0" dirty="0" smtClean="0">
                          <a:solidFill>
                            <a:schemeClr val="bg1"/>
                          </a:solidFill>
                          <a:latin typeface="Arial" pitchFamily="34" charset="0"/>
                          <a:cs typeface="Arial" pitchFamily="34" charset="0"/>
                        </a:rPr>
                        <a:t>  раздела </a:t>
                      </a:r>
                      <a:r>
                        <a:rPr lang="ru-RU" sz="1800" b="1" dirty="0" smtClean="0">
                          <a:solidFill>
                            <a:schemeClr val="bg1"/>
                          </a:solidFill>
                          <a:latin typeface="Arial" pitchFamily="34" charset="0"/>
                          <a:cs typeface="Arial" pitchFamily="34" charset="0"/>
                        </a:rPr>
                        <a:t>«Сведения об образовательной организации» </a:t>
                      </a:r>
                      <a:endParaRPr lang="ru-RU" sz="1800" dirty="0">
                        <a:solidFill>
                          <a:schemeClr val="bg1"/>
                        </a:solidFill>
                        <a:latin typeface="Arial" pitchFamily="34" charset="0"/>
                        <a:cs typeface="Arial" pitchFamily="34" charset="0"/>
                      </a:endParaRPr>
                    </a:p>
                  </a:txBody>
                  <a:tcPr/>
                </a:tc>
                <a:tc>
                  <a:txBody>
                    <a:bodyPr/>
                    <a:lstStyle/>
                    <a:p>
                      <a:pPr algn="l"/>
                      <a:r>
                        <a:rPr lang="ru-RU" sz="1800" dirty="0" smtClean="0">
                          <a:solidFill>
                            <a:schemeClr val="bg1"/>
                          </a:solidFill>
                          <a:latin typeface="Arial" pitchFamily="34" charset="0"/>
                          <a:cs typeface="Arial" pitchFamily="34" charset="0"/>
                        </a:rPr>
                        <a:t>Содержание подраздела</a:t>
                      </a:r>
                      <a:endParaRPr lang="ru-RU" sz="1800" dirty="0">
                        <a:solidFill>
                          <a:schemeClr val="bg1"/>
                        </a:solidFill>
                        <a:latin typeface="Arial" pitchFamily="34" charset="0"/>
                        <a:cs typeface="Arial" pitchFamily="34" charset="0"/>
                      </a:endParaRPr>
                    </a:p>
                  </a:txBody>
                  <a:tcPr/>
                </a:tc>
              </a:tr>
              <a:tr h="4692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latin typeface="Arial" pitchFamily="34" charset="0"/>
                          <a:cs typeface="Arial" pitchFamily="34" charset="0"/>
                        </a:rPr>
                        <a:t>Платные образовательные услуги</a:t>
                      </a:r>
                    </a:p>
                    <a:p>
                      <a:pPr algn="l"/>
                      <a:endParaRPr lang="ru-RU" sz="1800" dirty="0">
                        <a:latin typeface="Arial" pitchFamily="34" charset="0"/>
                        <a:cs typeface="Arial" pitchFamily="34" charset="0"/>
                      </a:endParaRPr>
                    </a:p>
                  </a:txBody>
                  <a:tcPr/>
                </a:tc>
                <a:tc>
                  <a:txBody>
                    <a:bodyPr/>
                    <a:lstStyle/>
                    <a:p>
                      <a:pPr>
                        <a:buFont typeface="Arial" pitchFamily="34" charset="0"/>
                        <a:buChar char="•"/>
                      </a:pPr>
                      <a:r>
                        <a:rPr lang="ru-RU" sz="1800" kern="1200" dirty="0" smtClean="0">
                          <a:solidFill>
                            <a:schemeClr val="dk1"/>
                          </a:solidFill>
                          <a:latin typeface="Arial" pitchFamily="34" charset="0"/>
                          <a:ea typeface="+mn-ea"/>
                          <a:cs typeface="Arial" pitchFamily="34" charset="0"/>
                        </a:rPr>
                        <a:t> о порядке оказания платных образовательных услуг, в том числе образец договора об оказании платных образовательных услуг;</a:t>
                      </a:r>
                    </a:p>
                    <a:p>
                      <a:pPr>
                        <a:buFont typeface="Arial" pitchFamily="34" charset="0"/>
                        <a:buChar char="•"/>
                      </a:pPr>
                      <a:r>
                        <a:rPr lang="ru-RU" sz="1800" kern="1200" dirty="0" smtClean="0">
                          <a:solidFill>
                            <a:schemeClr val="dk1"/>
                          </a:solidFill>
                          <a:latin typeface="Arial" pitchFamily="34" charset="0"/>
                          <a:ea typeface="+mn-ea"/>
                          <a:cs typeface="Arial" pitchFamily="34" charset="0"/>
                        </a:rPr>
                        <a:t> об утверждении стоимости обучения по каждой образовательной программе;</a:t>
                      </a:r>
                    </a:p>
                    <a:p>
                      <a:pPr>
                        <a:buFont typeface="Arial" pitchFamily="34" charset="0"/>
                        <a:buChar char="•"/>
                      </a:pPr>
                      <a:r>
                        <a:rPr lang="ru-RU" sz="1800" kern="1200" dirty="0" smtClean="0">
                          <a:solidFill>
                            <a:schemeClr val="dk1"/>
                          </a:solidFill>
                          <a:latin typeface="Arial" pitchFamily="34" charset="0"/>
                          <a:ea typeface="+mn-ea"/>
                          <a:cs typeface="Arial" pitchFamily="34" charset="0"/>
                        </a:rPr>
                        <a:t>об </a:t>
                      </a:r>
                      <a:r>
                        <a:rPr lang="ru-RU" sz="1800" b="1" kern="1200" dirty="0" smtClean="0">
                          <a:solidFill>
                            <a:schemeClr val="dk1"/>
                          </a:solidFill>
                          <a:latin typeface="Arial" pitchFamily="34" charset="0"/>
                          <a:ea typeface="+mn-ea"/>
                          <a:cs typeface="Arial" pitchFamily="34" charset="0"/>
                        </a:rPr>
                        <a:t>установлении размера платы, взимаемой с родителей </a:t>
                      </a:r>
                      <a:r>
                        <a:rPr lang="ru-RU" sz="1800" kern="1200" dirty="0" smtClean="0">
                          <a:solidFill>
                            <a:schemeClr val="dk1"/>
                          </a:solidFill>
                          <a:latin typeface="Arial" pitchFamily="34" charset="0"/>
                          <a:ea typeface="+mn-ea"/>
                          <a:cs typeface="Arial" pitchFamily="34" charset="0"/>
                        </a:rPr>
                        <a:t>(законных представителей) за присмотр и уход за детьми, осваивающими образовательные программы дошкольного образования в организациях, осуществляющих образовательную деятельность, за содержание детей в образовательной организации, реализующей образовательные программы начального общего, основного общего или среднего общего образования, если в такой образовательной организации созданы условия для проживания обучающихся в интернате, либо  за осуществление присмотра и ухода за детьми в группах продленного дня  в образовательной организации, реализующей образовательные программы начального общего, основного общего или среднего общего образования</a:t>
                      </a:r>
                      <a:endParaRPr lang="ru-RU" sz="18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69955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TotalTime>
  <Words>2060</Words>
  <Application>Microsoft Office PowerPoint</Application>
  <PresentationFormat>Произвольный</PresentationFormat>
  <Paragraphs>185</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Электронный документ,  подписанный электронной цифровой подписью </vt:lpstr>
      <vt:lpstr>Использование ЭЦП для документов  с целью размещения  их  на официальном сайте</vt:lpstr>
      <vt:lpstr>Использование ЭЦП для документов  с целью размещения  их  на официальном сайте</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Анна</cp:lastModifiedBy>
  <cp:revision>69</cp:revision>
  <dcterms:created xsi:type="dcterms:W3CDTF">2020-12-04T12:07:49Z</dcterms:created>
  <dcterms:modified xsi:type="dcterms:W3CDTF">2021-01-31T16:22:28Z</dcterms:modified>
</cp:coreProperties>
</file>