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68" r:id="rId3"/>
    <p:sldId id="266" r:id="rId4"/>
    <p:sldId id="267" r:id="rId5"/>
    <p:sldId id="278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CCFF"/>
    <a:srgbClr val="000099"/>
    <a:srgbClr val="99CCFF"/>
    <a:srgbClr val="FF6600"/>
    <a:srgbClr val="FF9999"/>
    <a:srgbClr val="FF99CC"/>
    <a:srgbClr val="FFCC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66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80E66-4865-4801-94EA-3A744567D71C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8E52B-8674-4E3A-953A-FECD0600C0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93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43303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5034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721585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8481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84813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84813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84813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8481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05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6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38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57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13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07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8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3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5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52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54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510B0F-C8C6-41CF-BA2B-04184878FCBB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6FC9BC-55A3-4363-87A4-606C60CF89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98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 rotWithShape="1">
          <a:blip r:embed="rId3" cstate="print"/>
          <a:srcRect t="5470" b="101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225508"/>
            <a:ext cx="7490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</a:t>
            </a:r>
            <a:r>
              <a:rPr lang="ru-RU" sz="2000" b="1" dirty="0" smtClean="0">
                <a:solidFill>
                  <a:schemeClr val="bg1"/>
                </a:solidFill>
              </a:rPr>
              <a:t> просвещения и воспитания Ульяновской области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9170" y="699178"/>
            <a:ext cx="721139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по надзору и контролю в сфере образования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4786" y="2681868"/>
            <a:ext cx="1103263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новых требованиях законодательства </a:t>
            </a:r>
          </a:p>
          <a:p>
            <a:pPr algn="ctr"/>
            <a:r>
              <a:rPr lang="ru-RU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 сайтам </a:t>
            </a:r>
            <a:r>
              <a:rPr lang="ru-RU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22500" y="5895043"/>
            <a:ext cx="315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февраля 2021 г.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98881" y="4568252"/>
            <a:ext cx="4933487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</a:rPr>
              <a:t>Позапарьева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Татьяна Николаевна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, заместитель директора департамента по надзору и контролю в сфере образования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 rotWithShape="1">
          <a:blip r:embed="rId3" cstate="print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201831" y="6505731"/>
            <a:ext cx="1059976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4171" y="1308469"/>
            <a:ext cx="8860264" cy="154167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30000"/>
              <a:defRPr/>
            </a:pPr>
            <a:r>
              <a:rPr lang="ru-RU" sz="2400" b="1" dirty="0" smtClean="0">
                <a:solidFill>
                  <a:srgbClr val="C00000"/>
                </a:solidFill>
                <a:cs typeface="Arial" pitchFamily="34" charset="0"/>
              </a:rPr>
              <a:t>ИНФОРМАЦИОННАЯ ОТКРЫТОСТЬ </a:t>
            </a:r>
            <a:r>
              <a:rPr lang="ru-RU" sz="2400" b="1" dirty="0" smtClean="0">
                <a:solidFill>
                  <a:schemeClr val="tx1"/>
                </a:solidFill>
                <a:cs typeface="Arial" pitchFamily="34" charset="0"/>
              </a:rPr>
              <a:t>–  возможность доступа к полной и регулярно обновляемой информации о деятельности образовательной организации</a:t>
            </a:r>
            <a:endParaRPr lang="ru-RU" sz="2400" dirty="0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4171" y="3015175"/>
            <a:ext cx="11669486" cy="11801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30000"/>
              <a:defRPr/>
            </a:pPr>
            <a:r>
              <a:rPr lang="ru-RU" sz="2400" b="1" dirty="0" smtClean="0">
                <a:solidFill>
                  <a:schemeClr val="tx1"/>
                </a:solidFill>
                <a:cs typeface="Arial" pitchFamily="34" charset="0"/>
              </a:rPr>
              <a:t>Федеральный закон от 29.12.2012 №273-ФЗ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30000"/>
              <a:defRPr/>
            </a:pPr>
            <a:r>
              <a:rPr lang="ru-RU" sz="2400" b="1" dirty="0" smtClean="0">
                <a:solidFill>
                  <a:schemeClr val="tx1"/>
                </a:solidFill>
                <a:cs typeface="Arial" pitchFamily="34" charset="0"/>
              </a:rPr>
              <a:t>«Об образовании в Российской Федерации»</a:t>
            </a:r>
            <a:r>
              <a:rPr lang="x-none" sz="1600" b="1" smtClean="0">
                <a:solidFill>
                  <a:schemeClr val="tx1"/>
                </a:solidFill>
                <a:cs typeface="Arial" pitchFamily="34" charset="0"/>
              </a:rPr>
              <a:t>:</a:t>
            </a:r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cs typeface="Arial" pitchFamily="34" charset="0"/>
              </a:rPr>
              <a:t>статьи 28 и 97</a:t>
            </a:r>
            <a:endParaRPr lang="ru-RU" sz="2400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99868" y="4364339"/>
            <a:ext cx="11627371" cy="183556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indent="17463" algn="ctr">
              <a:lnSpc>
                <a:spcPct val="120000"/>
              </a:lnSpc>
              <a:spcAft>
                <a:spcPts val="0"/>
              </a:spcAft>
              <a:buClr>
                <a:srgbClr val="C00000"/>
              </a:buClr>
              <a:buSzPct val="130000"/>
              <a:defRPr/>
            </a:pPr>
            <a:r>
              <a:rPr lang="ru-RU" sz="2400" b="1" dirty="0" smtClean="0">
                <a:cs typeface="Arial" pitchFamily="34" charset="0"/>
              </a:rPr>
              <a:t>Постановление Правительства Российской Федерации от 10.07.2013 № 582 </a:t>
            </a:r>
            <a:br>
              <a:rPr lang="ru-RU" sz="2400" b="1" dirty="0" smtClean="0">
                <a:cs typeface="Arial" pitchFamily="34" charset="0"/>
              </a:rPr>
            </a:br>
            <a:r>
              <a:rPr lang="ru-RU" sz="2400" b="1" dirty="0" smtClean="0">
                <a:cs typeface="Arial" pitchFamily="34" charset="0"/>
              </a:rPr>
              <a:t>«Об утверждении Правил размещения на официальном сайте образовательной организации в информационно-телекоммуникационной сети «Интернет» </a:t>
            </a:r>
          </a:p>
          <a:p>
            <a:pPr indent="17463" algn="ctr">
              <a:lnSpc>
                <a:spcPct val="120000"/>
              </a:lnSpc>
              <a:spcAft>
                <a:spcPts val="0"/>
              </a:spcAft>
              <a:buClr>
                <a:srgbClr val="C00000"/>
              </a:buClr>
              <a:buSzPct val="130000"/>
              <a:defRPr/>
            </a:pPr>
            <a:r>
              <a:rPr lang="ru-RU" sz="2400" b="1" dirty="0" smtClean="0">
                <a:cs typeface="Arial" pitchFamily="34" charset="0"/>
              </a:rPr>
              <a:t>и обновления информации об образовательной организации»</a:t>
            </a:r>
            <a:endParaRPr lang="ru-RU" sz="24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79882" y="420858"/>
            <a:ext cx="745922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1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 rotWithShape="1">
          <a:blip r:embed="rId3" cstate="print"/>
          <a:srcRect t="5470" b="1011"/>
          <a:stretch/>
        </p:blipFill>
        <p:spPr bwMode="auto">
          <a:xfrm>
            <a:off x="1" y="14514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216821" y="6559328"/>
            <a:ext cx="10439128" cy="298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3967" y="1978701"/>
            <a:ext cx="8799226" cy="18514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97000"/>
              </a:lnSpc>
              <a:spcAft>
                <a:spcPts val="0"/>
              </a:spcAft>
            </a:pPr>
            <a:r>
              <a:rPr lang="ru-RU" sz="23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23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Рособрнадзора</a:t>
            </a:r>
            <a:r>
              <a:rPr lang="ru-RU" sz="23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300" b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300" b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14.08.2020 № </a:t>
            </a:r>
            <a:r>
              <a:rPr lang="ru-RU" sz="2300" b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831 </a:t>
            </a:r>
            <a:endParaRPr lang="ru-RU" sz="2300" b="1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97000"/>
              </a:lnSpc>
              <a:spcAft>
                <a:spcPts val="0"/>
              </a:spcAft>
            </a:pPr>
            <a:r>
              <a:rPr lang="ru-RU" sz="2300" b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3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 утверждении Требований к структуре официального сайта образовательной организации в информационно-телекоммуникационной сети «Интернет» </a:t>
            </a:r>
          </a:p>
          <a:p>
            <a:pPr algn="ctr"/>
            <a:r>
              <a:rPr lang="ru-RU" sz="23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 формату представления информации»</a:t>
            </a:r>
            <a:endParaRPr lang="ru-RU" sz="23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6192" y="4349546"/>
            <a:ext cx="4555630" cy="1223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Изменение структуры </a:t>
            </a:r>
            <a:r>
              <a:rPr lang="ru-RU" sz="2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официального сайта образовательной организации </a:t>
            </a:r>
            <a:endParaRPr lang="ru-RU" sz="2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882" y="420858"/>
            <a:ext cx="745922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сайтам образовательных организаций </a:t>
            </a:r>
            <a:endParaRPr lang="ru-RU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углом вверх 8"/>
          <p:cNvSpPr/>
          <p:nvPr/>
        </p:nvSpPr>
        <p:spPr>
          <a:xfrm rot="10800000">
            <a:off x="464694" y="2728869"/>
            <a:ext cx="1088245" cy="15733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flipV="1">
            <a:off x="10388184" y="2737865"/>
            <a:ext cx="1094281" cy="15193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81667" y="4316467"/>
            <a:ext cx="6640642" cy="12557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Формат размещения документов, самостоятельно разрабатываемых и утверждаемых образовательной организацией</a:t>
            </a:r>
          </a:p>
        </p:txBody>
      </p:sp>
    </p:spTree>
    <p:extLst>
      <p:ext uri="{BB962C8B-B14F-4D97-AF65-F5344CB8AC3E}">
        <p14:creationId xmlns:p14="http://schemas.microsoft.com/office/powerpoint/2010/main" val="37414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 rotWithShape="1">
          <a:blip r:embed="rId3" cstate="print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201831" y="6505731"/>
            <a:ext cx="1043912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9882"/>
            <a:ext cx="75250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требований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официального сайта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84616" y="2023226"/>
          <a:ext cx="11182663" cy="4115046"/>
        </p:xfrm>
        <a:graphic>
          <a:graphicData uri="http://schemas.openxmlformats.org/drawingml/2006/table">
            <a:tbl>
              <a:tblPr/>
              <a:tblGrid>
                <a:gridCol w="4836414"/>
                <a:gridCol w="6346249"/>
              </a:tblGrid>
              <a:tr h="204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Arial" pitchFamily="34" charset="0"/>
                        </a:rPr>
                        <a:t>БЫЛО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042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Основные сведения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Основные сведения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84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Структура и органы управления образовательной организацией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Структура и органы управления образовательной организацией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2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Документы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Документы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2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Образование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Образование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Образовательные стандарты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 использовании федеральных государственных образовательных стандартов или образовательных стандартов, разработанных и утвержденных образовательной организацией самостоятельно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84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Руководство. Педагогический (научно-педагогический) состав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Руководство. Педагогический (научно-педагогический) состав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69626" y="1111670"/>
            <a:ext cx="8304551" cy="8679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Изменения структуры </a:t>
            </a:r>
            <a:r>
              <a:rPr lang="ru-R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официального сайта образовательной организации 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 rotWithShape="1">
          <a:blip r:embed="rId3" cstate="print"/>
          <a:srcRect t="5470" b="101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156861" y="6490740"/>
            <a:ext cx="1043912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37186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требований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официального сайта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84616" y="2098177"/>
          <a:ext cx="11197653" cy="4051592"/>
        </p:xfrm>
        <a:graphic>
          <a:graphicData uri="http://schemas.openxmlformats.org/drawingml/2006/table">
            <a:tbl>
              <a:tblPr/>
              <a:tblGrid>
                <a:gridCol w="4862726"/>
                <a:gridCol w="6334927"/>
              </a:tblGrid>
              <a:tr h="204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Arial" pitchFamily="34" charset="0"/>
                        </a:rPr>
                        <a:t>БЫЛО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Arial" pitchFamily="34" charset="0"/>
                        </a:rPr>
                        <a:t>СТАЛО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983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Материально-техническое обеспечение и оснащенность образовательного процесса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Материально-техническое обеспечение и оснащенность образовательного процесса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7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Стипендии и меры поддержки обучающихся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 предоставлении стипендий и иных мер социальной, материальной поддержки обучающимся (воспитанникам)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Финансово-хозяйственная деятельность 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Финансово-хозяйственная деятельность 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Платные образовательные услуги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Платные образовательные услуги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Вакантные места для приема (перевода) обучающихся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Вакантные места для приема (перевода) обучающихся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--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Доступная среда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--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Международное сотрудничество</a:t>
                      </a:r>
                    </a:p>
                  </a:txBody>
                  <a:tcPr marL="58138" marR="58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69626" y="1201611"/>
            <a:ext cx="8304551" cy="8679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Изменения структуры </a:t>
            </a:r>
            <a:r>
              <a:rPr lang="ru-R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официального сайта образовательной организации 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 rotWithShape="1">
          <a:blip r:embed="rId3" cstate="print"/>
          <a:srcRect t="5470" b="101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186841" y="6490741"/>
            <a:ext cx="1043912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2859" y="137186"/>
            <a:ext cx="84801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формату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представления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информации на официальном сайте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096680"/>
            <a:ext cx="8844197" cy="8032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Формат размещения документов, самостоятельно разрабатываемых и утверждаемых образовательной организацией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993691" y="1939094"/>
            <a:ext cx="7884827" cy="74414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all" spc="20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j-ea"/>
                <a:cs typeface="Times New Roman" panose="02020603050405020304" pitchFamily="18" charset="0"/>
              </a:rPr>
              <a:t>Электронный документ,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spc="20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j-ea"/>
                <a:cs typeface="Times New Roman" panose="02020603050405020304" pitchFamily="18" charset="0"/>
              </a:rPr>
              <a:t>подписанный электронной цифровой подписью</a:t>
            </a:r>
            <a:endParaRPr kumimoji="0" lang="ru-RU" sz="2400" b="1" i="1" u="none" strike="noStrike" kern="1200" spc="20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656132"/>
            <a:ext cx="119471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Федеральный закон от 06.04.2011 № 63-ФЗ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«Об электронной подписи»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706080"/>
            <a:ext cx="11917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ЭЛЕКТРОННАЯ ПОДПИСЬ </a:t>
            </a:r>
            <a:r>
              <a:rPr lang="ru-RU" sz="2400" b="1" dirty="0" smtClean="0"/>
              <a:t>- информация в электронной форме, которая присоединена </a:t>
            </a:r>
          </a:p>
          <a:p>
            <a:pPr algn="ctr"/>
            <a:r>
              <a:rPr lang="ru-RU" sz="2400" b="1" dirty="0" smtClean="0"/>
              <a:t>к другой информации в электронной форме (подписываемой информации) или иным образом связана с такой информацией и которая используется для определения лица, подписывающего информацию (п. 1 ст. 2)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9490" y="5387477"/>
            <a:ext cx="11107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Электронная подпись подтверждает факт формирования  электронной подписи определенным лицом (ч. 2 ст. 5)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Стрелка углом вверх 11"/>
          <p:cNvSpPr/>
          <p:nvPr/>
        </p:nvSpPr>
        <p:spPr>
          <a:xfrm rot="5400000">
            <a:off x="663151" y="1203128"/>
            <a:ext cx="981851" cy="1678569"/>
          </a:xfrm>
          <a:prstGeom prst="bentUpArrow">
            <a:avLst>
              <a:gd name="adj1" fmla="val 20991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179882" y="2818151"/>
            <a:ext cx="1798820" cy="974361"/>
          </a:xfrm>
          <a:prstGeom prst="bentUpArrow">
            <a:avLst>
              <a:gd name="adj1" fmla="val 20991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углом вверх 16"/>
          <p:cNvSpPr/>
          <p:nvPr/>
        </p:nvSpPr>
        <p:spPr>
          <a:xfrm rot="10800000">
            <a:off x="257331" y="4844322"/>
            <a:ext cx="1798820" cy="974361"/>
          </a:xfrm>
          <a:prstGeom prst="bentUpArrow">
            <a:avLst>
              <a:gd name="adj1" fmla="val 20991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1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 rotWithShape="1">
          <a:blip r:embed="rId3" cstate="print"/>
          <a:srcRect t="5470" b="101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186841" y="6490741"/>
            <a:ext cx="1043912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2859" y="137186"/>
            <a:ext cx="84801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формату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представления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информации на официальном сайте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096680"/>
            <a:ext cx="8844197" cy="8032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Формат размещения документов, самостоятельно разрабатываемых и утверждаемых образовательной организацией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083633" y="1939094"/>
            <a:ext cx="6355829" cy="74414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3000" b="1" cap="all" spc="200" dirty="0" smtClean="0"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ЭЛЕКТРОННАЯ ПОДПИСЬ</a:t>
            </a:r>
            <a:endParaRPr kumimoji="0" lang="ru-RU" sz="2400" b="1" i="1" u="none" strike="noStrike" kern="1200" spc="2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4557" y="3150807"/>
            <a:ext cx="3672590" cy="95410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ПРОСТАЯ </a:t>
            </a:r>
            <a:r>
              <a:rPr lang="ru-RU" sz="2400" b="1" dirty="0" smtClean="0">
                <a:solidFill>
                  <a:srgbClr val="000099"/>
                </a:solidFill>
              </a:rPr>
              <a:t>ЭЛЕКТРОННАЯ ПОДПИСЬ</a:t>
            </a:r>
            <a:r>
              <a:rPr lang="ru-RU" sz="3200" b="1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56423" y="4875313"/>
            <a:ext cx="3267854" cy="1077218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УСИЛЕННАЯ НЕКВАЛИФИЦИРОВАННАЯ ЭЛЕКТРОННАЯ ПОДПИСЬ 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88507" y="3123325"/>
            <a:ext cx="5154116" cy="95410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УСИЛЕННАЯ </a:t>
            </a:r>
            <a:r>
              <a:rPr lang="ru-RU" sz="2400" b="1" dirty="0" smtClean="0">
                <a:solidFill>
                  <a:srgbClr val="000099"/>
                </a:solidFill>
              </a:rPr>
              <a:t>ЭЛЕКТРОННАЯ ПОДПИСЬ</a:t>
            </a:r>
            <a:r>
              <a:rPr lang="ru-RU" sz="3200" b="1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889167" y="4892801"/>
            <a:ext cx="3107961" cy="1015663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УСИЛЕННАЯ КВАЛИФИЦИРОВАННАЯ ЭЛЕКТРОННАЯ ПОДПИСЬ 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9" name="Двойная стрелка влево/вверх 18"/>
          <p:cNvSpPr/>
          <p:nvPr/>
        </p:nvSpPr>
        <p:spPr>
          <a:xfrm>
            <a:off x="4377129" y="2698230"/>
            <a:ext cx="764497" cy="1079291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верх 19"/>
          <p:cNvSpPr/>
          <p:nvPr/>
        </p:nvSpPr>
        <p:spPr>
          <a:xfrm rot="5400000">
            <a:off x="5141626" y="2848133"/>
            <a:ext cx="1064300" cy="76449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верх 20"/>
          <p:cNvSpPr/>
          <p:nvPr/>
        </p:nvSpPr>
        <p:spPr>
          <a:xfrm rot="13413259">
            <a:off x="8269952" y="4147883"/>
            <a:ext cx="1164638" cy="1103228"/>
          </a:xfrm>
          <a:prstGeom prst="leftUpArrow">
            <a:avLst>
              <a:gd name="adj1" fmla="val 17362"/>
              <a:gd name="adj2" fmla="val 2182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1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 rotWithShape="1">
          <a:blip r:embed="rId3" cstate="print"/>
          <a:srcRect t="5470" b="101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5969" y="93897"/>
            <a:ext cx="1568497" cy="1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186841" y="6490741"/>
            <a:ext cx="1043912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i="1" dirty="0" err="1" smtClean="0">
                <a:solidFill>
                  <a:schemeClr val="bg1"/>
                </a:solidFill>
              </a:rPr>
              <a:t>Позапарьева</a:t>
            </a:r>
            <a:r>
              <a:rPr lang="ru-RU" i="1" dirty="0" smtClean="0">
                <a:solidFill>
                  <a:schemeClr val="bg1"/>
                </a:solidFill>
              </a:rPr>
              <a:t> Татьяна Николаевна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sz="1400" dirty="0" smtClean="0">
                <a:solidFill>
                  <a:schemeClr val="bg1"/>
                </a:solidFill>
              </a:rPr>
              <a:t>заместитель директора департамента по надзору и контролю в сфере образования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2859" y="137186"/>
            <a:ext cx="84801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формату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представления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информации на официальном сайте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096680"/>
            <a:ext cx="8844197" cy="8032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Формат размещения документов, самостоятельно разрабатываемых и утверждаемых образовательной организацией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79095" y="1954084"/>
            <a:ext cx="8349521" cy="74414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3000" b="1" cap="all" spc="200" dirty="0" smtClean="0"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Простая ЭЛЕКТРОННАЯ ПОДПИСЬ</a:t>
            </a:r>
            <a:endParaRPr kumimoji="0" lang="ru-RU" sz="2400" b="1" i="1" u="none" strike="noStrike" kern="1200" spc="2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3081" y="3150807"/>
            <a:ext cx="3747541" cy="52322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ПИКТОГРАММА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4676" y="5399969"/>
            <a:ext cx="11362544" cy="70788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КЛЮЧ ЭЛЕКТРОННОЙ ПОДПИСИ – </a:t>
            </a:r>
            <a:r>
              <a:rPr lang="ru-RU" sz="2000" b="1" dirty="0" smtClean="0">
                <a:solidFill>
                  <a:srgbClr val="000099"/>
                </a:solidFill>
              </a:rPr>
              <a:t>уникальная последовательность символов, предназначенная для создания электронной подписи 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9154" y="4113312"/>
            <a:ext cx="10583056" cy="70788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СВЕДЕНИЯ: «дата и время подписания; фамилия, имя, отчество и должность лица, подписавшего документ; сформированный уникальный программный ключ»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23" name="Стрелка углом вверх 22"/>
          <p:cNvSpPr/>
          <p:nvPr/>
        </p:nvSpPr>
        <p:spPr>
          <a:xfrm rot="10800000">
            <a:off x="302301" y="2233532"/>
            <a:ext cx="1046813" cy="1051811"/>
          </a:xfrm>
          <a:prstGeom prst="bentUpArrow">
            <a:avLst>
              <a:gd name="adj1" fmla="val 20742"/>
              <a:gd name="adj2" fmla="val 25000"/>
              <a:gd name="adj3" fmla="val 30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углом вверх 24"/>
          <p:cNvSpPr/>
          <p:nvPr/>
        </p:nvSpPr>
        <p:spPr>
          <a:xfrm rot="10800000">
            <a:off x="289809" y="3300332"/>
            <a:ext cx="1046813" cy="1051811"/>
          </a:xfrm>
          <a:prstGeom prst="bentUpArrow">
            <a:avLst>
              <a:gd name="adj1" fmla="val 20742"/>
              <a:gd name="adj2" fmla="val 25000"/>
              <a:gd name="adj3" fmla="val 30228"/>
            </a:avLst>
          </a:prstGeom>
          <a:solidFill>
            <a:srgbClr val="FFCCFF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углом вверх 25"/>
          <p:cNvSpPr/>
          <p:nvPr/>
        </p:nvSpPr>
        <p:spPr>
          <a:xfrm rot="10800000">
            <a:off x="229848" y="4364634"/>
            <a:ext cx="1046813" cy="1051811"/>
          </a:xfrm>
          <a:prstGeom prst="bentUpArrow">
            <a:avLst>
              <a:gd name="adj1" fmla="val 20742"/>
              <a:gd name="adj2" fmla="val 25000"/>
              <a:gd name="adj3" fmla="val 30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https://keepkey.pro/image/cache/catalog/certificate/3188fc4694630fca61aae592740be25f-500x500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03073" y="2953063"/>
            <a:ext cx="1096547" cy="104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91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918</TotalTime>
  <Words>567</Words>
  <Application>Microsoft Office PowerPoint</Application>
  <PresentationFormat>Широкоэкранный</PresentationFormat>
  <Paragraphs>86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Михеева</dc:creator>
  <cp:lastModifiedBy>Пользователь</cp:lastModifiedBy>
  <cp:revision>100</cp:revision>
  <dcterms:created xsi:type="dcterms:W3CDTF">2020-08-14T07:22:54Z</dcterms:created>
  <dcterms:modified xsi:type="dcterms:W3CDTF">2021-02-01T10:54:52Z</dcterms:modified>
</cp:coreProperties>
</file>