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x" ContentType="image/ppt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7" r:id="rId3"/>
    <p:sldId id="261" r:id="rId4"/>
    <p:sldId id="259" r:id="rId5"/>
    <p:sldId id="260" r:id="rId6"/>
    <p:sldId id="258" r:id="rId7"/>
    <p:sldId id="256" r:id="rId8"/>
    <p:sldId id="263" r:id="rId9"/>
    <p:sldId id="266" r:id="rId10"/>
    <p:sldId id="268" r:id="rId11"/>
    <p:sldId id="269" r:id="rId12"/>
    <p:sldId id="270" r:id="rId13"/>
    <p:sldId id="267" r:id="rId14"/>
    <p:sldId id="272" r:id="rId15"/>
    <p:sldId id="271" r:id="rId16"/>
    <p:sldId id="264" r:id="rId17"/>
    <p:sldId id="265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681788" cy="9812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801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B0433-8AAA-4A73-A196-82924C1281A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27138"/>
            <a:ext cx="5884862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179" y="4722188"/>
            <a:ext cx="5345430" cy="38636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801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8B07C-ACE4-4AEA-BCF0-ED5D09EB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8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3950" y="546100"/>
            <a:ext cx="4862513" cy="2735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9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B07C-ACE4-4AEA-BCF0-ED5D09EB46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3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B07C-ACE4-4AEA-BCF0-ED5D09EB46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91D84-1675-8946-B90B-E385D5C7C87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6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B07C-ACE4-4AEA-BCF0-ED5D09EB467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7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0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7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8A2E9-12A3-4241-93AF-71C6AC196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" y="298594"/>
            <a:ext cx="831064" cy="690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271" y="430639"/>
            <a:ext cx="9280647" cy="634483"/>
          </a:xfrm>
        </p:spPr>
        <p:txBody>
          <a:bodyPr lIns="0" tIns="0" rIns="0" bIns="0" anchor="b" anchorCtr="0"/>
          <a:lstStyle>
            <a:lvl1pPr>
              <a:lnSpc>
                <a:spcPts val="2800"/>
              </a:lnSpc>
              <a:defRPr b="0" i="0">
                <a:solidFill>
                  <a:srgbClr val="424242"/>
                </a:solidFill>
                <a:latin typeface="FedraSansPro-Book" panose="020B0403040000020004" pitchFamily="34" charset="0"/>
                <a:ea typeface="FedraSansPro-Book" panose="020B040304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7945" y="1604433"/>
            <a:ext cx="4697089" cy="48492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rgbClr val="424242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SansPro-Book" panose="020B0403040000020004" pitchFamily="34" charset="0"/>
              </a:defRPr>
            </a:lvl1pPr>
            <a:lvl2pPr>
              <a:defRPr sz="1333" b="0" i="0">
                <a:latin typeface="Fedra Sans Pro Light" charset="0"/>
                <a:ea typeface="Fedra Sans Pro Light" charset="0"/>
                <a:cs typeface="Fedra Sans Pro Light" charset="0"/>
              </a:defRPr>
            </a:lvl2pPr>
            <a:lvl3pPr>
              <a:defRPr sz="1200" b="0" i="0">
                <a:latin typeface="Fedra Sans Pro Light" charset="0"/>
                <a:ea typeface="Fedra Sans Pro Light" charset="0"/>
                <a:cs typeface="Fedra Sans Pro Light" charset="0"/>
              </a:defRPr>
            </a:lvl3pPr>
            <a:lvl4pPr>
              <a:defRPr sz="1067" b="0" i="0">
                <a:latin typeface="Fedra Sans Pro Light" charset="0"/>
                <a:ea typeface="Fedra Sans Pro Light" charset="0"/>
                <a:cs typeface="Fedra Sans Pro Light" charset="0"/>
              </a:defRPr>
            </a:lvl4pPr>
            <a:lvl5pPr>
              <a:defRPr sz="933" b="0" i="0">
                <a:latin typeface="Fedra Sans Pro Light" charset="0"/>
                <a:ea typeface="Fedra Sans Pro Light" charset="0"/>
                <a:cs typeface="Fedra Sans Pro Light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23638" y="438202"/>
            <a:ext cx="748508" cy="366183"/>
          </a:xfrm>
        </p:spPr>
        <p:txBody>
          <a:bodyPr lIns="0" tIns="0" rIns="0" bIns="0"/>
          <a:lstStyle>
            <a:lvl1pPr>
              <a:defRPr sz="2667">
                <a:solidFill>
                  <a:srgbClr val="424242"/>
                </a:solidFill>
              </a:defRPr>
            </a:lvl1pPr>
          </a:lstStyle>
          <a:p>
            <a:pPr defTabSz="609585" hangingPunct="0">
              <a:defRPr/>
            </a:pPr>
            <a:fld id="{08E657B8-73F2-BF42-BADB-4E657BEC8CB1}" type="slidenum">
              <a:rPr lang="ru-RU" kern="0" smtClean="0">
                <a:sym typeface="Calibri"/>
              </a:rPr>
              <a:pPr defTabSz="609585" hangingPunct="0">
                <a:defRPr/>
              </a:pPr>
              <a:t>‹#›</a:t>
            </a:fld>
            <a:endParaRPr lang="ru-RU" kern="0" dirty="0">
              <a:sym typeface="Calibri"/>
            </a:endParaRPr>
          </a:p>
        </p:txBody>
      </p:sp>
      <p:pic>
        <p:nvPicPr>
          <p:cNvPr id="8" name="image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075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75"/>
          <p:cNvSpPr/>
          <p:nvPr userDrawn="1"/>
        </p:nvSpPr>
        <p:spPr>
          <a:xfrm>
            <a:off x="428952" y="1135011"/>
            <a:ext cx="11331249" cy="0"/>
          </a:xfrm>
          <a:prstGeom prst="line">
            <a:avLst/>
          </a:prstGeom>
          <a:ln w="12700">
            <a:solidFill>
              <a:srgbClr val="22974F"/>
            </a:solidFill>
            <a:custDash>
              <a:ds d="100000" sp="200000"/>
            </a:custDash>
          </a:ln>
        </p:spPr>
        <p:txBody>
          <a:bodyPr lIns="60957" tIns="60957" rIns="60957" bIns="60957"/>
          <a:lstStyle/>
          <a:p>
            <a:pPr marL="0" marR="0" lvl="0" indent="0" algn="l" defTabSz="60958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0" name="Rectangle 27"/>
          <p:cNvSpPr txBox="1">
            <a:spLocks noChangeArrowheads="1"/>
          </p:cNvSpPr>
          <p:nvPr userDrawn="1"/>
        </p:nvSpPr>
        <p:spPr>
          <a:xfrm>
            <a:off x="11611187" y="6570557"/>
            <a:ext cx="550333" cy="268817"/>
          </a:xfrm>
          <a:prstGeom prst="rect">
            <a:avLst/>
          </a:prstGeom>
          <a:ln/>
        </p:spPr>
        <p:txBody>
          <a:bodyPr vert="horz" lIns="121920" tIns="60960" rIns="121920" bIns="60960" rtlCol="0" anchor="ctr"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33751-A411-4E61-ACAB-1B37D7CE624E}" type="slidenum">
              <a:rPr kumimoji="0" lang="en-US" altLang="ru-RU" sz="1333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edra Sans Pro Light" charset="0"/>
                <a:ea typeface="Fedra Sans Pro Light" charset="0"/>
                <a:cs typeface="Fedra Sans Pro Light" charset="0"/>
                <a:sym typeface="Calibri"/>
              </a:rPr>
              <a:pPr marL="0" marR="0" lvl="0" indent="0" algn="r" defTabSz="60958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333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edra Sans Pro Light" charset="0"/>
              <a:ea typeface="Fedra Sans Pro Light" charset="0"/>
              <a:cs typeface="Fedra Sans Pro Light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602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7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1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5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6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2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6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09F6-95F2-46B8-9127-5EF79EFB691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606E-7B1E-480C-919C-06EE2A44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6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1Wvi3PzOCxQjmTmJ3t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8421" y="6256421"/>
            <a:ext cx="1363579" cy="601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25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63" t="24152" r="21316" b="11755"/>
          <a:stretch/>
        </p:blipFill>
        <p:spPr>
          <a:xfrm>
            <a:off x="0" y="0"/>
            <a:ext cx="12063663" cy="68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75" t="23528" r="21667" b="13626"/>
          <a:stretch/>
        </p:blipFill>
        <p:spPr>
          <a:xfrm>
            <a:off x="-1" y="0"/>
            <a:ext cx="12252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51" t="23839" r="21579" b="12847"/>
          <a:stretch/>
        </p:blipFill>
        <p:spPr>
          <a:xfrm>
            <a:off x="0" y="0"/>
            <a:ext cx="12192000" cy="68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63" t="23996" r="22105" b="12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271" y="430639"/>
            <a:ext cx="10469911" cy="63448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2933" cap="all" dirty="0">
                <a:solidFill>
                  <a:srgbClr val="00642D"/>
                </a:solidFill>
                <a:cs typeface="Fedra Sans Pro"/>
                <a:sym typeface="Fedra Sans Pro"/>
              </a:rPr>
              <a:t>КОНКУРС </a:t>
            </a:r>
            <a:r>
              <a:rPr lang="ru-RU" sz="2933" dirty="0">
                <a:solidFill>
                  <a:srgbClr val="00642D"/>
                </a:solidFill>
              </a:rPr>
              <a:t>«Учебные материалы для школы будущего»</a:t>
            </a: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941300" y="8803217"/>
            <a:ext cx="192617" cy="192616"/>
          </a:xfrm>
          <a:prstGeom prst="rect">
            <a:avLst/>
          </a:prstGeom>
        </p:spPr>
        <p:txBody>
          <a:bodyPr/>
          <a:lstStyle/>
          <a:p>
            <a:pPr defTabSz="609585" hangingPunct="0">
              <a:defRPr/>
            </a:pPr>
            <a:fld id="{3ED89D21-FEC0-47EC-B709-0A919DBB7BF2}" type="slidenum">
              <a:rPr lang="en-US" altLang="ru-RU" sz="1333" kern="0">
                <a:solidFill>
                  <a:prstClr val="black">
                    <a:tint val="75000"/>
                  </a:prstClr>
                </a:solidFill>
                <a:latin typeface="Fedra Sans Pro Light" charset="0"/>
                <a:sym typeface="Calibri"/>
              </a:rPr>
              <a:pPr defTabSz="609585" hangingPunct="0">
                <a:defRPr/>
              </a:pPr>
              <a:t>14</a:t>
            </a:fld>
            <a:endParaRPr lang="en-US" altLang="ru-RU" sz="1333" kern="0">
              <a:solidFill>
                <a:prstClr val="black">
                  <a:tint val="75000"/>
                </a:prstClr>
              </a:solidFill>
              <a:latin typeface="Fedra Sans Pro Light" charset="0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088" y="1533755"/>
            <a:ext cx="11347341" cy="466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>
              <a:spcAft>
                <a:spcPts val="800"/>
              </a:spcAft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Организаторы конкурса</a:t>
            </a:r>
          </a:p>
          <a:p>
            <a:pPr marL="380990" indent="-380990" defTabSz="609585" hangingPunct="0">
              <a:spcAft>
                <a:spcPts val="800"/>
              </a:spcAft>
              <a:buFontTx/>
              <a:buChar char="-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Благотворительный фонд Сбербанка «Вклад в будущее» </a:t>
            </a:r>
          </a:p>
          <a:p>
            <a:pPr marL="380990" indent="-380990" defTabSz="609585" hangingPunct="0">
              <a:spcAft>
                <a:spcPts val="800"/>
              </a:spcAft>
              <a:buFontTx/>
              <a:buChar char="-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Агентство стратегических инициатив</a:t>
            </a:r>
          </a:p>
          <a:p>
            <a:pPr marL="380990" indent="-380990" defTabSz="609585" hangingPunct="0">
              <a:spcAft>
                <a:spcPts val="800"/>
              </a:spcAft>
              <a:buFontTx/>
              <a:buChar char="-"/>
              <a:defRPr/>
            </a:pPr>
            <a:endParaRPr lang="ru-RU" sz="1867" kern="0" dirty="0">
              <a:solidFill>
                <a:srgbClr val="000000"/>
              </a:solidFill>
              <a:latin typeface="Calibri"/>
              <a:sym typeface="Calibri"/>
            </a:endParaRPr>
          </a:p>
          <a:p>
            <a:pPr defTabSz="609585" hangingPunct="0">
              <a:spcAft>
                <a:spcPts val="800"/>
              </a:spcAft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Конкурс проводится в семи номинациях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Обучение в игре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Видеоматериалы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Универсальные компетентности в предметном содержании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 err="1">
                <a:solidFill>
                  <a:srgbClr val="000000"/>
                </a:solidFill>
                <a:latin typeface="Calibri"/>
              </a:rPr>
              <a:t>Межпредметность</a:t>
            </a:r>
            <a:r>
              <a:rPr lang="ru-RU" sz="1867" kern="0" dirty="0">
                <a:solidFill>
                  <a:srgbClr val="000000"/>
                </a:solidFill>
                <a:latin typeface="Calibri"/>
              </a:rPr>
              <a:t> и </a:t>
            </a:r>
            <a:r>
              <a:rPr lang="ru-RU" sz="1867" kern="0" dirty="0" err="1">
                <a:solidFill>
                  <a:srgbClr val="000000"/>
                </a:solidFill>
                <a:latin typeface="Calibri"/>
              </a:rPr>
              <a:t>междисциплинарность</a:t>
            </a:r>
            <a:endParaRPr lang="ru-RU" sz="1867" kern="0" dirty="0">
              <a:solidFill>
                <a:srgbClr val="000000"/>
              </a:solidFill>
              <a:latin typeface="Calibri"/>
            </a:endParaRP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Новые грамотности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Пример из жизни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Школьник - школьнику</a:t>
            </a:r>
            <a:endParaRPr lang="en-US" sz="1867" kern="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F85CCEA-A573-41EB-B4E9-0AE86061F39A}"/>
              </a:ext>
            </a:extLst>
          </p:cNvPr>
          <p:cNvSpPr/>
          <p:nvPr/>
        </p:nvSpPr>
        <p:spPr>
          <a:xfrm>
            <a:off x="315571" y="1400706"/>
            <a:ext cx="11560859" cy="4831772"/>
          </a:xfrm>
          <a:prstGeom prst="roundRect">
            <a:avLst>
              <a:gd name="adj" fmla="val 2961"/>
            </a:avLst>
          </a:prstGeom>
          <a:noFill/>
          <a:ln w="6350">
            <a:gradFill flip="none" rotWithShape="1">
              <a:gsLst>
                <a:gs pos="27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81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hangingPunct="0">
              <a:defRPr/>
            </a:pPr>
            <a:endParaRPr lang="ru-RU" sz="2400" kern="0">
              <a:solidFill>
                <a:srgbClr val="00642D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2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271" y="430639"/>
            <a:ext cx="10469911" cy="634483"/>
          </a:xfrm>
        </p:spPr>
        <p:txBody>
          <a:bodyPr>
            <a:noAutofit/>
          </a:bodyPr>
          <a:lstStyle/>
          <a:p>
            <a:r>
              <a:rPr lang="ru-RU" sz="2933" dirty="0">
                <a:solidFill>
                  <a:srgbClr val="00642D"/>
                </a:solidFill>
              </a:rPr>
              <a:t>КОНКУРС «Учебные материалы для школы будущего»</a:t>
            </a:r>
            <a:endParaRPr lang="ru-RU" sz="2933" cap="all" dirty="0">
              <a:solidFill>
                <a:srgbClr val="00642D"/>
              </a:solidFill>
              <a:cs typeface="Fedra Sans Pro"/>
              <a:sym typeface="Fedra Sans Pro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941300" y="8803217"/>
            <a:ext cx="192617" cy="192616"/>
          </a:xfrm>
          <a:prstGeom prst="rect">
            <a:avLst/>
          </a:prstGeom>
        </p:spPr>
        <p:txBody>
          <a:bodyPr/>
          <a:lstStyle/>
          <a:p>
            <a:pPr defTabSz="609585" hangingPunct="0">
              <a:defRPr/>
            </a:pPr>
            <a:fld id="{3ED89D21-FEC0-47EC-B709-0A919DBB7BF2}" type="slidenum">
              <a:rPr lang="en-US" altLang="ru-RU" sz="1333" kern="0">
                <a:solidFill>
                  <a:prstClr val="black">
                    <a:tint val="75000"/>
                  </a:prstClr>
                </a:solidFill>
                <a:latin typeface="Fedra Sans Pro Light" charset="0"/>
                <a:sym typeface="Calibri"/>
              </a:rPr>
              <a:pPr defTabSz="609585" hangingPunct="0">
                <a:defRPr/>
              </a:pPr>
              <a:t>15</a:t>
            </a:fld>
            <a:endParaRPr lang="en-US" altLang="ru-RU" sz="1333" kern="0">
              <a:solidFill>
                <a:prstClr val="black">
                  <a:tint val="75000"/>
                </a:prstClr>
              </a:solidFill>
              <a:latin typeface="Fedra Sans Pro Light" charset="0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330" y="1684133"/>
            <a:ext cx="11347341" cy="310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>
              <a:spcAft>
                <a:spcPts val="800"/>
              </a:spcAft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 Прием конкурсных работ - 10 февраля 2020 г - 30 апреля 2020 г</a:t>
            </a:r>
          </a:p>
          <a:p>
            <a:pPr defTabSz="609585" hangingPunct="0">
              <a:spcAft>
                <a:spcPts val="800"/>
              </a:spcAft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defTabSz="609585" hangingPunct="0">
              <a:spcAft>
                <a:spcPts val="800"/>
              </a:spcAft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 В Конкурсе могут принять участие </a:t>
            </a:r>
          </a:p>
          <a:p>
            <a:pPr defTabSz="609585" hangingPunct="0">
              <a:spcAft>
                <a:spcPts val="800"/>
              </a:spcAft>
              <a:defRPr/>
            </a:pPr>
            <a:endParaRPr lang="ru-RU" sz="1867" kern="0" dirty="0">
              <a:solidFill>
                <a:srgbClr val="000000"/>
              </a:solidFill>
              <a:latin typeface="Calibri"/>
            </a:endParaRP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работники всех типов образовательных организаций Российской Федерации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студенты образовательных организаций среднего и высшего образования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юридические лица </a:t>
            </a:r>
          </a:p>
          <a:p>
            <a:pPr marL="380990" indent="-380990" defTabSz="609585" hangingPunct="0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</a:rPr>
              <a:t>для учащихся общеобразовательных организаций предусмотрена номинация «Школьник - школьнику»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F85CCEA-A573-41EB-B4E9-0AE86061F39A}"/>
              </a:ext>
            </a:extLst>
          </p:cNvPr>
          <p:cNvSpPr/>
          <p:nvPr/>
        </p:nvSpPr>
        <p:spPr>
          <a:xfrm>
            <a:off x="315571" y="1364777"/>
            <a:ext cx="11560859" cy="4002004"/>
          </a:xfrm>
          <a:prstGeom prst="roundRect">
            <a:avLst>
              <a:gd name="adj" fmla="val 2961"/>
            </a:avLst>
          </a:prstGeom>
          <a:noFill/>
          <a:ln w="6350">
            <a:gradFill flip="none" rotWithShape="1">
              <a:gsLst>
                <a:gs pos="27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81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hangingPunct="0">
              <a:defRPr/>
            </a:pPr>
            <a:endParaRPr lang="ru-RU" sz="2400" kern="0">
              <a:solidFill>
                <a:srgbClr val="00642D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4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271" y="430639"/>
            <a:ext cx="10469911" cy="634483"/>
          </a:xfrm>
        </p:spPr>
        <p:txBody>
          <a:bodyPr>
            <a:noAutofit/>
          </a:bodyPr>
          <a:lstStyle/>
          <a:p>
            <a:r>
              <a:rPr lang="ru-RU" sz="2933" dirty="0">
                <a:solidFill>
                  <a:srgbClr val="00642D"/>
                </a:solidFill>
              </a:rPr>
              <a:t>КОНКУРС «Учебные материалы для школы будущего»</a:t>
            </a:r>
            <a:endParaRPr lang="ru-RU" sz="2933" cap="all" dirty="0">
              <a:solidFill>
                <a:srgbClr val="00642D"/>
              </a:solidFill>
              <a:cs typeface="Fedra Sans Pro"/>
              <a:sym typeface="Fedra Sans Pro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941300" y="8803217"/>
            <a:ext cx="192617" cy="192616"/>
          </a:xfrm>
          <a:prstGeom prst="rect">
            <a:avLst/>
          </a:prstGeom>
        </p:spPr>
        <p:txBody>
          <a:bodyPr/>
          <a:lstStyle/>
          <a:p>
            <a:pPr defTabSz="609585" hangingPunct="0">
              <a:defRPr/>
            </a:pPr>
            <a:fld id="{3ED89D21-FEC0-47EC-B709-0A919DBB7BF2}" type="slidenum">
              <a:rPr lang="en-US" altLang="ru-RU" sz="1333" kern="0">
                <a:solidFill>
                  <a:prstClr val="black">
                    <a:tint val="75000"/>
                  </a:prstClr>
                </a:solidFill>
                <a:latin typeface="Fedra Sans Pro Light" charset="0"/>
                <a:sym typeface="Calibri"/>
              </a:rPr>
              <a:pPr defTabSz="609585" hangingPunct="0">
                <a:defRPr/>
              </a:pPr>
              <a:t>16</a:t>
            </a:fld>
            <a:endParaRPr lang="en-US" altLang="ru-RU" sz="1333" kern="0">
              <a:solidFill>
                <a:prstClr val="black">
                  <a:tint val="75000"/>
                </a:prstClr>
              </a:solidFill>
              <a:latin typeface="Fedra Sans Pro Light" charset="0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088" y="1361090"/>
            <a:ext cx="11347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Награждение победителей</a:t>
            </a:r>
          </a:p>
          <a:p>
            <a:endParaRPr lang="ru-RU" sz="2000" dirty="0"/>
          </a:p>
          <a:p>
            <a:r>
              <a:rPr lang="ru-RU" sz="2000" dirty="0"/>
              <a:t>1 место  - 57 500 рублей и диплом</a:t>
            </a:r>
          </a:p>
          <a:p>
            <a:r>
              <a:rPr lang="ru-RU" sz="2000" dirty="0"/>
              <a:t>2 место - 40 500 рублей и диплом</a:t>
            </a:r>
          </a:p>
          <a:p>
            <a:r>
              <a:rPr lang="ru-RU" sz="2000" dirty="0"/>
              <a:t>3 место - 29 000 рублей и диплом</a:t>
            </a:r>
          </a:p>
          <a:p>
            <a:endParaRPr lang="ru-RU" sz="2000" dirty="0"/>
          </a:p>
          <a:p>
            <a:r>
              <a:rPr lang="ru-RU" sz="2000" dirty="0"/>
              <a:t>Специальные призы</a:t>
            </a:r>
          </a:p>
          <a:p>
            <a:endParaRPr lang="ru-RU" sz="2000" dirty="0"/>
          </a:p>
          <a:p>
            <a:pPr marL="380990" indent="-380990">
              <a:buFontTx/>
              <a:buChar char="-"/>
            </a:pPr>
            <a:r>
              <a:rPr lang="ru-RU" sz="2000" dirty="0"/>
              <a:t>бесплатное прохождение обучения в рамках образовательного </a:t>
            </a:r>
            <a:r>
              <a:rPr lang="ru-RU" sz="2000" dirty="0" err="1"/>
              <a:t>интенсива</a:t>
            </a:r>
            <a:r>
              <a:rPr lang="ru-RU" sz="2000" dirty="0"/>
              <a:t> «ОСТРОВ 10- 21 «Университета НТИ «20.35»</a:t>
            </a:r>
          </a:p>
          <a:p>
            <a:pPr marL="380990" indent="-380990">
              <a:buFontTx/>
              <a:buChar char="-"/>
            </a:pPr>
            <a:r>
              <a:rPr lang="ru-RU" sz="2000" dirty="0"/>
              <a:t>бесплатное участие в V Международной конференции: «Больше чем обучение: как добиться изменения поведения?»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F85CCEA-A573-41EB-B4E9-0AE86061F39A}"/>
              </a:ext>
            </a:extLst>
          </p:cNvPr>
          <p:cNvSpPr/>
          <p:nvPr/>
        </p:nvSpPr>
        <p:spPr>
          <a:xfrm>
            <a:off x="315570" y="1361090"/>
            <a:ext cx="11560859" cy="4400613"/>
          </a:xfrm>
          <a:prstGeom prst="roundRect">
            <a:avLst>
              <a:gd name="adj" fmla="val 2961"/>
            </a:avLst>
          </a:prstGeom>
          <a:noFill/>
          <a:ln w="6350">
            <a:gradFill flip="none" rotWithShape="1">
              <a:gsLst>
                <a:gs pos="27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81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hangingPunct="0">
              <a:defRPr/>
            </a:pPr>
            <a:endParaRPr lang="ru-RU" sz="2400" kern="0">
              <a:solidFill>
                <a:srgbClr val="00642D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9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223" y="697523"/>
            <a:ext cx="9350111" cy="39624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accent6">
                    <a:lumMod val="75000"/>
                  </a:schemeClr>
                </a:solidFill>
                <a:cs typeface="FedraSansPro-Light" panose="020B0403040000020004" pitchFamily="34" charset="0"/>
              </a:rPr>
              <a:t>Добро пожаловать</a:t>
            </a:r>
            <a:br>
              <a:rPr lang="ru-RU" sz="7200" dirty="0">
                <a:solidFill>
                  <a:schemeClr val="accent6">
                    <a:lumMod val="75000"/>
                  </a:schemeClr>
                </a:solidFill>
                <a:cs typeface="FedraSansPro-Light" panose="020B0403040000020004" pitchFamily="34" charset="0"/>
              </a:rPr>
            </a:br>
            <a:r>
              <a:rPr lang="en-US" sz="7200" kern="0" dirty="0">
                <a:solidFill>
                  <a:schemeClr val="accent6">
                    <a:lumMod val="75000"/>
                  </a:schemeClr>
                </a:solidFill>
                <a:latin typeface="Calibri"/>
                <a:sym typeface="Calibri"/>
              </a:rPr>
              <a:t>vbudushee.ru</a:t>
            </a:r>
            <a:endParaRPr lang="ru-RU" sz="7200" dirty="0">
              <a:solidFill>
                <a:schemeClr val="accent6">
                  <a:lumMod val="75000"/>
                </a:schemeClr>
              </a:solidFill>
              <a:cs typeface="FedraSansPro-Light" panose="020B04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rgbClr val="00642D"/>
                </a:solidFill>
              </a:rPr>
              <a:t>Программа «Учитель для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219" y="1827183"/>
            <a:ext cx="5076165" cy="34652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67" b="1" kern="0" dirty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Программа «Учитель для России» </a:t>
            </a:r>
            <a:r>
              <a:rPr lang="ru-RU" sz="1867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– общественный проект, создающий сообщество талантливых специалистов, изнутри изучивших российскую систему образования и способных дать импульс для ее обновления и развития. </a:t>
            </a:r>
            <a:endParaRPr lang="ru-RU" sz="1867" kern="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ru-RU" sz="1867" kern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Участники </a:t>
            </a:r>
            <a:r>
              <a:rPr lang="ru-RU" sz="1867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программы в обязательном порядке проходят программу профессиональной переподготовки по педагогике, разработанную совместно с Институтом образования НИУ ВШЭ</a:t>
            </a:r>
            <a:r>
              <a:rPr lang="ru-RU" sz="1867" kern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  <a:endParaRPr lang="ru-RU" sz="1867" kern="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 descr="teache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1439256"/>
            <a:ext cx="6099356" cy="4241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35" t="27895" r="24926" b="16433"/>
          <a:stretch/>
        </p:blipFill>
        <p:spPr>
          <a:xfrm>
            <a:off x="0" y="0"/>
            <a:ext cx="12192000" cy="68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84" t="8519" r="5209" b="4444"/>
          <a:stretch/>
        </p:blipFill>
        <p:spPr>
          <a:xfrm>
            <a:off x="0" y="0"/>
            <a:ext cx="12286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7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123" t="27271" r="23947" b="15965"/>
          <a:stretch/>
        </p:blipFill>
        <p:spPr>
          <a:xfrm>
            <a:off x="0" y="0"/>
            <a:ext cx="12192000" cy="68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860" t="27271" r="24035" b="15965"/>
          <a:stretch/>
        </p:blipFill>
        <p:spPr>
          <a:xfrm>
            <a:off x="0" y="0"/>
            <a:ext cx="12192000" cy="68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72" t="27427" r="24123" b="15653"/>
          <a:stretch/>
        </p:blipFill>
        <p:spPr>
          <a:xfrm>
            <a:off x="0" y="0"/>
            <a:ext cx="12231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8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72" t="27584" r="24035" b="16900"/>
          <a:stretch/>
        </p:blipFill>
        <p:spPr>
          <a:xfrm>
            <a:off x="0" y="0"/>
            <a:ext cx="12192000" cy="66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6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860" t="27895" r="24298" b="16901"/>
          <a:stretch/>
        </p:blipFill>
        <p:spPr>
          <a:xfrm>
            <a:off x="0" y="0"/>
            <a:ext cx="12553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6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72" t="27271" r="24035" b="16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874" t="9815" r="5313" b="4446"/>
          <a:stretch/>
        </p:blipFill>
        <p:spPr>
          <a:xfrm>
            <a:off x="152400" y="171449"/>
            <a:ext cx="12039600" cy="66124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34725" y="571500"/>
            <a:ext cx="81915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1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875" t="9814" r="5625" b="5000"/>
          <a:stretch/>
        </p:blipFill>
        <p:spPr>
          <a:xfrm>
            <a:off x="120927" y="0"/>
            <a:ext cx="12071073" cy="66103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34725" y="400050"/>
            <a:ext cx="81915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2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188" t="10185" r="5520" b="4444"/>
          <a:stretch/>
        </p:blipFill>
        <p:spPr>
          <a:xfrm>
            <a:off x="0" y="0"/>
            <a:ext cx="12192000" cy="6707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34725" y="400050"/>
            <a:ext cx="81915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01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979" t="9629" r="5625" b="4259"/>
          <a:stretch/>
        </p:blipFill>
        <p:spPr>
          <a:xfrm>
            <a:off x="0" y="95250"/>
            <a:ext cx="12202037" cy="6762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3775" y="571500"/>
            <a:ext cx="81915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2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hrutdinova-ea\Desktop\БФ\Полиграфия\Логотип\Fund_Sberbank_uglovoi5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53" y="183591"/>
            <a:ext cx="3430047" cy="29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10982"/>
            <a:ext cx="12192000" cy="364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FEC57080-6FFB-CD42-AE13-57C53E677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893" y="623706"/>
            <a:ext cx="7573308" cy="113434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Платформа новой школы</a:t>
            </a:r>
            <a:endParaRPr lang="ru-RU" sz="2667" dirty="0">
              <a:solidFill>
                <a:schemeClr val="accent1"/>
              </a:solidFill>
            </a:endParaRPr>
          </a:p>
        </p:txBody>
      </p:sp>
      <p:sp>
        <p:nvSpPr>
          <p:cNvPr id="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38210" y="2264253"/>
            <a:ext cx="7621991" cy="10257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Персонализированная модель образования</a:t>
            </a:r>
          </a:p>
        </p:txBody>
      </p:sp>
      <p:sp>
        <p:nvSpPr>
          <p:cNvPr id="10" name="Shape 241"/>
          <p:cNvSpPr/>
          <p:nvPr/>
        </p:nvSpPr>
        <p:spPr>
          <a:xfrm>
            <a:off x="4176184" y="2054077"/>
            <a:ext cx="7655597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</a:ln>
        </p:spPr>
        <p:txBody>
          <a:bodyPr lIns="60957" tIns="60957" rIns="60957" bIns="60957"/>
          <a:lstStyle/>
          <a:p>
            <a:pPr defTabSz="609585" hangingPunct="0">
              <a:defRPr/>
            </a:pPr>
            <a:endParaRPr sz="2400" kern="0">
              <a:solidFill>
                <a:srgbClr val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4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271" y="430639"/>
            <a:ext cx="10469911" cy="634483"/>
          </a:xfrm>
        </p:spPr>
        <p:txBody>
          <a:bodyPr>
            <a:noAutofit/>
          </a:bodyPr>
          <a:lstStyle/>
          <a:p>
            <a:r>
              <a:rPr lang="ru-RU" sz="2933" cap="all" dirty="0">
                <a:solidFill>
                  <a:srgbClr val="00642D"/>
                </a:solidFill>
                <a:cs typeface="Fedra Sans Pro"/>
                <a:sym typeface="Fedra Sans Pro"/>
              </a:rPr>
              <a:t>Внедрение персонализированной модели образования для школы на базе цифровой платформы</a:t>
            </a:r>
            <a:r>
              <a:rPr lang="ru-RU" sz="2933" dirty="0">
                <a:solidFill>
                  <a:srgbClr val="00642D"/>
                </a:solidFill>
              </a:rPr>
              <a:t> (ПМО)</a:t>
            </a:r>
            <a:endParaRPr lang="ru-RU" sz="2933" cap="all" dirty="0">
              <a:solidFill>
                <a:srgbClr val="00642D"/>
              </a:solidFill>
              <a:cs typeface="Fedra Sans Pro"/>
              <a:sym typeface="Fedra Sans Pro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941300" y="8803217"/>
            <a:ext cx="192617" cy="192616"/>
          </a:xfrm>
          <a:prstGeom prst="rect">
            <a:avLst/>
          </a:prstGeom>
        </p:spPr>
        <p:txBody>
          <a:bodyPr/>
          <a:lstStyle/>
          <a:p>
            <a:pPr defTabSz="609585" hangingPunct="0">
              <a:defRPr/>
            </a:pPr>
            <a:fld id="{3ED89D21-FEC0-47EC-B709-0A919DBB7BF2}" type="slidenum">
              <a:rPr lang="en-US" altLang="ru-RU" sz="1333" kern="0">
                <a:solidFill>
                  <a:prstClr val="black">
                    <a:tint val="75000"/>
                  </a:prstClr>
                </a:solidFill>
                <a:latin typeface="Fedra Sans Pro Light" charset="0"/>
                <a:sym typeface="Calibri"/>
              </a:rPr>
              <a:pPr defTabSz="609585" hangingPunct="0">
                <a:defRPr/>
              </a:pPr>
              <a:t>8</a:t>
            </a:fld>
            <a:endParaRPr lang="en-US" altLang="ru-RU" sz="1333" kern="0">
              <a:solidFill>
                <a:prstClr val="black">
                  <a:tint val="75000"/>
                </a:prstClr>
              </a:solidFill>
              <a:latin typeface="Fedra Sans Pro Light" charset="0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088" y="4226503"/>
            <a:ext cx="11347341" cy="251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>
              <a:spcAft>
                <a:spcPts val="800"/>
              </a:spcAft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  <a:sym typeface="Calibri"/>
              </a:rPr>
              <a:t>В 2018 году Благотворительный фонд Сбербанка «Вклад в будущее» начал реализацию программы по внедрению Персонализированной модели образования на базе Цифровой платформы для средней общеобразовательной </a:t>
            </a:r>
            <a:r>
              <a:rPr lang="ru-RU" sz="1867" kern="0" dirty="0" smtClean="0">
                <a:solidFill>
                  <a:srgbClr val="000000"/>
                </a:solidFill>
                <a:latin typeface="Calibri"/>
                <a:sym typeface="Calibri"/>
              </a:rPr>
              <a:t>школы. Оператором </a:t>
            </a:r>
            <a:r>
              <a:rPr lang="ru-RU" sz="1867" kern="0" dirty="0">
                <a:solidFill>
                  <a:srgbClr val="000000"/>
                </a:solidFill>
                <a:latin typeface="Calibri"/>
                <a:sym typeface="Calibri"/>
              </a:rPr>
              <a:t>реализации программы выступила Автономная некоммерческая организация «Платформа новой школы». </a:t>
            </a:r>
          </a:p>
          <a:p>
            <a:pPr defTabSz="609585" hangingPunct="0">
              <a:defRPr/>
            </a:pPr>
            <a:r>
              <a:rPr lang="ru-RU" sz="1867" kern="0" dirty="0">
                <a:solidFill>
                  <a:srgbClr val="000000"/>
                </a:solidFill>
                <a:latin typeface="Calibri"/>
                <a:sym typeface="Calibri"/>
              </a:rPr>
              <a:t>Деятельность Благотворительного фонда Сбербанка «Вклад в будущее» направлена на системное инновационное развитие современного российского образования с учетом вызовов XXI века и поддержку социальных проектов в рамках направления «Инклюзивная среда». </a:t>
            </a:r>
          </a:p>
          <a:p>
            <a:pPr defTabSz="609585" hangingPunct="0">
              <a:spcBef>
                <a:spcPts val="800"/>
              </a:spcBef>
              <a:defRPr/>
            </a:pPr>
            <a:r>
              <a:rPr lang="en-US" sz="1333" kern="0" dirty="0">
                <a:solidFill>
                  <a:srgbClr val="000000"/>
                </a:solidFill>
                <a:latin typeface="Calibri"/>
                <a:sym typeface="Calibri"/>
                <a:hlinkClick r:id="rId3"/>
              </a:rPr>
              <a:t>https://vbudushee.ru/</a:t>
            </a:r>
            <a:endParaRPr lang="en-US" sz="1333" kern="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F85CCEA-A573-41EB-B4E9-0AE86061F39A}"/>
              </a:ext>
            </a:extLst>
          </p:cNvPr>
          <p:cNvSpPr/>
          <p:nvPr/>
        </p:nvSpPr>
        <p:spPr>
          <a:xfrm>
            <a:off x="476323" y="1366781"/>
            <a:ext cx="11560859" cy="2484783"/>
          </a:xfrm>
          <a:prstGeom prst="roundRect">
            <a:avLst>
              <a:gd name="adj" fmla="val 2961"/>
            </a:avLst>
          </a:prstGeom>
          <a:noFill/>
          <a:ln w="6350">
            <a:gradFill flip="none" rotWithShape="1">
              <a:gsLst>
                <a:gs pos="27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81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hangingPunct="0">
              <a:defRPr/>
            </a:pPr>
            <a:endParaRPr lang="ru-RU" sz="2400" kern="0">
              <a:solidFill>
                <a:srgbClr val="00642D"/>
              </a:solidFill>
              <a:latin typeface="Calibri"/>
              <a:sym typeface="Calibri"/>
            </a:endParaRPr>
          </a:p>
        </p:txBody>
      </p:sp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8F85CCEA-A573-41EB-B4E9-0AE86061F39A}"/>
              </a:ext>
            </a:extLst>
          </p:cNvPr>
          <p:cNvSpPr/>
          <p:nvPr/>
        </p:nvSpPr>
        <p:spPr>
          <a:xfrm>
            <a:off x="476323" y="4058513"/>
            <a:ext cx="11560859" cy="2681883"/>
          </a:xfrm>
          <a:prstGeom prst="roundRect">
            <a:avLst>
              <a:gd name="adj" fmla="val 2961"/>
            </a:avLst>
          </a:prstGeom>
          <a:noFill/>
          <a:ln w="6350">
            <a:gradFill flip="none" rotWithShape="1">
              <a:gsLst>
                <a:gs pos="27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81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hangingPunct="0">
              <a:defRPr/>
            </a:pPr>
            <a:endParaRPr lang="ru-RU" sz="2400" kern="0">
              <a:solidFill>
                <a:srgbClr val="00642D"/>
              </a:solidFill>
              <a:latin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087" y="1568948"/>
            <a:ext cx="11499741" cy="210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7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Перечень </a:t>
            </a:r>
            <a:r>
              <a:rPr lang="ru-RU" sz="1870" b="1" dirty="0">
                <a:solidFill>
                  <a:srgbClr val="0070C0"/>
                </a:solidFill>
                <a:latin typeface="Calibri" panose="020F0502020204030204" pitchFamily="34" charset="0"/>
              </a:rPr>
              <a:t>поручений Президента РФ от 30.01.2019:</a:t>
            </a:r>
          </a:p>
          <a:p>
            <a:pPr algn="ctr"/>
            <a:r>
              <a:rPr lang="ru-RU" sz="1870" dirty="0">
                <a:latin typeface="Calibri" panose="020F0502020204030204" pitchFamily="34" charset="0"/>
              </a:rPr>
              <a:t>Правительству РФ с участием ПАО «Сбербанк» и АСИ принять </a:t>
            </a:r>
            <a:r>
              <a:rPr lang="ru-RU" sz="1870">
                <a:latin typeface="Calibri" panose="020F0502020204030204" pitchFamily="34" charset="0"/>
              </a:rPr>
              <a:t>решения</a:t>
            </a:r>
            <a:r>
              <a:rPr lang="ru-RU" sz="187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ru-RU" sz="1870" dirty="0">
              <a:latin typeface="Calibri" panose="020F0502020204030204" pitchFamily="34" charset="0"/>
            </a:endParaRPr>
          </a:p>
          <a:p>
            <a:pPr algn="ctr"/>
            <a:r>
              <a:rPr lang="ru-RU" sz="1870" dirty="0">
                <a:latin typeface="Calibri" panose="020F0502020204030204" pitchFamily="34" charset="0"/>
              </a:rPr>
              <a:t>а) о проведении в 2019/2020 учебном году апробации цифровой платформы персонализированного обучения, обеспечивающей реализацию индивидуальных траекторий обучения и оценки результатов, на базе организаций, реализующих программы основного общего образования, не менее чем в 5 субъектах РФ</a:t>
            </a:r>
          </a:p>
          <a:p>
            <a:pPr algn="ctr"/>
            <a:r>
              <a:rPr lang="ru-RU" sz="1870" i="1" dirty="0" smtClean="0">
                <a:latin typeface="Calibri" panose="020F0502020204030204" pitchFamily="34" charset="0"/>
              </a:rPr>
              <a:t>Срок </a:t>
            </a:r>
            <a:r>
              <a:rPr lang="ru-RU" sz="1870" i="1" dirty="0">
                <a:latin typeface="Calibri" panose="020F0502020204030204" pitchFamily="34" charset="0"/>
              </a:rPr>
              <a:t>–июль 2019 г.</a:t>
            </a:r>
            <a:endParaRPr lang="ru-RU" sz="1870" dirty="0"/>
          </a:p>
        </p:txBody>
      </p:sp>
    </p:spTree>
    <p:extLst>
      <p:ext uri="{BB962C8B-B14F-4D97-AF65-F5344CB8AC3E}">
        <p14:creationId xmlns:p14="http://schemas.microsoft.com/office/powerpoint/2010/main" val="5255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63" t="23216" r="20965" b="120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6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360</Words>
  <Application>Microsoft Office PowerPoint</Application>
  <PresentationFormat>Широкоэкранный</PresentationFormat>
  <Paragraphs>60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Fedra Sans Pro</vt:lpstr>
      <vt:lpstr>Fedra Sans Pro Light</vt:lpstr>
      <vt:lpstr>FedraSansPro-Book</vt:lpstr>
      <vt:lpstr>FedraSansPro-Light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Платформа новой школы</vt:lpstr>
      <vt:lpstr>Внедрение персонализированной модели образования для школы на базе цифровой платформы (ПМО)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«Учебные материалы для школы будущего»</vt:lpstr>
      <vt:lpstr>КОНКУРС «Учебные материалы для школы будущего»</vt:lpstr>
      <vt:lpstr>КОНКУРС «Учебные материалы для школы будущего»</vt:lpstr>
      <vt:lpstr>Добро пожаловать vbudushee.ru</vt:lpstr>
      <vt:lpstr>Программа «Учитель для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Киселева Ирина Александровна</dc:creator>
  <cp:lastModifiedBy>Киселева Ирина Александровна</cp:lastModifiedBy>
  <cp:revision>17</cp:revision>
  <cp:lastPrinted>2020-03-04T15:23:20Z</cp:lastPrinted>
  <dcterms:created xsi:type="dcterms:W3CDTF">2020-03-03T10:19:24Z</dcterms:created>
  <dcterms:modified xsi:type="dcterms:W3CDTF">2020-03-04T15:38:06Z</dcterms:modified>
</cp:coreProperties>
</file>