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09" r:id="rId3"/>
    <p:sldId id="416" r:id="rId4"/>
    <p:sldId id="381" r:id="rId5"/>
    <p:sldId id="410" r:id="rId6"/>
    <p:sldId id="411" r:id="rId7"/>
    <p:sldId id="407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DEDED"/>
    <a:srgbClr val="123E7B"/>
    <a:srgbClr val="A0FAA0"/>
    <a:srgbClr val="0092D8"/>
    <a:srgbClr val="5D1B18"/>
    <a:srgbClr val="FFF2C9"/>
    <a:srgbClr val="FDC3C3"/>
    <a:srgbClr val="7A98BA"/>
    <a:srgbClr val="C4F1FC"/>
    <a:srgbClr val="A0E9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5006071764105164"/>
          <c:y val="0.17235243244493823"/>
          <c:w val="0.46694702749465927"/>
          <c:h val="0.53991507424534713"/>
        </c:manualLayout>
      </c:layout>
      <c:doughnutChart>
        <c:varyColors val="1"/>
        <c:dLbls>
          <c:showPercent val="1"/>
        </c:dLbls>
        <c:firstSliceAng val="0"/>
        <c:holeSize val="75"/>
      </c:doughnutChart>
      <c:spPr>
        <a:noFill/>
        <a:ln w="25400"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0.11881</cdr:x>
      <cdr:y>0.52779</cdr:y>
    </cdr:from>
    <cdr:to>
      <cdr:x>0.50961</cdr:x>
      <cdr:y>0.71049</cdr:y>
    </cdr:to>
    <cdr:sp macro="" textlink="">
      <cdr:nvSpPr>
        <cdr:cNvPr id="2" name="TextBox 24"/>
        <cdr:cNvSpPr txBox="1"/>
      </cdr:nvSpPr>
      <cdr:spPr>
        <a:xfrm xmlns:a="http://schemas.openxmlformats.org/drawingml/2006/main">
          <a:off x="902525" y="3467594"/>
          <a:ext cx="2968831" cy="12003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123E7B"/>
              </a:solidFill>
              <a:latin typeface="Century Gothic" panose="020B0502020202020204" pitchFamily="34" charset="0"/>
            </a:rPr>
            <a:t>Оборонно-спортивный лагерь «Гвардеец»</a:t>
          </a:r>
          <a:endParaRPr lang="ru-RU" b="1" dirty="0" smtClean="0">
            <a:solidFill>
              <a:srgbClr val="123E7B"/>
            </a:solidFill>
            <a:latin typeface="Century Gothic" panose="020B0502020202020204" pitchFamily="34" charset="0"/>
          </a:endParaRPr>
        </a:p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456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927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203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791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82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431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931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233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723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854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000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65CB-7138-4E4B-B2CE-B0560DC0A48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455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528868" y="2755076"/>
            <a:ext cx="8728364" cy="14690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О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результатах участия </a:t>
            </a:r>
            <a:b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 общественно-значимых проектах Приволжского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Федерального округа </a:t>
            </a:r>
            <a:b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 2019 году</a:t>
            </a:r>
            <a:endParaRPr lang="ru-RU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594100" y="6438900"/>
            <a:ext cx="8597900" cy="4063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 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г.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055" y="483699"/>
            <a:ext cx="1479990" cy="1401055"/>
          </a:xfrm>
          <a:prstGeom prst="rect">
            <a:avLst/>
          </a:prstGeo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9040970" y="5069568"/>
            <a:ext cx="2995176" cy="5238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Докладчик: </a:t>
            </a:r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референт департамента </a:t>
            </a:r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общего образования, дополнительного образования и воспитания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Е.Н.Папуша</a:t>
            </a:r>
            <a:endParaRPr lang="ru-RU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789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F6A225F3-B5F8-4F81-860C-10B5061782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0867"/>
          <a:stretch/>
        </p:blipFill>
        <p:spPr>
          <a:xfrm flipH="1">
            <a:off x="3604590" y="11127"/>
            <a:ext cx="8587409" cy="6852765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C361CB3-C2A5-4ABE-9DC5-35CCACB043A9}"/>
              </a:ext>
            </a:extLst>
          </p:cNvPr>
          <p:cNvSpPr/>
          <p:nvPr/>
        </p:nvSpPr>
        <p:spPr>
          <a:xfrm>
            <a:off x="3361386" y="0"/>
            <a:ext cx="8830614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11327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-1" y="18990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Проекты для школьников</a:t>
            </a:r>
            <a:endParaRPr lang="ru-RU" sz="2400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11849099" y="49767"/>
            <a:ext cx="342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301968" y="6077533"/>
            <a:ext cx="5890032" cy="787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="" xmlns:p14="http://schemas.microsoft.com/office/powerpoint/2010/main" val="4283185153"/>
              </p:ext>
            </p:extLst>
          </p:nvPr>
        </p:nvGraphicFramePr>
        <p:xfrm>
          <a:off x="4864274" y="332558"/>
          <a:ext cx="7596639" cy="6569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0" name="AutoShape 4" descr="Картинки по запросу интеллектуальная олимпиада для школьни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Картинки по запросу интеллектуальная олимпиада для школьнико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3" name="Picture 7" descr="C:\Users\фамилия\Pictures\pfo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08841" y="960343"/>
            <a:ext cx="2884591" cy="1931422"/>
          </a:xfrm>
          <a:prstGeom prst="rect">
            <a:avLst/>
          </a:prstGeom>
          <a:noFill/>
        </p:spPr>
      </p:pic>
      <p:pic>
        <p:nvPicPr>
          <p:cNvPr id="9229" name="Picture 13" descr="Похожее изображени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05463"/>
            <a:ext cx="4760811" cy="2853744"/>
          </a:xfrm>
          <a:prstGeom prst="rect">
            <a:avLst/>
          </a:prstGeom>
          <a:noFill/>
        </p:spPr>
      </p:pic>
      <p:pic>
        <p:nvPicPr>
          <p:cNvPr id="9231" name="Picture 15" descr="Картинки по запросу герои отечества пф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640" y="3878798"/>
            <a:ext cx="3942608" cy="2365565"/>
          </a:xfrm>
          <a:prstGeom prst="rect">
            <a:avLst/>
          </a:prstGeom>
          <a:noFill/>
        </p:spPr>
      </p:pic>
      <p:pic>
        <p:nvPicPr>
          <p:cNvPr id="24" name="Рисунок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57366" y="3892645"/>
            <a:ext cx="2056057" cy="268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735781" y="843148"/>
            <a:ext cx="2968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Интеллектуальная олимпиада школьников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441864" y="2052453"/>
            <a:ext cx="30895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Юнармейская военно-спортивная игра «Зарница Поволжья»</a:t>
            </a:r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788228" y="5272643"/>
            <a:ext cx="38119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Конкурс музеев в проекте «Герои Отечества»</a:t>
            </a:r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13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F6A225F3-B5F8-4F81-860C-10B5061782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0867"/>
          <a:stretch/>
        </p:blipFill>
        <p:spPr>
          <a:xfrm flipH="1">
            <a:off x="3604590" y="11127"/>
            <a:ext cx="8587409" cy="6852765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C361CB3-C2A5-4ABE-9DC5-35CCACB043A9}"/>
              </a:ext>
            </a:extLst>
          </p:cNvPr>
          <p:cNvSpPr/>
          <p:nvPr/>
        </p:nvSpPr>
        <p:spPr>
          <a:xfrm>
            <a:off x="3361386" y="0"/>
            <a:ext cx="8830614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11327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-1" y="18990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Интеллектуальная олимпиада школьников</a:t>
            </a:r>
            <a:endParaRPr lang="ru-RU" sz="2400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11849099" y="49767"/>
            <a:ext cx="342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301968" y="6077533"/>
            <a:ext cx="5890032" cy="787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7" descr="C:\Users\фамилия\Pictures\pf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5605" y="1791615"/>
            <a:ext cx="2884591" cy="1931422"/>
          </a:xfrm>
          <a:prstGeom prst="rect">
            <a:avLst/>
          </a:prstGeom>
          <a:noFill/>
        </p:spPr>
      </p:pic>
      <p:pic>
        <p:nvPicPr>
          <p:cNvPr id="15" name="Picture 1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95691" y="4306997"/>
            <a:ext cx="1864487" cy="104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Группа 21"/>
          <p:cNvGrpSpPr/>
          <p:nvPr/>
        </p:nvGrpSpPr>
        <p:grpSpPr>
          <a:xfrm>
            <a:off x="0" y="605641"/>
            <a:ext cx="5462649" cy="4438149"/>
            <a:chOff x="0" y="605641"/>
            <a:chExt cx="5462649" cy="4438149"/>
          </a:xfrm>
        </p:grpSpPr>
        <p:pic>
          <p:nvPicPr>
            <p:cNvPr id="8198" name="Picture 6" descr="Похожее изображение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05641"/>
              <a:ext cx="1578223" cy="1578223"/>
            </a:xfrm>
            <a:prstGeom prst="rect">
              <a:avLst/>
            </a:prstGeom>
            <a:noFill/>
          </p:spPr>
        </p:pic>
        <p:pic>
          <p:nvPicPr>
            <p:cNvPr id="13" name="Picture 16" descr="ÐÐ°ÑÑÐ¸Ð½ÐºÐ¸ Ð¿Ð¾ Ð·Ð°Ð¿ÑÐ¾ÑÑ ÐºÐ°Ð»ÐµÐ½Ð´Ð°ÑÑ Ð·Ð½Ð°ÑÐ¾Ðº Ð²ÐµÐºÑÐ¾Ñ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24186" y="2144238"/>
              <a:ext cx="5715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 descr="https://www.euroquip.com.au/wp-content/uploads/kids-1.pn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1686" y="3310247"/>
              <a:ext cx="642938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1304306" y="971799"/>
              <a:ext cx="3386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Республика Марий Эл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61703" y="2133601"/>
              <a:ext cx="3386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Март 2019 года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07225" y="3289464"/>
              <a:ext cx="405542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11 человек</a:t>
              </a:r>
            </a:p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Гимназия № 44 </a:t>
              </a:r>
            </a:p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Лицей № 20</a:t>
              </a:r>
            </a:p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ЦДТ № 4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7303326" y="1140031"/>
            <a:ext cx="48886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 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игра «Что? Где?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Когда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?»</a:t>
            </a:r>
          </a:p>
          <a:p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endParaRPr lang="ru-RU" b="1" dirty="0" smtClean="0">
              <a:latin typeface="Century Gothic" panose="020B0502020202020204" pitchFamily="34" charset="0"/>
            </a:endParaRPr>
          </a:p>
          <a:p>
            <a:r>
              <a:rPr lang="ru-RU" b="1" dirty="0" smtClean="0">
                <a:latin typeface="Century Gothic" panose="020B0502020202020204" pitchFamily="34" charset="0"/>
              </a:rPr>
              <a:t>9 </a:t>
            </a:r>
            <a:r>
              <a:rPr lang="ru-RU" b="1" dirty="0" smtClean="0">
                <a:latin typeface="Century Gothic" panose="020B0502020202020204" pitchFamily="34" charset="0"/>
              </a:rPr>
              <a:t>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программирование</a:t>
            </a:r>
          </a:p>
          <a:p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endParaRPr lang="ru-RU" b="1" dirty="0" smtClean="0">
              <a:latin typeface="Century Gothic" panose="020B0502020202020204" pitchFamily="34" charset="0"/>
            </a:endParaRPr>
          </a:p>
          <a:p>
            <a:r>
              <a:rPr lang="ru-RU" b="1" dirty="0" smtClean="0">
                <a:latin typeface="Century Gothic" panose="020B0502020202020204" pitchFamily="34" charset="0"/>
              </a:rPr>
              <a:t>10 </a:t>
            </a:r>
            <a:r>
              <a:rPr lang="ru-RU" b="1" dirty="0" smtClean="0">
                <a:latin typeface="Century Gothic" panose="020B0502020202020204" pitchFamily="34" charset="0"/>
              </a:rPr>
              <a:t>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решение </a:t>
            </a:r>
          </a:p>
          <a:p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изобретательских задач</a:t>
            </a:r>
          </a:p>
          <a:p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endParaRPr lang="ru-RU" b="1" dirty="0" smtClean="0">
              <a:latin typeface="Century Gothic" panose="020B0502020202020204" pitchFamily="34" charset="0"/>
            </a:endParaRPr>
          </a:p>
          <a:p>
            <a:r>
              <a:rPr lang="ru-RU" b="1" dirty="0" smtClean="0">
                <a:latin typeface="Century Gothic" panose="020B0502020202020204" pitchFamily="34" charset="0"/>
              </a:rPr>
              <a:t>11 </a:t>
            </a:r>
            <a:r>
              <a:rPr lang="ru-RU" b="1" dirty="0" smtClean="0">
                <a:latin typeface="Century Gothic" panose="020B0502020202020204" pitchFamily="34" charset="0"/>
              </a:rPr>
              <a:t>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- робототехника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03325" y="997527"/>
            <a:ext cx="4358244" cy="653143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265721" y="1850571"/>
            <a:ext cx="4358244" cy="653143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289470" y="3762498"/>
            <a:ext cx="4358244" cy="653143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89470" y="2812473"/>
            <a:ext cx="4431476" cy="653143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180114" y="5260768"/>
            <a:ext cx="25531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9 место </a:t>
            </a:r>
            <a:endParaRPr lang="ru-RU" sz="2800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2018 – 10 место)</a:t>
            </a:r>
          </a:p>
        </p:txBody>
      </p:sp>
    </p:spTree>
    <p:extLst>
      <p:ext uri="{BB962C8B-B14F-4D97-AF65-F5344CB8AC3E}">
        <p14:creationId xmlns="" xmlns:p14="http://schemas.microsoft.com/office/powerpoint/2010/main" val="336522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F6A225F3-B5F8-4F81-860C-10B5061782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0867"/>
          <a:stretch/>
        </p:blipFill>
        <p:spPr>
          <a:xfrm flipH="1">
            <a:off x="3604590" y="11127"/>
            <a:ext cx="8587409" cy="6852765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C361CB3-C2A5-4ABE-9DC5-35CCACB043A9}"/>
              </a:ext>
            </a:extLst>
          </p:cNvPr>
          <p:cNvSpPr/>
          <p:nvPr/>
        </p:nvSpPr>
        <p:spPr>
          <a:xfrm>
            <a:off x="3361386" y="0"/>
            <a:ext cx="8830614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11327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0" y="18990"/>
            <a:ext cx="11720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Оборонно-спортивный лагерь «Гвардеец»</a:t>
            </a:r>
            <a:endParaRPr lang="ru-RU" sz="2400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11849099" y="49767"/>
            <a:ext cx="342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301968" y="6077533"/>
            <a:ext cx="5890032" cy="787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605641"/>
            <a:ext cx="5462649" cy="5823144"/>
            <a:chOff x="0" y="605641"/>
            <a:chExt cx="5462649" cy="5823144"/>
          </a:xfrm>
        </p:grpSpPr>
        <p:pic>
          <p:nvPicPr>
            <p:cNvPr id="12" name="Picture 6" descr="Похожее изображение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05641"/>
              <a:ext cx="1578223" cy="1578223"/>
            </a:xfrm>
            <a:prstGeom prst="rect">
              <a:avLst/>
            </a:prstGeom>
            <a:noFill/>
          </p:spPr>
        </p:pic>
        <p:pic>
          <p:nvPicPr>
            <p:cNvPr id="13" name="Picture 16" descr="ÐÐ°ÑÑÐ¸Ð½ÐºÐ¸ Ð¿Ð¾ Ð·Ð°Ð¿ÑÐ¾ÑÑ ÐºÐ°Ð»ÐµÐ½Ð´Ð°ÑÑ Ð·Ð½Ð°ÑÐ¾Ðº Ð²ÐµÐºÑÐ¾Ñ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4186" y="2144238"/>
              <a:ext cx="5715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6" descr="https://www.euroquip.com.au/wp-content/uploads/kids-1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1686" y="3310247"/>
              <a:ext cx="642938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1304306" y="971799"/>
              <a:ext cx="3386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Пензенская область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61703" y="2133601"/>
              <a:ext cx="3386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Июнь-июль 2019 года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407225" y="3289464"/>
              <a:ext cx="4055424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1 смена – ученики 7-8 классов</a:t>
              </a:r>
            </a:p>
            <a:p>
              <a:r>
                <a:rPr lang="ru-RU" b="1" dirty="0" err="1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Мелекесский</a:t>
              </a:r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 район</a:t>
              </a:r>
            </a:p>
            <a:p>
              <a:r>
                <a:rPr lang="ru-RU" b="1" dirty="0" err="1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Чердаклинский</a:t>
              </a:r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 район</a:t>
              </a:r>
            </a:p>
            <a:p>
              <a:r>
                <a:rPr lang="ru-RU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2 смена – ученики 9-10 классов</a:t>
              </a:r>
            </a:p>
            <a:p>
              <a:r>
                <a:rPr lang="ru-RU" b="1" dirty="0" err="1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Тереньгульский</a:t>
              </a:r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 район</a:t>
              </a:r>
            </a:p>
            <a:p>
              <a:r>
                <a:rPr lang="ru-RU" b="1" dirty="0" err="1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Сурский</a:t>
              </a:r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 район</a:t>
              </a:r>
            </a:p>
            <a:p>
              <a:r>
                <a:rPr lang="ru-RU" b="1" dirty="0" err="1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Цильнинский</a:t>
              </a:r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 район</a:t>
              </a:r>
            </a:p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Г.Ульяновск</a:t>
              </a:r>
            </a:p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Кадетская школа-интернат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</p:grpSp>
      <p:pic>
        <p:nvPicPr>
          <p:cNvPr id="18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04763" y="971315"/>
            <a:ext cx="2056057" cy="268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Скругленный прямоугольник 18"/>
          <p:cNvSpPr/>
          <p:nvPr/>
        </p:nvSpPr>
        <p:spPr>
          <a:xfrm>
            <a:off x="7303325" y="997527"/>
            <a:ext cx="4358244" cy="1674421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564582" y="1104406"/>
            <a:ext cx="39782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anose="020B0502020202020204" pitchFamily="34" charset="0"/>
              </a:rPr>
              <a:t>1 смена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баскетбол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волейбол</a:t>
            </a:r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 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</a:t>
            </a:r>
            <a:r>
              <a:rPr lang="ru-RU" b="1" dirty="0" err="1" smtClean="0">
                <a:solidFill>
                  <a:srgbClr val="123E7B"/>
                </a:solidFill>
                <a:latin typeface="Century Gothic" panose="020B0502020202020204" pitchFamily="34" charset="0"/>
              </a:rPr>
              <a:t>дартс</a:t>
            </a:r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футбол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20099" y="4213762"/>
            <a:ext cx="39782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anose="020B0502020202020204" pitchFamily="34" charset="0"/>
              </a:rPr>
              <a:t>2 </a:t>
            </a:r>
            <a:r>
              <a:rPr lang="ru-RU" b="1" dirty="0" smtClean="0">
                <a:latin typeface="Century Gothic" panose="020B0502020202020204" pitchFamily="34" charset="0"/>
              </a:rPr>
              <a:t>смена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волейбол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спортивное ориентирование</a:t>
            </a:r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65720" y="4083133"/>
            <a:ext cx="4358244" cy="1425039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1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70756" y="2834457"/>
            <a:ext cx="1864487" cy="104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6382" y="5542031"/>
            <a:ext cx="1864487" cy="104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8538358" y="5640779"/>
            <a:ext cx="25531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9 место </a:t>
            </a:r>
            <a:endParaRPr lang="ru-RU" sz="2800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(</a:t>
            </a:r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2018 – </a:t>
            </a:r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6 </a:t>
            </a:r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место)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26384" y="3002478"/>
            <a:ext cx="25531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3 </a:t>
            </a:r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место </a:t>
            </a:r>
            <a:endParaRPr lang="ru-RU" sz="2800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(</a:t>
            </a:r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2018 – </a:t>
            </a:r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4 </a:t>
            </a:r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место)</a:t>
            </a:r>
          </a:p>
        </p:txBody>
      </p:sp>
    </p:spTree>
    <p:extLst>
      <p:ext uri="{BB962C8B-B14F-4D97-AF65-F5344CB8AC3E}">
        <p14:creationId xmlns="" xmlns:p14="http://schemas.microsoft.com/office/powerpoint/2010/main" val="2480145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F6A225F3-B5F8-4F81-860C-10B5061782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0867"/>
          <a:stretch/>
        </p:blipFill>
        <p:spPr>
          <a:xfrm flipH="1">
            <a:off x="3604590" y="11127"/>
            <a:ext cx="8587409" cy="6852765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C361CB3-C2A5-4ABE-9DC5-35CCACB043A9}"/>
              </a:ext>
            </a:extLst>
          </p:cNvPr>
          <p:cNvSpPr/>
          <p:nvPr/>
        </p:nvSpPr>
        <p:spPr>
          <a:xfrm>
            <a:off x="3361386" y="0"/>
            <a:ext cx="8830614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11327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-1" y="18990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Проект «Герои Отечества»</a:t>
            </a:r>
            <a:endParaRPr lang="ru-RU" sz="2400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11849099" y="49767"/>
            <a:ext cx="342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5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301968" y="6077533"/>
            <a:ext cx="5890032" cy="7873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0" y="605641"/>
            <a:ext cx="5462649" cy="4161151"/>
            <a:chOff x="0" y="605641"/>
            <a:chExt cx="5462649" cy="4161151"/>
          </a:xfrm>
        </p:grpSpPr>
        <p:pic>
          <p:nvPicPr>
            <p:cNvPr id="32" name="Picture 6" descr="Похожее изображение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05641"/>
              <a:ext cx="1578223" cy="1578223"/>
            </a:xfrm>
            <a:prstGeom prst="rect">
              <a:avLst/>
            </a:prstGeom>
            <a:noFill/>
          </p:spPr>
        </p:pic>
        <p:pic>
          <p:nvPicPr>
            <p:cNvPr id="33" name="Picture 16" descr="ÐÐ°ÑÑÐ¸Ð½ÐºÐ¸ Ð¿Ð¾ Ð·Ð°Ð¿ÑÐ¾ÑÑ ÐºÐ°Ð»ÐµÐ½Ð´Ð°ÑÑ Ð·Ð½Ð°ÑÐ¾Ðº Ð²ÐµÐºÑÐ¾Ñ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4186" y="2144238"/>
              <a:ext cx="5715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6" descr="https://www.euroquip.com.au/wp-content/uploads/kids-1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1686" y="3310247"/>
              <a:ext cx="642938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Box 35"/>
            <p:cNvSpPr txBox="1"/>
            <p:nvPr/>
          </p:nvSpPr>
          <p:spPr>
            <a:xfrm>
              <a:off x="1304306" y="971799"/>
              <a:ext cx="3386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Заочный формат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61703" y="2133601"/>
              <a:ext cx="3386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сентябрь 2019 года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07225" y="3289464"/>
              <a:ext cx="405542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3 учреждения СПО</a:t>
              </a:r>
            </a:p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4 школы</a:t>
              </a:r>
            </a:p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1 учреждение ДОД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</p:grpSp>
      <p:pic>
        <p:nvPicPr>
          <p:cNvPr id="39" name="Picture 15" descr="Картинки по запросу герои отечества пфо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6978" y="1432481"/>
            <a:ext cx="3942608" cy="2365565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546265" y="4453247"/>
            <a:ext cx="3978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Century Gothic" panose="020B0502020202020204" pitchFamily="34" charset="0"/>
              </a:rPr>
              <a:t>В 2018 году участвовали:</a:t>
            </a:r>
            <a:endParaRPr lang="ru-RU" b="1" dirty="0" smtClean="0"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27 образовательных организации</a:t>
            </a:r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62602" y="900545"/>
            <a:ext cx="39782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Материалы победителя – музея УППК направлены на окружной этап</a:t>
            </a:r>
          </a:p>
          <a:p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Подведение итогов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9 декабря</a:t>
            </a:r>
            <a:endParaRPr lang="ru-RU" b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714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F6A225F3-B5F8-4F81-860C-10B5061782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0867"/>
          <a:stretch/>
        </p:blipFill>
        <p:spPr>
          <a:xfrm flipH="1">
            <a:off x="3604590" y="11127"/>
            <a:ext cx="8587409" cy="6852765"/>
          </a:xfrm>
          <a:prstGeom prst="rect">
            <a:avLst/>
          </a:prstGeom>
        </p:spPr>
      </p:pic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9C361CB3-C2A5-4ABE-9DC5-35CCACB043A9}"/>
              </a:ext>
            </a:extLst>
          </p:cNvPr>
          <p:cNvSpPr/>
          <p:nvPr/>
        </p:nvSpPr>
        <p:spPr>
          <a:xfrm>
            <a:off x="3361386" y="0"/>
            <a:ext cx="8830614" cy="68580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 место 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– игра «Что? Где? Когда?»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511327"/>
            <a:ext cx="12192000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-1" y="18990"/>
            <a:ext cx="1219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Военно-спортивная игра «Зарница Поволжья»</a:t>
            </a:r>
            <a:endParaRPr lang="ru-RU" sz="2400" b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09A8956-8860-42B2-A1C9-38FD7F92AC48}"/>
              </a:ext>
            </a:extLst>
          </p:cNvPr>
          <p:cNvSpPr/>
          <p:nvPr/>
        </p:nvSpPr>
        <p:spPr>
          <a:xfrm>
            <a:off x="11849099" y="49767"/>
            <a:ext cx="342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6</a:t>
            </a:r>
          </a:p>
        </p:txBody>
      </p:sp>
      <p:pic>
        <p:nvPicPr>
          <p:cNvPr id="18" name="Picture 13" descr="Похожее 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5097" y="1781121"/>
            <a:ext cx="4760811" cy="2853744"/>
          </a:xfrm>
          <a:prstGeom prst="rect">
            <a:avLst/>
          </a:prstGeom>
          <a:noFill/>
        </p:spPr>
      </p:pic>
      <p:grpSp>
        <p:nvGrpSpPr>
          <p:cNvPr id="19" name="Группа 18"/>
          <p:cNvGrpSpPr/>
          <p:nvPr/>
        </p:nvGrpSpPr>
        <p:grpSpPr>
          <a:xfrm>
            <a:off x="0" y="2696849"/>
            <a:ext cx="4868883" cy="4161151"/>
            <a:chOff x="0" y="605641"/>
            <a:chExt cx="4868883" cy="4161151"/>
          </a:xfrm>
        </p:grpSpPr>
        <p:pic>
          <p:nvPicPr>
            <p:cNvPr id="20" name="Picture 6" descr="Похожее изображение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05641"/>
              <a:ext cx="1578223" cy="1578223"/>
            </a:xfrm>
            <a:prstGeom prst="rect">
              <a:avLst/>
            </a:prstGeom>
            <a:noFill/>
          </p:spPr>
        </p:pic>
        <p:pic>
          <p:nvPicPr>
            <p:cNvPr id="21" name="Picture 16" descr="ÐÐ°ÑÑÐ¸Ð½ÐºÐ¸ Ð¿Ð¾ Ð·Ð°Ð¿ÑÐ¾ÑÑ ÐºÐ°Ð»ÐµÐ½Ð´Ð°ÑÑ Ð·Ð½Ð°ÑÐ¾Ðº Ð²ÐµÐºÑÐ¾Ñ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24186" y="2144238"/>
              <a:ext cx="5715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6" descr="https://www.euroquip.com.au/wp-content/uploads/kids-1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1686" y="3310247"/>
              <a:ext cx="642938" cy="642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1304306" y="971799"/>
              <a:ext cx="3386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Оренбургская область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14202" y="2074225"/>
              <a:ext cx="3386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Сентябрь 2019 года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407225" y="3289464"/>
              <a:ext cx="346165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Школьники 14-15 лет</a:t>
              </a:r>
            </a:p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Команда </a:t>
              </a:r>
              <a:r>
                <a:rPr lang="ru-RU" b="1" dirty="0" err="1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Мелекесского</a:t>
              </a:r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 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r>
                <a:rPr lang="ru-RU" b="1" dirty="0" smtClean="0">
                  <a:solidFill>
                    <a:srgbClr val="123E7B"/>
                  </a:solidFill>
                  <a:latin typeface="Century Gothic" panose="020B0502020202020204" pitchFamily="34" charset="0"/>
                </a:rPr>
                <a:t>района</a:t>
              </a:r>
              <a:endPara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endParaRPr>
            </a:p>
            <a:p>
              <a:endParaRPr lang="ru-RU" dirty="0" smtClean="0"/>
            </a:p>
            <a:p>
              <a:endParaRPr lang="ru-RU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91786" y="734291"/>
            <a:ext cx="39782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Апрель-май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smtClean="0">
                <a:latin typeface="Century Gothic" panose="020B0502020202020204" pitchFamily="34" charset="0"/>
              </a:rPr>
              <a:t>зональный этап</a:t>
            </a:r>
          </a:p>
          <a:p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27-30 мая </a:t>
            </a:r>
            <a:r>
              <a:rPr lang="ru-RU" b="1" dirty="0" smtClean="0">
                <a:latin typeface="Century Gothic" panose="020B0502020202020204" pitchFamily="34" charset="0"/>
              </a:rPr>
              <a:t>областной финал</a:t>
            </a:r>
          </a:p>
          <a:p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Август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smtClean="0">
                <a:latin typeface="Century Gothic" panose="020B0502020202020204" pitchFamily="34" charset="0"/>
              </a:rPr>
              <a:t>сборы в МРУЦ</a:t>
            </a:r>
          </a:p>
          <a:p>
            <a:endParaRPr lang="ru-RU" b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Сентябрь</a:t>
            </a:r>
            <a:r>
              <a:rPr lang="ru-RU" b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 </a:t>
            </a:r>
            <a:r>
              <a:rPr lang="ru-RU" b="1" dirty="0" smtClean="0">
                <a:latin typeface="Century Gothic" panose="020B0502020202020204" pitchFamily="34" charset="0"/>
              </a:rPr>
              <a:t>сборы в «Звездочке»</a:t>
            </a:r>
            <a:endParaRPr lang="ru-RU" b="1" dirty="0" smtClean="0">
              <a:latin typeface="Century Gothic" panose="020B050202020202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27512" y="736270"/>
            <a:ext cx="4358244" cy="2137559"/>
          </a:xfrm>
          <a:prstGeom prst="roundRect">
            <a:avLst/>
          </a:prstGeom>
          <a:solidFill>
            <a:srgbClr val="00B0F0">
              <a:alpha val="27000"/>
            </a:srgb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Picture 1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8200" y="4532628"/>
            <a:ext cx="1864487" cy="104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4524498" y="5688281"/>
            <a:ext cx="25531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8 </a:t>
            </a:r>
            <a:r>
              <a:rPr lang="ru-RU" sz="2800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место </a:t>
            </a:r>
            <a:endParaRPr lang="ru-RU" sz="2800" b="1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(</a:t>
            </a:r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2018 – </a:t>
            </a:r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8 </a:t>
            </a:r>
            <a:r>
              <a:rPr lang="ru-RU" b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место)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362701" y="746167"/>
            <a:ext cx="4403767" cy="809501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338951" y="1706089"/>
            <a:ext cx="4461164" cy="809501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362701" y="2677887"/>
            <a:ext cx="4583876" cy="809501"/>
          </a:xfrm>
          <a:prstGeom prst="roundRect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7540831" y="961902"/>
            <a:ext cx="422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место </a:t>
            </a:r>
            <a:r>
              <a:rPr lang="ru-RU" b="1" dirty="0" smtClean="0">
                <a:latin typeface="Century Gothic" panose="020B0502020202020204" pitchFamily="34" charset="0"/>
              </a:rPr>
              <a:t>– «Равнение на знамена» </a:t>
            </a:r>
            <a:endParaRPr lang="ru-RU" b="1" dirty="0" smtClean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03226" y="1933699"/>
            <a:ext cx="4227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 место </a:t>
            </a:r>
            <a:r>
              <a:rPr lang="ru-RU" b="1" dirty="0" smtClean="0">
                <a:latin typeface="Century Gothic" panose="020B0502020202020204" pitchFamily="34" charset="0"/>
              </a:rPr>
              <a:t>– сборка-разборка АК</a:t>
            </a:r>
            <a:endParaRPr lang="ru-RU" b="1" dirty="0" smtClean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10203" y="2848099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место </a:t>
            </a:r>
            <a:r>
              <a:rPr lang="ru-RU" b="1" dirty="0" smtClean="0">
                <a:latin typeface="Century Gothic" panose="020B0502020202020204" pitchFamily="34" charset="0"/>
              </a:rPr>
              <a:t>– бег на длинную дистанцию</a:t>
            </a:r>
            <a:endParaRPr lang="ru-RU" b="1" dirty="0" smtClean="0">
              <a:latin typeface="Century Gothic" panose="020B0502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101444" y="3988130"/>
            <a:ext cx="4558146" cy="2483922"/>
          </a:xfrm>
          <a:prstGeom prst="roundRect">
            <a:avLst/>
          </a:prstGeom>
          <a:solidFill>
            <a:srgbClr val="00B0F0">
              <a:alpha val="27000"/>
            </a:srgbClr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7184573" y="4120738"/>
            <a:ext cx="44769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Медали (девушки)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1 место – бег на 1000 м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2 место – бег на 1000 м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2 место – бег на 60 м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2 место – метание гранаты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3 место – метание гранаты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3 место – снаряжение магазина АК</a:t>
            </a:r>
          </a:p>
        </p:txBody>
      </p:sp>
    </p:spTree>
    <p:extLst>
      <p:ext uri="{BB962C8B-B14F-4D97-AF65-F5344CB8AC3E}">
        <p14:creationId xmlns="" xmlns:p14="http://schemas.microsoft.com/office/powerpoint/2010/main" val="141134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6818" y="422201"/>
            <a:ext cx="2293496" cy="762026"/>
          </a:xfrm>
        </p:spPr>
        <p:txBody>
          <a:bodyPr>
            <a:normAutofit fontScale="92500"/>
          </a:bodyPr>
          <a:lstStyle/>
          <a:p>
            <a:r>
              <a:rPr lang="ru-RU" sz="1600" b="1" dirty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Министерство образования и науки Ульяновской 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44" y="422201"/>
            <a:ext cx="630774" cy="597132"/>
          </a:xfrm>
          <a:prstGeom prst="rect">
            <a:avLst/>
          </a:prstGeom>
        </p:spPr>
      </p:pic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463636" y="2127806"/>
            <a:ext cx="8728364" cy="523875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7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594100" y="6438900"/>
            <a:ext cx="8597900" cy="4063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2019 </a:t>
            </a: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г. </a:t>
            </a:r>
          </a:p>
        </p:txBody>
      </p:sp>
    </p:spTree>
    <p:extLst>
      <p:ext uri="{BB962C8B-B14F-4D97-AF65-F5344CB8AC3E}">
        <p14:creationId xmlns="" xmlns:p14="http://schemas.microsoft.com/office/powerpoint/2010/main" val="2260470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11267</TotalTime>
  <Words>348</Words>
  <Application>Microsoft Office PowerPoint</Application>
  <PresentationFormat>Произвольный</PresentationFormat>
  <Paragraphs>98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 результатах участия  в общественно-значимых проектах Приволжского Федерального округа  в 2019 году</vt:lpstr>
      <vt:lpstr>Слайд 2</vt:lpstr>
      <vt:lpstr>Слайд 3</vt:lpstr>
      <vt:lpstr>Слайд 4</vt:lpstr>
      <vt:lpstr>Слайд 5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</dc:title>
  <dc:creator>Ден</dc:creator>
  <cp:lastModifiedBy>фамилия</cp:lastModifiedBy>
  <cp:revision>580</cp:revision>
  <cp:lastPrinted>2019-02-26T08:48:55Z</cp:lastPrinted>
  <dcterms:created xsi:type="dcterms:W3CDTF">2018-04-13T08:22:32Z</dcterms:created>
  <dcterms:modified xsi:type="dcterms:W3CDTF">2019-10-17T14:43:44Z</dcterms:modified>
</cp:coreProperties>
</file>