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56" r:id="rId5"/>
    <p:sldId id="275" r:id="rId6"/>
    <p:sldId id="271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670"/>
    <a:srgbClr val="14A0C1"/>
    <a:srgbClr val="08909E"/>
    <a:srgbClr val="29FF80"/>
    <a:srgbClr val="909090"/>
    <a:srgbClr val="5159AC"/>
    <a:srgbClr val="02CC9C"/>
    <a:srgbClr val="71F1FF"/>
    <a:srgbClr val="7A98BA"/>
    <a:srgbClr val="123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1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1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1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3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65CB-7138-4E4B-B2CE-B0560DC0A48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CBD0-CD6F-4383-8EC5-E576F9B7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594100" y="3454400"/>
            <a:ext cx="8597900" cy="523875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 основных итогах государственной итоговой аттестации по образовательным программам основного общего и среднего общего образования в 2019 году</a:t>
            </a:r>
            <a:endParaRPr lang="ru-RU" sz="3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775700" y="4803700"/>
            <a:ext cx="3416300" cy="14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Докладчик:                        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директор Института развития образования</a:t>
            </a:r>
          </a:p>
          <a:p>
            <a:r>
              <a:rPr lang="ru-RU" sz="16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Андреев С.А.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 октября 201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г.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57660" y="1239010"/>
            <a:ext cx="2047971" cy="76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Институт развития образования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1469540"/>
            <a:ext cx="570903" cy="30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340100" y="830997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15305"/>
            <a:ext cx="3162300" cy="5238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Экзаменационная кампания</a:t>
            </a:r>
            <a:b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Ульяновская 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6800" y="0"/>
            <a:ext cx="8585200" cy="830997"/>
          </a:xfrm>
          <a:prstGeom prst="rect">
            <a:avLst/>
          </a:prstGeom>
          <a:gradFill flip="none" rotWithShape="1">
            <a:gsLst>
              <a:gs pos="13000">
                <a:srgbClr val="7A98BA">
                  <a:tint val="44500"/>
                  <a:satMod val="160000"/>
                </a:srgb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27289" y="0"/>
            <a:ext cx="756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«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Единый государственный экзамен позволил одаренным ребятам из отдаленных городов и поселков поступить в лучшие ВУЗы страны»</a:t>
            </a:r>
          </a:p>
          <a:p>
            <a:pPr algn="r"/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Президент Российской Федерации </a:t>
            </a:r>
            <a:r>
              <a:rPr lang="ru-RU" sz="1600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В.В.Путин</a:t>
            </a:r>
            <a:endParaRPr lang="ru-RU" sz="1600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rot="5400000">
            <a:off x="3733288" y="1280532"/>
            <a:ext cx="1456337" cy="137611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38556" y="1429980"/>
            <a:ext cx="6853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100% </a:t>
            </a:r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ППЭ </a:t>
            </a:r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ЕГЭ досрочного и основного периода </a:t>
            </a:r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использовали</a:t>
            </a:r>
            <a:r>
              <a:rPr lang="en-US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технологию </a:t>
            </a:r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печати </a:t>
            </a:r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экзаменационных </a:t>
            </a:r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материалов в аудиториях пунктов проведения экзаменов  </a:t>
            </a:r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сканирования экзаменационных работ в штабе ППЭ</a:t>
            </a:r>
          </a:p>
        </p:txBody>
      </p:sp>
      <p:sp>
        <p:nvSpPr>
          <p:cNvPr id="14" name="Шестиугольник 13"/>
          <p:cNvSpPr/>
          <p:nvPr/>
        </p:nvSpPr>
        <p:spPr>
          <a:xfrm rot="5400000">
            <a:off x="4461451" y="2466587"/>
            <a:ext cx="1456337" cy="1376114"/>
          </a:xfrm>
          <a:prstGeom prst="hex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51397" y="2492922"/>
            <a:ext cx="6142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Выдача  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экзаменационных материалов для проведения ЕГЭ в ППЭ, </a:t>
            </a: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организованных 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на базе общеобразовательных организаций осуществлялась   </a:t>
            </a:r>
          </a:p>
          <a:p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сразу на несколько дней проведения экзаменов по утвержденному графику 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3733287" y="3652643"/>
            <a:ext cx="1456337" cy="137611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8556" y="3925200"/>
            <a:ext cx="6853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Обеспечивая </a:t>
            </a:r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принцип открытости процедур проведения ЕГЭ, проведена работа </a:t>
            </a:r>
            <a:r>
              <a:rPr lang="ru-RU" sz="1600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совершенствованию регионального института общественного наблюдения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50952" y="1553089"/>
            <a:ext cx="1683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2027" y="2862255"/>
            <a:ext cx="1315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1601" y="3740535"/>
            <a:ext cx="131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594100" y="5185229"/>
            <a:ext cx="8597900" cy="523875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 </a:t>
            </a: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итогах  формирования и реализации организационно-территориальной схемы проведения государственной итоговой аттестации по образовательным программам основного общего и среднего общего образования на территории Ульяновской области в </a:t>
            </a: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</a:t>
            </a:r>
            <a:r>
              <a:rPr lang="en-US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году</a:t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3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775700" y="4803700"/>
            <a:ext cx="3416300" cy="14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57660" y="1239010"/>
            <a:ext cx="2047971" cy="76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Институт развития образования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1469540"/>
            <a:ext cx="570903" cy="30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606800" y="0"/>
            <a:ext cx="8585200" cy="830997"/>
          </a:xfrm>
          <a:prstGeom prst="rect">
            <a:avLst/>
          </a:prstGeom>
          <a:gradFill flip="none" rotWithShape="1">
            <a:gsLst>
              <a:gs pos="13000">
                <a:srgbClr val="7A98BA">
                  <a:tint val="44500"/>
                  <a:satMod val="160000"/>
                </a:srgb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95585"/>
            <a:ext cx="3149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Экзаменационная кампания 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ГИА-201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Ульяновская область</a:t>
            </a:r>
            <a:endParaRPr lang="ru-RU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6800" y="0"/>
            <a:ext cx="858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«Считаю, что мы можем поставить перед собой цель нового уровня и другого масштаба – сделать российскую школу одной из лучших в мире»</a:t>
            </a:r>
          </a:p>
          <a:p>
            <a:pPr algn="r"/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Президент Российской Федерации </a:t>
            </a:r>
            <a:r>
              <a:rPr lang="ru-RU" sz="1600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В.В.Путин</a:t>
            </a:r>
            <a:endParaRPr lang="ru-RU" sz="1600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0100" y="835198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708643" y="1151492"/>
            <a:ext cx="6483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23E7B"/>
                </a:solidFill>
                <a:latin typeface="Century Gothic" panose="020B0502020202020204" pitchFamily="34" charset="0"/>
                <a:ea typeface="+mj-ea"/>
                <a:cs typeface="+mj-cs"/>
              </a:rPr>
              <a:t>СЕТЬ ПУНКТОВ ПРОВЕДЕНИЯ ЭКЗАМЕНОВ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38" y="942023"/>
            <a:ext cx="1997305" cy="103922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696275" y="2351796"/>
            <a:ext cx="178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февраля 201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045626" y="4998025"/>
            <a:ext cx="178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марта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апреля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9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340100" y="198124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25660"/>
              </p:ext>
            </p:extLst>
          </p:nvPr>
        </p:nvGraphicFramePr>
        <p:xfrm>
          <a:off x="4045626" y="2351796"/>
          <a:ext cx="7792588" cy="264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788"/>
                <a:gridCol w="987879"/>
                <a:gridCol w="1036864"/>
                <a:gridCol w="1069522"/>
                <a:gridCol w="1077685"/>
                <a:gridCol w="1151165"/>
                <a:gridCol w="1077685"/>
              </a:tblGrid>
              <a:tr h="3321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проведения ГИА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ППЭ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дому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дому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дому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ЕГЭ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ГВЭ-9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ГВЭ-11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0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471636" y="4213679"/>
            <a:ext cx="8597900" cy="523875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 основных итогах организации и проведения   государственной итоговой аттестации по образовательным программам среднего общего образования </a:t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3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775700" y="4803700"/>
            <a:ext cx="3416300" cy="14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57660" y="1239010"/>
            <a:ext cx="2047971" cy="76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Институт развития образования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1469540"/>
            <a:ext cx="570903" cy="30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606800" y="0"/>
            <a:ext cx="8585200" cy="830997"/>
          </a:xfrm>
          <a:prstGeom prst="rect">
            <a:avLst/>
          </a:prstGeom>
          <a:gradFill flip="none" rotWithShape="1">
            <a:gsLst>
              <a:gs pos="13000">
                <a:srgbClr val="7A98BA">
                  <a:tint val="44500"/>
                  <a:satMod val="160000"/>
                </a:srgb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08285"/>
            <a:ext cx="3149600" cy="5238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Результаты </a:t>
            </a:r>
            <a:b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ЕГЭ-201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Ульяновская область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6800" y="0"/>
            <a:ext cx="858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</a:rPr>
              <a:t>«Единый государственный экзамен позволил одаренным ребятам из отдаленных городов и поселков поступить в лучшие ВУЗы страны»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Президент Российской Федерации </a:t>
            </a:r>
            <a:r>
              <a:rPr lang="ru-RU" sz="1600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В.В.Путин</a:t>
            </a:r>
            <a:endParaRPr lang="ru-RU" sz="1600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0100" y="835198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38" y="830997"/>
            <a:ext cx="4200423" cy="1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6872"/>
              </p:ext>
            </p:extLst>
          </p:nvPr>
        </p:nvGraphicFramePr>
        <p:xfrm>
          <a:off x="3685540" y="2536076"/>
          <a:ext cx="8438426" cy="3856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016"/>
                <a:gridCol w="848074"/>
                <a:gridCol w="848074"/>
                <a:gridCol w="838377"/>
                <a:gridCol w="838377"/>
                <a:gridCol w="838377"/>
                <a:gridCol w="838377"/>
                <a:gridCol w="838377"/>
                <a:gridCol w="838377"/>
              </a:tblGrid>
              <a:tr h="8352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Учебный предмет</a:t>
                      </a:r>
                      <a:endParaRPr lang="ru-RU" sz="1100" b="1" kern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Справились с заданиями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Не справились с заданиями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Средний </a:t>
                      </a:r>
                      <a:endParaRPr lang="ru-RU" sz="1100" ker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балл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Кол-во 100-бальников</a:t>
                      </a:r>
                      <a:endParaRPr lang="ru-RU" sz="1100" ker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2018г.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2019г.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2018г.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2019г.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2018г.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2019г.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2018г.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2019г.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Химия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79,9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86,6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20,1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13,4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52,54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56,90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11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География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89,6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94,5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10,4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5,5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56,54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56,22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Литература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93,9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97,4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6,1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2,6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59,64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65,17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Физика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93,2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93,3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6,8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6,7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50,38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52,19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История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90,80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92,8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9,2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7,2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53,21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55,59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Обществознание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82,6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76,3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17,4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23,7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55,57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53,13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4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Информатика и </a:t>
                      </a:r>
                      <a:endParaRPr lang="ru-RU" sz="1100" ker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ИКТ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88,8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90,8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11,2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9,2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56,41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59,57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3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Биология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79,3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79,1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20,7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20,9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49,38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51,16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0</a:t>
                      </a:r>
                      <a:endParaRPr lang="ru-RU" sz="1100" b="1" kern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471636" y="4213679"/>
            <a:ext cx="8597900" cy="523875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 основных результатах государственной итоговой аттестации по образовательным программам основного общего образования </a:t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3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775700" y="4803700"/>
            <a:ext cx="3416300" cy="14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57660" y="1239010"/>
            <a:ext cx="2047971" cy="76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Институт развития образования</a:t>
            </a:r>
            <a:endParaRPr lang="ru-RU" sz="16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1469540"/>
            <a:ext cx="570903" cy="30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606800" y="0"/>
            <a:ext cx="8585200" cy="830997"/>
          </a:xfrm>
          <a:prstGeom prst="rect">
            <a:avLst/>
          </a:prstGeom>
          <a:gradFill flip="none" rotWithShape="1">
            <a:gsLst>
              <a:gs pos="13000">
                <a:srgbClr val="7A98BA">
                  <a:tint val="44500"/>
                  <a:satMod val="160000"/>
                </a:srgb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95585"/>
            <a:ext cx="3149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Экзаменационная кампания 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ГИА-201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Ульяновская область</a:t>
            </a:r>
            <a:endParaRPr lang="ru-RU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6800" y="0"/>
            <a:ext cx="858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«Считаю, что мы можем поставить перед собой цель нового уровня и другого масштаба – сделать российскую школу одной из лучших в мире»</a:t>
            </a:r>
          </a:p>
          <a:p>
            <a:pPr algn="r"/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Президент Российской Федерации </a:t>
            </a:r>
            <a:r>
              <a:rPr lang="ru-RU" sz="1600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В.В.Путин</a:t>
            </a:r>
            <a:endParaRPr lang="ru-RU" sz="1600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0100" y="835198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708643" y="1151492"/>
            <a:ext cx="6483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23E7B"/>
                </a:solidFill>
                <a:latin typeface="Century Gothic" panose="020B0502020202020204" pitchFamily="34" charset="0"/>
                <a:ea typeface="+mj-ea"/>
                <a:cs typeface="+mj-cs"/>
              </a:rPr>
              <a:t>Анализ результатов ГИА-9 в форме ОГЭ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38" y="942023"/>
            <a:ext cx="1997305" cy="103922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696275" y="2351796"/>
            <a:ext cx="178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февраля 201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045626" y="4998025"/>
            <a:ext cx="178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марта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апреля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9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340100" y="198124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13734"/>
              </p:ext>
            </p:extLst>
          </p:nvPr>
        </p:nvGraphicFramePr>
        <p:xfrm>
          <a:off x="3743192" y="2148953"/>
          <a:ext cx="8372609" cy="431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156"/>
                <a:gridCol w="1642153"/>
                <a:gridCol w="1642153"/>
                <a:gridCol w="1571039"/>
                <a:gridCol w="1499108"/>
              </a:tblGrid>
              <a:tr h="318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Наименование учебного предмета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Качество знаний выпускников основной школы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2017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2018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2019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Динамика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67,74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67,50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- 0,24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69,81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60,09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71,10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 dirty="0">
                          <a:effectLst/>
                        </a:rPr>
                        <a:t>+11,01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44,01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55,94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56,40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+ 0,46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68,88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70,42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 68,10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-2,32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75,70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75,80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-2,44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60,34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62,41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59,20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- 3,21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63,48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76,65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+13,17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68,84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63,02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57,90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-5,12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 и ИКТ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61,89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60,82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- 0,82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78,61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86,05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87,00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+ 0,95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Французский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84,61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100,00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+80,00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Немецкий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28,57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70,59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12,50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-58,09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Испанский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77,43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73,55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83,8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 dirty="0">
                          <a:effectLst/>
                        </a:rPr>
                        <a:t>+10,25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4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606800" y="0"/>
            <a:ext cx="8585200" cy="830997"/>
          </a:xfrm>
          <a:prstGeom prst="rect">
            <a:avLst/>
          </a:prstGeom>
          <a:gradFill flip="none" rotWithShape="1">
            <a:gsLst>
              <a:gs pos="13000">
                <a:srgbClr val="7A98BA">
                  <a:tint val="44500"/>
                  <a:satMod val="160000"/>
                </a:srgb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95585"/>
            <a:ext cx="3149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Экзаменационная кампания 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ГИА-201</a:t>
            </a:r>
            <a:r>
              <a:rPr lang="en-US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Ульяновская область</a:t>
            </a:r>
            <a:endParaRPr lang="ru-RU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6800" y="0"/>
            <a:ext cx="858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</a:rPr>
              <a:t>«Считаю, что мы можем поставить перед собой цель нового уровня и другого масштаба – сделать российскую школу одной из лучших в мире»</a:t>
            </a:r>
          </a:p>
          <a:p>
            <a:pPr algn="r"/>
            <a:r>
              <a:rPr lang="ru-RU" sz="1600" dirty="0">
                <a:solidFill>
                  <a:srgbClr val="123E7B"/>
                </a:solidFill>
                <a:latin typeface="Century Gothic" panose="020B0502020202020204" pitchFamily="34" charset="0"/>
              </a:rPr>
              <a:t>Президент Российской Федерации </a:t>
            </a:r>
            <a:r>
              <a:rPr lang="ru-RU" sz="1600" dirty="0" err="1">
                <a:solidFill>
                  <a:srgbClr val="123E7B"/>
                </a:solidFill>
                <a:latin typeface="Century Gothic" panose="020B0502020202020204" pitchFamily="34" charset="0"/>
              </a:rPr>
              <a:t>В.В.Путин</a:t>
            </a:r>
            <a:endParaRPr lang="ru-RU" sz="1600" dirty="0">
              <a:solidFill>
                <a:srgbClr val="123E7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0100" y="835198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708642" y="861469"/>
            <a:ext cx="64833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123E7B"/>
                </a:solidFill>
                <a:latin typeface="Century Gothic" panose="020B0502020202020204" pitchFamily="34" charset="0"/>
                <a:ea typeface="+mj-ea"/>
                <a:cs typeface="+mj-cs"/>
              </a:rPr>
              <a:t>Средний </a:t>
            </a:r>
            <a:r>
              <a:rPr lang="ru-RU" sz="2200" b="1" dirty="0">
                <a:solidFill>
                  <a:srgbClr val="123E7B"/>
                </a:solidFill>
                <a:latin typeface="Century Gothic" panose="020B0502020202020204" pitchFamily="34" charset="0"/>
                <a:ea typeface="+mj-ea"/>
                <a:cs typeface="+mj-cs"/>
              </a:rPr>
              <a:t>процент выполнения экзаменационных заданий и средняя отметка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38" y="942023"/>
            <a:ext cx="1997305" cy="103922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696275" y="2351796"/>
            <a:ext cx="178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февраля 201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045626" y="4998025"/>
            <a:ext cx="178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марта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апреля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9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340100" y="198124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20786"/>
              </p:ext>
            </p:extLst>
          </p:nvPr>
        </p:nvGraphicFramePr>
        <p:xfrm>
          <a:off x="3696275" y="2135465"/>
          <a:ext cx="8362375" cy="4314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317"/>
                <a:gridCol w="989373"/>
                <a:gridCol w="989373"/>
                <a:gridCol w="883923"/>
                <a:gridCol w="883923"/>
                <a:gridCol w="769168"/>
                <a:gridCol w="769168"/>
                <a:gridCol w="659065"/>
                <a:gridCol w="659065"/>
              </a:tblGrid>
              <a:tr h="5167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Наименование учебного предмета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Средний процент выполнения экзаменационных заданий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Средняя отметка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2016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2017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2019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2016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2017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80,87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75,60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75,91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76,15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3,93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57,60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52,16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49,09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52,82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4,03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48,33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57,50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58,87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58,28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58,67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67,92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68,05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67,35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Информатика и ИКТ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54,93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58,19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58,25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57,63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65,13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52,25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56,80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57,57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3,94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3,49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61,38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56,20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61,74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64,90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46,64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64,80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65,01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63,51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3,02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75,44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76,40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79,08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80,72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4,32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4,39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Немецкий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49,20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55,43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71,65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52,25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2,90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Французский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68,67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75,77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60,20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80,00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55,81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69,16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66,47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64,16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3,72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60,16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69,74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68,58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73,42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3,67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4,04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>
                          <a:effectLst/>
                        </a:rPr>
                        <a:t>4,00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 dirty="0">
                          <a:effectLst/>
                        </a:rPr>
                        <a:t>4,22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7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765</Words>
  <Application>Microsoft Office PowerPoint</Application>
  <PresentationFormat>Произвольный</PresentationFormat>
  <Paragraphs>393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Об основных итогах государственной итоговой аттестации по образовательным программам основного общего и среднего общего образования в 2019 году</vt:lpstr>
      <vt:lpstr> Экзаменационная кампания Ульяновская область</vt:lpstr>
      <vt:lpstr>    Об итогах  формирования и реализации организационно-территориальной схемы проведения государственной итоговой аттестации по образовательным программам основного общего и среднего общего образования на территории Ульяновской области в 2019 году </vt:lpstr>
      <vt:lpstr> Экзаменационная кампания ГИА-2019 Ульяновская область</vt:lpstr>
      <vt:lpstr>    Об основных итогах организации и проведения   государственной итоговой аттестации по образовательным программам среднего общего образования  </vt:lpstr>
      <vt:lpstr> Результаты  ЕГЭ-2019 Ульяновская область</vt:lpstr>
      <vt:lpstr>    Об основных результатах государственной итоговой аттестации по образовательным программам основного общего образования   </vt:lpstr>
      <vt:lpstr> Экзаменационная кампания ГИА-2019 Ульяновская область</vt:lpstr>
      <vt:lpstr> Экзаменационная кампания ГИА-2019 Ульяновская область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Коллегия</dc:title>
  <dc:creator>Тихомиров Евгений</dc:creator>
  <cp:lastModifiedBy>CIT_Boss</cp:lastModifiedBy>
  <cp:revision>76</cp:revision>
  <dcterms:created xsi:type="dcterms:W3CDTF">2018-04-13T08:22:32Z</dcterms:created>
  <dcterms:modified xsi:type="dcterms:W3CDTF">2019-10-11T15:25:42Z</dcterms:modified>
</cp:coreProperties>
</file>