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9" r:id="rId2"/>
    <p:sldMasterId id="2147483708" r:id="rId3"/>
    <p:sldMasterId id="2147483717" r:id="rId4"/>
    <p:sldMasterId id="2147483726" r:id="rId5"/>
    <p:sldMasterId id="2147483735" r:id="rId6"/>
    <p:sldMasterId id="2147483744" r:id="rId7"/>
  </p:sldMasterIdLst>
  <p:notesMasterIdLst>
    <p:notesMasterId r:id="rId24"/>
  </p:notesMasterIdLst>
  <p:handoutMasterIdLst>
    <p:handoutMasterId r:id="rId25"/>
  </p:handoutMasterIdLst>
  <p:sldIdLst>
    <p:sldId id="391" r:id="rId8"/>
    <p:sldId id="397" r:id="rId9"/>
    <p:sldId id="399" r:id="rId10"/>
    <p:sldId id="398" r:id="rId11"/>
    <p:sldId id="400" r:id="rId12"/>
    <p:sldId id="401" r:id="rId13"/>
    <p:sldId id="402" r:id="rId14"/>
    <p:sldId id="412" r:id="rId15"/>
    <p:sldId id="404" r:id="rId16"/>
    <p:sldId id="405" r:id="rId17"/>
    <p:sldId id="410" r:id="rId18"/>
    <p:sldId id="413" r:id="rId19"/>
    <p:sldId id="414" r:id="rId20"/>
    <p:sldId id="416" r:id="rId21"/>
    <p:sldId id="415" r:id="rId22"/>
    <p:sldId id="386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BRF Terracotta scheme" id="{39653450-052C-A44B-99BC-CE868C381C0B}">
          <p14:sldIdLst>
            <p14:sldId id="391"/>
            <p14:sldId id="397"/>
            <p14:sldId id="399"/>
            <p14:sldId id="398"/>
            <p14:sldId id="400"/>
            <p14:sldId id="401"/>
            <p14:sldId id="402"/>
            <p14:sldId id="412"/>
            <p14:sldId id="404"/>
            <p14:sldId id="405"/>
            <p14:sldId id="410"/>
            <p14:sldId id="413"/>
            <p14:sldId id="414"/>
            <p14:sldId id="416"/>
            <p14:sldId id="415"/>
            <p14:sldId id="3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78E"/>
    <a:srgbClr val="FF5D61"/>
    <a:srgbClr val="FF7C80"/>
    <a:srgbClr val="E4AD80"/>
    <a:srgbClr val="D6589A"/>
    <a:srgbClr val="CD300F"/>
    <a:srgbClr val="003A1A"/>
    <a:srgbClr val="914D4F"/>
    <a:srgbClr val="EC9EE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80" autoAdjust="0"/>
    <p:restoredTop sz="76942" autoAdjust="0"/>
  </p:normalViewPr>
  <p:slideViewPr>
    <p:cSldViewPr snapToGrid="0">
      <p:cViewPr>
        <p:scale>
          <a:sx n="68" d="100"/>
          <a:sy n="68" d="100"/>
        </p:scale>
        <p:origin x="-1483" y="-682"/>
      </p:cViewPr>
      <p:guideLst>
        <p:guide orient="horz" pos="22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373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Взаимодействие c высшими учебными заведениями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76241419290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23007088658949E-17"/>
                  <c:y val="-2.576241419290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17494279526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Лист1!$C$6:$E$6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Лист1!$C$7:$E$7</c:f>
            </c:numRef>
          </c:val>
          <c:shape val="box"/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Взаимодействие  со средне-специальными учебными заведениями 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5654530701651583E-17"/>
                  <c:y val="-2.135523696830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494866587781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261812280660633E-16"/>
                  <c:y val="-1.921971327147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Лист1!$B$9</c:f>
              <c:strCache>
                <c:ptCount val="1"/>
                <c:pt idx="0">
                  <c:v>Взаимодействие со средними общеобразовательными заведениями</c:v>
                </c:pt>
              </c:strCache>
            </c:strRef>
          </c:tx>
          <c:spPr>
            <a:gradFill>
              <a:gsLst>
                <a:gs pos="75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3993542035443329E-3"/>
                  <c:y val="-1.2813142180981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93542035443329E-3"/>
                  <c:y val="-1.0677618484151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Лист1!$C$9:$E$9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4"/>
          <c:order val="4"/>
          <c:tx>
            <c:strRef>
              <c:f>Лист1!$B$13</c:f>
              <c:strCache>
                <c:ptCount val="1"/>
                <c:pt idx="0">
                  <c:v>Работа с детскими лагерями отдыха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1.320579287181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60772382909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Лист1!$C$13:$E$13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Лист1!$B$14</c:f>
              <c:strCache>
                <c:ptCount val="1"/>
                <c:pt idx="0">
                  <c:v>Взаимодействие с дошкольными образовательными учреждениями</c:v>
                </c:pt>
              </c:strCache>
            </c:strRef>
          </c:tx>
          <c:spPr>
            <a:gradFill>
              <a:gsLst>
                <a:gs pos="71000">
                  <a:schemeClr val="accent6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3.5824516286755976E-3"/>
                  <c:y val="-1.10048273931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Лист1!$C$14:$E$14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7294720"/>
        <c:axId val="47783936"/>
        <c:axId val="0"/>
      </c:bar3DChart>
      <c:catAx>
        <c:axId val="472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783936"/>
        <c:crosses val="autoZero"/>
        <c:auto val="1"/>
        <c:lblAlgn val="ctr"/>
        <c:lblOffset val="100"/>
        <c:noMultiLvlLbl val="0"/>
      </c:catAx>
      <c:valAx>
        <c:axId val="4778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7294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274494368644949E-2"/>
          <c:y val="0.8306166429384102"/>
          <c:w val="0.84877157196494279"/>
          <c:h val="0.1693833570615897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Взаимодействие c высшими учебными заведениями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9551589267373E-3"/>
                  <c:y val="-4.4896062349376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18386308912435E-3"/>
                  <c:y val="2.601302754455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17494279526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Лист1!$G$6:$I$6</c:f>
              <c:numCache>
                <c:formatCode>General</c:formatCode>
                <c:ptCount val="3"/>
                <c:pt idx="0">
                  <c:v>232</c:v>
                </c:pt>
                <c:pt idx="1">
                  <c:v>238</c:v>
                </c:pt>
                <c:pt idx="2">
                  <c:v>223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Лист1!$C$7:$E$7</c:f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Взаимодействие  со средне-специальными учебными заведениями 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8394429079506082E-3"/>
                  <c:y val="-4.9606088767579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6678595895796769E-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755085947863427E-3"/>
                  <c:y val="-4.6170320045689451E-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Лист1!$G$8:$I$8</c:f>
              <c:numCache>
                <c:formatCode>General</c:formatCode>
                <c:ptCount val="3"/>
                <c:pt idx="0">
                  <c:v>85</c:v>
                </c:pt>
                <c:pt idx="1">
                  <c:v>349</c:v>
                </c:pt>
                <c:pt idx="2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Лист1!$B$9</c:f>
              <c:strCache>
                <c:ptCount val="1"/>
                <c:pt idx="0">
                  <c:v>Взаимодействие со средними общеобразовательными заведениями</c:v>
                </c:pt>
              </c:strCache>
            </c:strRef>
          </c:tx>
          <c:spPr>
            <a:gradFill>
              <a:gsLst>
                <a:gs pos="16000">
                  <a:srgbClr val="FF5D61"/>
                </a:gs>
                <a:gs pos="100000">
                  <a:srgbClr val="77777A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3993542035443329E-3"/>
                  <c:y val="-1.2813142180981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93542035443329E-3"/>
                  <c:y val="-1.0677618484151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Лист1!$G$9:$I$9</c:f>
              <c:numCache>
                <c:formatCode>General</c:formatCode>
                <c:ptCount val="3"/>
                <c:pt idx="0">
                  <c:v>341</c:v>
                </c:pt>
                <c:pt idx="1">
                  <c:v>1408</c:v>
                </c:pt>
                <c:pt idx="2">
                  <c:v>660</c:v>
                </c:pt>
              </c:numCache>
            </c:numRef>
          </c:val>
        </c:ser>
        <c:ser>
          <c:idx val="4"/>
          <c:order val="4"/>
          <c:tx>
            <c:strRef>
              <c:f>Лист1!$B$13</c:f>
              <c:strCache>
                <c:ptCount val="1"/>
                <c:pt idx="0">
                  <c:v>Работа с детскими лагерями отдыха</c:v>
                </c:pt>
              </c:strCache>
            </c:strRef>
          </c:tx>
          <c:spPr>
            <a:gradFill>
              <a:gsLst>
                <a:gs pos="16000">
                  <a:srgbClr val="09B78E"/>
                </a:gs>
                <a:gs pos="100000">
                  <a:srgbClr val="77777A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8.1752200711308516E-3"/>
                  <c:y val="4.05655295620491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036657447703864E-3"/>
                  <c:y val="2.2126908097368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Лист1!$G$13:$I$13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103</c:v>
                </c:pt>
              </c:numCache>
            </c:numRef>
          </c:val>
        </c:ser>
        <c:ser>
          <c:idx val="5"/>
          <c:order val="5"/>
          <c:tx>
            <c:strRef>
              <c:f>Лист1!$B$14</c:f>
              <c:strCache>
                <c:ptCount val="1"/>
                <c:pt idx="0">
                  <c:v>Взаимодействие с дошкольными образовательными учреждениями</c:v>
                </c:pt>
              </c:strCache>
            </c:strRef>
          </c:tx>
          <c:spPr>
            <a:gradFill>
              <a:gsLst>
                <a:gs pos="38000">
                  <a:schemeClr val="accent6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Лист1!$G$14:$I$14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7891968"/>
        <c:axId val="47893504"/>
        <c:axId val="0"/>
      </c:bar3DChart>
      <c:catAx>
        <c:axId val="4789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7893504"/>
        <c:crosses val="autoZero"/>
        <c:auto val="1"/>
        <c:lblAlgn val="ctr"/>
        <c:lblOffset val="100"/>
        <c:noMultiLvlLbl val="0"/>
      </c:catAx>
      <c:valAx>
        <c:axId val="478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891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Общее количество слушателей</c:v>
          </c:tx>
          <c:spPr>
            <a:gradFill>
              <a:gsLst>
                <a:gs pos="59000">
                  <a:schemeClr val="accent2">
                    <a:lumMod val="75000"/>
                    <a:alpha val="9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-2.576241419290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23007088658949E-17"/>
                  <c:y val="-2.576241419290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17494279526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Лист1!$B$27:$D$27</c:f>
              <c:numCache>
                <c:formatCode>General</c:formatCode>
                <c:ptCount val="3"/>
                <c:pt idx="0">
                  <c:v>384</c:v>
                </c:pt>
                <c:pt idx="1">
                  <c:v>337</c:v>
                </c:pt>
                <c:pt idx="2">
                  <c:v>263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Лист1!$C$5:$E$5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9 мес. 2018</c:v>
                </c:pt>
              </c:strCache>
            </c:strRef>
          </c:cat>
          <c:val>
            <c:numRef>
              <c:f>Лист1!$C$7:$E$7</c:f>
            </c:numRef>
          </c:val>
          <c:shape val="bo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8967040"/>
        <c:axId val="48972928"/>
        <c:axId val="0"/>
      </c:bar3DChart>
      <c:catAx>
        <c:axId val="489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972928"/>
        <c:crosses val="autoZero"/>
        <c:auto val="1"/>
        <c:lblAlgn val="ctr"/>
        <c:lblOffset val="100"/>
        <c:noMultiLvlLbl val="0"/>
      </c:catAx>
      <c:valAx>
        <c:axId val="4897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896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r">
              <a:defRPr sz="1200"/>
            </a:lvl1pPr>
          </a:lstStyle>
          <a:p>
            <a:fld id="{D14A19D3-CB35-A74F-AA2F-C049176E8B9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r">
              <a:defRPr sz="1200"/>
            </a:lvl1pPr>
          </a:lstStyle>
          <a:p>
            <a:fld id="{3890205B-CB0C-FF48-9B6F-6670528FC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6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r">
              <a:defRPr sz="1200"/>
            </a:lvl1pPr>
          </a:lstStyle>
          <a:p>
            <a:fld id="{6A224111-4BE0-9D41-9215-120083CADD1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6" tIns="45653" rIns="91306" bIns="45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06" tIns="45653" rIns="91306" bIns="45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r">
              <a:defRPr sz="1200"/>
            </a:lvl1pPr>
          </a:lstStyle>
          <a:p>
            <a:fld id="{5F317FA6-4613-5147-9AF7-9731C55C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5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1768A-039A-45AE-9F98-85E542DC0C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7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6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15</a:t>
            </a:fld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76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96" indent="-2879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87" indent="-2303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362" indent="-2303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036" indent="-2303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711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386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060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735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98EE91-46E3-4A53-945A-8A62DE640E82}" type="slidenum">
              <a:rPr lang="en-US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3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77777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2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6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4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2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78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28" y="1268413"/>
            <a:ext cx="11234091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1720AF-EAE9-441D-B1D5-8A995793C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231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1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77777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0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2249" y="101600"/>
            <a:ext cx="10017709" cy="74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88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91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2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178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91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28" y="1268413"/>
            <a:ext cx="11234091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1720AF-EAE9-441D-B1D5-8A995793C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691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5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77777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2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7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63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35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00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28" y="1268413"/>
            <a:ext cx="11234091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1720AF-EAE9-441D-B1D5-8A995793C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015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77777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692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7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889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7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677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401018-A805-4AA0-A3A4-4986733CBBA1}" type="datetime1">
              <a:rPr lang="ru-RU" smtClean="0"/>
              <a:pPr/>
              <a:t>19.09.2018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1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77777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A">
                  <a:lumMod val="50000"/>
                </a:srgb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5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9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88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7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488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1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28" y="1268413"/>
            <a:ext cx="11234091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1720AF-EAE9-441D-B1D5-8A995793C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526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55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77777A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9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419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7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4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828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818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987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28" y="1268413"/>
            <a:ext cx="11234091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1720AF-EAE9-441D-B1D5-8A995793C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863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32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1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3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45481" y="228659"/>
            <a:ext cx="721318" cy="70176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1202267" y="930428"/>
            <a:ext cx="1050793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5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2438" y="363112"/>
            <a:ext cx="2391744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900" dirty="0" smtClean="0">
                <a:solidFill>
                  <a:srgbClr val="AB5253"/>
                </a:solidFill>
              </a:rPr>
              <a:t>Служба Банка России по защите прав потребителей и обеспечению доступности финансовых услуг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2438" y="363112"/>
            <a:ext cx="2391744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900" dirty="0" smtClean="0">
                <a:solidFill>
                  <a:srgbClr val="AB5253"/>
                </a:solidFill>
              </a:rPr>
              <a:t>Служба Банка России по защите прав потребителей и обеспечению доступности финансовых услуг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2438" y="363112"/>
            <a:ext cx="2391744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900" dirty="0" smtClean="0">
                <a:solidFill>
                  <a:srgbClr val="AB5253"/>
                </a:solidFill>
              </a:rPr>
              <a:t>Служба Банка России по защите прав потребителей и обеспечению доступности финансовых услуг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2438" y="363112"/>
            <a:ext cx="2391744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900" dirty="0" smtClean="0">
                <a:solidFill>
                  <a:srgbClr val="AB5253"/>
                </a:solidFill>
              </a:rPr>
              <a:t>Служба Банка России по защите прав потребителей и обеспечению доступности финансовых услуг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4875" y="317657"/>
            <a:ext cx="2314575" cy="4847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50" dirty="0" smtClean="0">
                <a:solidFill>
                  <a:srgbClr val="AB5253"/>
                </a:solidFill>
              </a:rPr>
              <a:t>Служба Банка</a:t>
            </a:r>
            <a:r>
              <a:rPr lang="ru-RU" sz="1050" baseline="0" dirty="0" smtClean="0">
                <a:solidFill>
                  <a:srgbClr val="AB5253"/>
                </a:solidFill>
              </a:rPr>
              <a:t> России по защите прав потребителей и обеспечению доступности финансовых услуг</a:t>
            </a:r>
            <a:endParaRPr lang="ru-RU" sz="1050" dirty="0" smtClean="0">
              <a:solidFill>
                <a:srgbClr val="AB5253"/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2438" y="363112"/>
            <a:ext cx="2391744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900" dirty="0" smtClean="0">
                <a:solidFill>
                  <a:srgbClr val="AB5253"/>
                </a:solidFill>
              </a:rPr>
              <a:t>Служба Банка России по защите прав потребителей и обеспечению доступности финансовых услуг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0.JP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890140"/>
            <a:ext cx="5739026" cy="823984"/>
          </a:xfrm>
        </p:spPr>
        <p:txBody>
          <a:bodyPr anchor="b">
            <a:norm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Сентябрь 2018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68541" y="4529927"/>
            <a:ext cx="6123459" cy="135924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«Повышение финансовой грамотности обучающихся в образовательных организациях»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Негуляева Валентина Анатольевна</a:t>
            </a:r>
          </a:p>
          <a:p>
            <a:r>
              <a:rPr lang="ru-RU" sz="1600" dirty="0" smtClean="0"/>
              <a:t>Заместитель управляющего Отделения Ульяновск ВВГУ Банка России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12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679">
            <a:off x="3056461" y="3188793"/>
            <a:ext cx="2123330" cy="3168210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400"/>
              <a:pPr/>
              <a:t>10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36803" y="1119092"/>
            <a:ext cx="5836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accent6"/>
                </a:solidFill>
                <a:latin typeface="Arial (Основной текст)"/>
              </a:rPr>
              <a:t>До конца 2018 </a:t>
            </a:r>
            <a:r>
              <a:rPr lang="ru-RU" b="1" dirty="0" smtClean="0">
                <a:solidFill>
                  <a:schemeClr val="accent6"/>
                </a:solidFill>
                <a:latin typeface="Arial (Основной текст)"/>
              </a:rPr>
              <a:t>года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(Основной текст)"/>
              </a:rPr>
              <a:t>(далее-ежегодно)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(Основной текст)"/>
              </a:rPr>
              <a:t>необходимо организовать повышение квалификации педагогических работников: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921">
            <a:off x="683233" y="3378943"/>
            <a:ext cx="2091214" cy="2992029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90" y="1119092"/>
            <a:ext cx="3022688" cy="395143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sp>
        <p:nvSpPr>
          <p:cNvPr id="12" name="Прямоугольник 11"/>
          <p:cNvSpPr/>
          <p:nvPr/>
        </p:nvSpPr>
        <p:spPr>
          <a:xfrm>
            <a:off x="5652815" y="2088508"/>
            <a:ext cx="55409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(Основной текст)"/>
              </a:rPr>
              <a:t>начальной школы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2815" y="4348166"/>
            <a:ext cx="61545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accent6"/>
                </a:solidFill>
                <a:latin typeface="Arial (Основной текст)"/>
              </a:rPr>
              <a:t>В 2019 году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(Основной текст)"/>
              </a:rPr>
              <a:t>планируется начать подготовку педагогов: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36803" y="2503480"/>
            <a:ext cx="55409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(Основной текст)"/>
              </a:rPr>
              <a:t>основной школы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6804" y="2918453"/>
            <a:ext cx="55409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(Основной текст)"/>
              </a:rPr>
              <a:t>средней школы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52816" y="3377383"/>
            <a:ext cx="55409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(Основной текст)"/>
              </a:rPr>
              <a:t>профессиональных образовательных организаций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52815" y="5372376"/>
            <a:ext cx="554099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(Основной текст)"/>
              </a:rPr>
              <a:t>центров содействия семейному устройству                                 детей-сирот и детей, оставшихся без попечения родителей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2815" y="4909635"/>
            <a:ext cx="55409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 (Основной текст)"/>
              </a:rPr>
              <a:t>дошкольных образовательных организаций</a:t>
            </a: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1186249" y="59317"/>
            <a:ext cx="10135548" cy="9335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 cap="all" baseline="0">
                <a:solidFill>
                  <a:srgbClr val="AB5253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Организация повышения квалификации педагогических работников в области преподавания финансовой грамотности</a:t>
            </a:r>
            <a:endParaRPr lang="ru-RU" sz="16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6860" y="1711609"/>
            <a:ext cx="891753" cy="983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7744" y="232497"/>
            <a:ext cx="9755981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ru-RU" sz="1600" b="1" cap="all" dirty="0">
                <a:solidFill>
                  <a:schemeClr val="accent6"/>
                </a:solidFill>
              </a:rPr>
              <a:t>Онлайн-уроки финансовой грамотности.</a:t>
            </a:r>
            <a:endParaRPr lang="en-US" sz="1600" b="1" cap="all" dirty="0">
              <a:solidFill>
                <a:schemeClr val="accent6"/>
              </a:solidFill>
            </a:endParaRPr>
          </a:p>
          <a:p>
            <a:pPr defTabSz="457189">
              <a:defRPr/>
            </a:pPr>
            <a:r>
              <a:rPr lang="ru-RU" sz="1600" b="1" cap="all" dirty="0">
                <a:solidFill>
                  <a:schemeClr val="accent6"/>
                </a:solidFill>
              </a:rPr>
              <a:t>Задачи на 2018 – 2019 учебный год. </a:t>
            </a:r>
          </a:p>
        </p:txBody>
      </p:sp>
      <p:sp>
        <p:nvSpPr>
          <p:cNvPr id="43" name="Прямоугольник 5"/>
          <p:cNvSpPr>
            <a:spLocks noChangeArrowheads="1"/>
          </p:cNvSpPr>
          <p:nvPr/>
        </p:nvSpPr>
        <p:spPr bwMode="auto">
          <a:xfrm>
            <a:off x="6038418" y="1825609"/>
            <a:ext cx="573606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171450" algn="just">
              <a:spcBef>
                <a:spcPts val="1200"/>
              </a:spcBef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Пробудить интерес к финансовым знаниям. </a:t>
            </a:r>
          </a:p>
          <a:p>
            <a:pPr marL="342900" indent="-171450" algn="just">
              <a:spcBef>
                <a:spcPts val="1200"/>
              </a:spcBef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Убедить, что финансовая грамотность – основа финансового благополучия.</a:t>
            </a:r>
          </a:p>
          <a:p>
            <a:pPr marL="342900" indent="-171450" algn="just">
              <a:spcBef>
                <a:spcPts val="1200"/>
              </a:spcBef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Заложить установки финансово грамотного поведения, познакомить с современными финансовыми продуктами и услугами, предупредить о рисках.</a:t>
            </a:r>
          </a:p>
        </p:txBody>
      </p:sp>
      <p:sp>
        <p:nvSpPr>
          <p:cNvPr id="44" name="Прямоугольник 5"/>
          <p:cNvSpPr>
            <a:spLocks noChangeArrowheads="1"/>
          </p:cNvSpPr>
          <p:nvPr/>
        </p:nvSpPr>
        <p:spPr bwMode="auto">
          <a:xfrm>
            <a:off x="2501466" y="4519043"/>
            <a:ext cx="331042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Урок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проводится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 формате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вебинара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«один лектор – много классов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». Лектор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выступает в прямом эфире, демонстрирует презентацию,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видеоролики. Слушатели задают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вопросы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чате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и тут же получают ответы лектора.</a:t>
            </a:r>
          </a:p>
        </p:txBody>
      </p:sp>
      <p:sp>
        <p:nvSpPr>
          <p:cNvPr id="62" name="Прямоугольник 5"/>
          <p:cNvSpPr>
            <a:spLocks noChangeArrowheads="1"/>
          </p:cNvSpPr>
          <p:nvPr/>
        </p:nvSpPr>
        <p:spPr bwMode="auto">
          <a:xfrm>
            <a:off x="224154" y="2936524"/>
            <a:ext cx="1231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chemeClr val="accent6"/>
                </a:solidFill>
              </a:rPr>
              <a:t>1 500 000</a:t>
            </a:r>
            <a:endParaRPr lang="ru-RU" altLang="ru-RU" b="1" dirty="0">
              <a:solidFill>
                <a:schemeClr val="accent6"/>
              </a:solidFill>
            </a:endParaRPr>
          </a:p>
        </p:txBody>
      </p:sp>
      <p:sp>
        <p:nvSpPr>
          <p:cNvPr id="63" name="Прямоугольник 5"/>
          <p:cNvSpPr>
            <a:spLocks noChangeArrowheads="1"/>
          </p:cNvSpPr>
          <p:nvPr/>
        </p:nvSpPr>
        <p:spPr bwMode="auto">
          <a:xfrm>
            <a:off x="2296126" y="2678724"/>
            <a:ext cx="12303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chemeClr val="accent6"/>
                </a:solidFill>
              </a:rPr>
              <a:t>30%</a:t>
            </a:r>
            <a:endParaRPr lang="ru-RU" altLang="ru-RU" b="1" dirty="0">
              <a:solidFill>
                <a:schemeClr val="accent6"/>
              </a:solidFill>
            </a:endParaRPr>
          </a:p>
        </p:txBody>
      </p:sp>
      <p:sp>
        <p:nvSpPr>
          <p:cNvPr id="64" name="Прямоугольник 5"/>
          <p:cNvSpPr>
            <a:spLocks noChangeArrowheads="1"/>
          </p:cNvSpPr>
          <p:nvPr/>
        </p:nvSpPr>
        <p:spPr bwMode="auto">
          <a:xfrm>
            <a:off x="4337330" y="2666720"/>
            <a:ext cx="1231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chemeClr val="accent6"/>
                </a:solidFill>
              </a:rPr>
              <a:t>3</a:t>
            </a:r>
            <a:endParaRPr lang="ru-RU" altLang="ru-RU" b="1" dirty="0">
              <a:solidFill>
                <a:schemeClr val="accent6"/>
              </a:solidFill>
            </a:endParaRPr>
          </a:p>
        </p:txBody>
      </p:sp>
      <p:sp>
        <p:nvSpPr>
          <p:cNvPr id="65" name="Прямоугольник 5"/>
          <p:cNvSpPr>
            <a:spLocks noChangeArrowheads="1"/>
          </p:cNvSpPr>
          <p:nvPr/>
        </p:nvSpPr>
        <p:spPr bwMode="auto">
          <a:xfrm>
            <a:off x="140159" y="3270364"/>
            <a:ext cx="1531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рослушиваний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" name="Прямоугольник 5"/>
          <p:cNvSpPr>
            <a:spLocks noChangeArrowheads="1"/>
          </p:cNvSpPr>
          <p:nvPr/>
        </p:nvSpPr>
        <p:spPr bwMode="auto">
          <a:xfrm>
            <a:off x="1820514" y="2970582"/>
            <a:ext cx="2181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охват школ онлайн-уроками финансовой грамотности в регионе</a:t>
            </a:r>
          </a:p>
        </p:txBody>
      </p:sp>
      <p:sp>
        <p:nvSpPr>
          <p:cNvPr id="67" name="Прямоугольник 5"/>
          <p:cNvSpPr>
            <a:spLocks noChangeArrowheads="1"/>
          </p:cNvSpPr>
          <p:nvPr/>
        </p:nvSpPr>
        <p:spPr bwMode="auto">
          <a:xfrm>
            <a:off x="3917035" y="2897617"/>
            <a:ext cx="19874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темы должен просмотреть каждый слушатель</a:t>
            </a:r>
          </a:p>
        </p:txBody>
      </p:sp>
      <p:sp>
        <p:nvSpPr>
          <p:cNvPr id="72" name="Прямоугольник 5"/>
          <p:cNvSpPr>
            <a:spLocks noChangeArrowheads="1"/>
          </p:cNvSpPr>
          <p:nvPr/>
        </p:nvSpPr>
        <p:spPr bwMode="auto">
          <a:xfrm>
            <a:off x="6189238" y="5129981"/>
            <a:ext cx="136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Доступ к сети Интернет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3" name="Прямоугольник 5"/>
          <p:cNvSpPr>
            <a:spLocks noChangeArrowheads="1"/>
          </p:cNvSpPr>
          <p:nvPr/>
        </p:nvSpPr>
        <p:spPr bwMode="auto">
          <a:xfrm>
            <a:off x="9017576" y="5053612"/>
            <a:ext cx="15171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Проектор или интерактивная доска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4" name="Прямоугольник 5"/>
          <p:cNvSpPr>
            <a:spLocks noChangeArrowheads="1"/>
          </p:cNvSpPr>
          <p:nvPr/>
        </p:nvSpPr>
        <p:spPr bwMode="auto">
          <a:xfrm>
            <a:off x="7593369" y="5165374"/>
            <a:ext cx="1363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Компьютер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5" name="Прямоугольник 5"/>
          <p:cNvSpPr>
            <a:spLocks noChangeArrowheads="1"/>
          </p:cNvSpPr>
          <p:nvPr/>
        </p:nvSpPr>
        <p:spPr bwMode="auto">
          <a:xfrm>
            <a:off x="10534711" y="5154555"/>
            <a:ext cx="1363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Колонки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3" name="Прямоугольник 5"/>
          <p:cNvSpPr>
            <a:spLocks noChangeArrowheads="1"/>
          </p:cNvSpPr>
          <p:nvPr/>
        </p:nvSpPr>
        <p:spPr bwMode="auto">
          <a:xfrm>
            <a:off x="6212769" y="6019581"/>
            <a:ext cx="5685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Онлайн-уроки не содержат рекламу услуг и не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преследуют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коммерческую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выгоду.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45" y="4226219"/>
            <a:ext cx="757702" cy="764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47" y="4176423"/>
            <a:ext cx="908911" cy="1049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52" y="4106831"/>
            <a:ext cx="1399385" cy="1506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8" y="1792729"/>
            <a:ext cx="1135597" cy="109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9" y="1877225"/>
            <a:ext cx="1548859" cy="697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" y="4660438"/>
            <a:ext cx="2290835" cy="1287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91" y="4053211"/>
            <a:ext cx="995061" cy="10258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2632" y="86497"/>
            <a:ext cx="1333421" cy="1165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9" y="161579"/>
            <a:ext cx="1141973" cy="116560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094414" y="3736976"/>
            <a:ext cx="5803960" cy="2619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24154" y="1393826"/>
            <a:ext cx="5724209" cy="26417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07112" y="1393826"/>
            <a:ext cx="5854227" cy="2592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5"/>
          <p:cNvSpPr>
            <a:spLocks noChangeArrowheads="1"/>
          </p:cNvSpPr>
          <p:nvPr/>
        </p:nvSpPr>
        <p:spPr bwMode="auto">
          <a:xfrm>
            <a:off x="1346200" y="1368426"/>
            <a:ext cx="3473450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Задачи на 2018-2019 учебный год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5"/>
          <p:cNvSpPr>
            <a:spLocks noChangeArrowheads="1"/>
          </p:cNvSpPr>
          <p:nvPr/>
        </p:nvSpPr>
        <p:spPr bwMode="auto">
          <a:xfrm>
            <a:off x="6734033" y="1359630"/>
            <a:ext cx="4752975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Цели онлайн-уроков финансовой грамотности </a:t>
            </a:r>
          </a:p>
        </p:txBody>
      </p:sp>
      <p:sp>
        <p:nvSpPr>
          <p:cNvPr id="39" name="Прямоугольник 5"/>
          <p:cNvSpPr>
            <a:spLocks noChangeArrowheads="1"/>
          </p:cNvSpPr>
          <p:nvPr/>
        </p:nvSpPr>
        <p:spPr bwMode="auto">
          <a:xfrm>
            <a:off x="7015021" y="3713747"/>
            <a:ext cx="4191000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Онлайн-уроки – это просто!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4155" y="3736976"/>
            <a:ext cx="5724210" cy="2419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5"/>
          <p:cNvSpPr>
            <a:spLocks noChangeArrowheads="1"/>
          </p:cNvSpPr>
          <p:nvPr/>
        </p:nvSpPr>
        <p:spPr bwMode="auto">
          <a:xfrm>
            <a:off x="1958510" y="3690939"/>
            <a:ext cx="2861140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Формат онлайн-уроков</a:t>
            </a:r>
          </a:p>
        </p:txBody>
      </p:sp>
    </p:spTree>
    <p:extLst>
      <p:ext uri="{BB962C8B-B14F-4D97-AF65-F5344CB8AC3E}">
        <p14:creationId xmlns:p14="http://schemas.microsoft.com/office/powerpoint/2010/main" val="24943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911927" y="336378"/>
            <a:ext cx="8188037" cy="5217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ТОП </a:t>
            </a:r>
            <a:r>
              <a:rPr lang="ru-RU" sz="2000" b="1" dirty="0" smtClean="0"/>
              <a:t>10 </a:t>
            </a:r>
            <a:r>
              <a:rPr lang="ru-RU" sz="2000" b="1" dirty="0"/>
              <a:t>РЕГИОНОВ ПО ОХВАТУ </a:t>
            </a:r>
            <a:r>
              <a:rPr lang="ru-RU" sz="2000" b="1" dirty="0" smtClean="0"/>
              <a:t>ШКОЛ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онлайн-уроками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216" name="Picture 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60" y="958280"/>
            <a:ext cx="9565927" cy="511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218893" y="392649"/>
            <a:ext cx="7756295" cy="52173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Количество лекци</a:t>
            </a:r>
            <a:r>
              <a:rPr lang="ru-RU" sz="1200" b="1" dirty="0"/>
              <a:t>й</a:t>
            </a:r>
            <a:r>
              <a:rPr lang="ru-RU" sz="1200" b="1" dirty="0" smtClean="0"/>
              <a:t> (с презентациями, викторинами, мастер-классами)</a:t>
            </a: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8588"/>
              </p:ext>
            </p:extLst>
          </p:nvPr>
        </p:nvGraphicFramePr>
        <p:xfrm>
          <a:off x="787791" y="965933"/>
          <a:ext cx="10635175" cy="577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72469" y="1470072"/>
            <a:ext cx="1716258" cy="8018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Общее количество:</a:t>
            </a:r>
          </a:p>
          <a:p>
            <a:pPr marL="171450" indent="-171450" algn="l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sz="1200" cap="none" baseline="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2016 год – 17</a:t>
            </a:r>
          </a:p>
          <a:p>
            <a:pPr marL="171450" indent="-1714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2017 год – 32</a:t>
            </a:r>
          </a:p>
          <a:p>
            <a:pPr marL="171450" indent="-1714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200" cap="none" baseline="0" dirty="0" smtClean="0">
                <a:solidFill>
                  <a:schemeClr val="accent6">
                    <a:lumMod val="75000"/>
                  </a:schemeClr>
                </a:solidFill>
              </a:rPr>
              <a:t>9 мес. 2018 года – 55</a:t>
            </a:r>
          </a:p>
          <a:p>
            <a:pPr algn="l">
              <a:lnSpc>
                <a:spcPct val="90000"/>
              </a:lnSpc>
            </a:pPr>
            <a:endParaRPr lang="ru-RU" sz="1200" cap="non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218893" y="392649"/>
            <a:ext cx="7756295" cy="52173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Количество слушателей на лекциях (с презентациями, викторинами, мастер-классами)</a:t>
            </a: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457547"/>
              </p:ext>
            </p:extLst>
          </p:nvPr>
        </p:nvGraphicFramePr>
        <p:xfrm>
          <a:off x="858129" y="942535"/>
          <a:ext cx="10874325" cy="573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59927" y="1223889"/>
            <a:ext cx="1899138" cy="8018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Общее количество:</a:t>
            </a:r>
          </a:p>
          <a:p>
            <a:pPr marL="171450" indent="-171450" algn="l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sz="1200" cap="none" baseline="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2016 год – 658</a:t>
            </a:r>
          </a:p>
          <a:p>
            <a:pPr marL="171450" indent="-1714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2017 год – 1995</a:t>
            </a:r>
          </a:p>
          <a:p>
            <a:pPr marL="171450" indent="-1714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200" cap="none" baseline="0" dirty="0" smtClean="0">
                <a:solidFill>
                  <a:schemeClr val="accent6">
                    <a:lumMod val="75000"/>
                  </a:schemeClr>
                </a:solidFill>
              </a:rPr>
              <a:t>9 мес. 2018 года – 998</a:t>
            </a:r>
          </a:p>
          <a:p>
            <a:pPr algn="l">
              <a:lnSpc>
                <a:spcPct val="90000"/>
              </a:lnSpc>
            </a:pPr>
            <a:endParaRPr lang="ru-RU" sz="1200" cap="non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218893" y="392649"/>
            <a:ext cx="7151383" cy="52173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Количество посетителей экскурсий в музее отделения</a:t>
            </a: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53670"/>
              </p:ext>
            </p:extLst>
          </p:nvPr>
        </p:nvGraphicFramePr>
        <p:xfrm>
          <a:off x="2307101" y="1057568"/>
          <a:ext cx="7751299" cy="559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9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2"/>
          <p:cNvSpPr txBox="1">
            <a:spLocks/>
          </p:cNvSpPr>
          <p:nvPr/>
        </p:nvSpPr>
        <p:spPr bwMode="auto">
          <a:xfrm>
            <a:off x="3946036" y="4612911"/>
            <a:ext cx="40227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FFFFFF"/>
                </a:solidFill>
              </a:rPr>
              <a:t>Спасибо за </a:t>
            </a:r>
            <a:r>
              <a:rPr lang="ru-RU" altLang="ru-RU" sz="2800" dirty="0" smtClean="0">
                <a:solidFill>
                  <a:srgbClr val="FFFFFF"/>
                </a:solidFill>
              </a:rPr>
              <a:t>внимание</a:t>
            </a:r>
            <a:r>
              <a:rPr lang="en-US" altLang="ru-RU" sz="2800" dirty="0" smtClean="0">
                <a:solidFill>
                  <a:srgbClr val="FFFFFF"/>
                </a:solidFill>
              </a:rPr>
              <a:t>!</a:t>
            </a:r>
            <a:endParaRPr lang="ru-RU" altLang="ru-RU" sz="2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22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7449" y="281457"/>
            <a:ext cx="736450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cap="all" dirty="0">
                <a:solidFill>
                  <a:schemeClr val="accent6"/>
                </a:solidFill>
                <a:cs typeface="Times New Roman" panose="02020603050405020304" pitchFamily="18" charset="0"/>
              </a:rPr>
              <a:t>Соглашение о сотрудничестве </a:t>
            </a: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и </a:t>
            </a:r>
            <a:r>
              <a:rPr lang="ru-RU" sz="1600" b="1" cap="all" dirty="0">
                <a:solidFill>
                  <a:schemeClr val="accent6"/>
                </a:solidFill>
                <a:cs typeface="Times New Roman" panose="02020603050405020304" pitchFamily="18" charset="0"/>
              </a:rPr>
              <a:t>Дорожная карта </a:t>
            </a:r>
            <a:r>
              <a:rPr lang="ru-RU" sz="1600" b="1" cap="all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sz="1600" b="1" cap="all" dirty="0">
                <a:solidFill>
                  <a:schemeClr val="accent6"/>
                </a:solidFill>
                <a:cs typeface="Times New Roman" panose="02020603050405020304" pitchFamily="18" charset="0"/>
              </a:rPr>
              <a:t> России и Банка России</a:t>
            </a:r>
          </a:p>
          <a:p>
            <a:pPr>
              <a:lnSpc>
                <a:spcPct val="8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endParaRPr lang="en-US" sz="1600" b="1" cap="all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b="11384"/>
          <a:stretch/>
        </p:blipFill>
        <p:spPr bwMode="auto">
          <a:xfrm>
            <a:off x="514102" y="1081399"/>
            <a:ext cx="3872438" cy="2347601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14102" y="3857925"/>
            <a:ext cx="3872438" cy="2474973"/>
          </a:xfrm>
          <a:prstGeom prst="round2Diag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2727" y="4064359"/>
            <a:ext cx="3913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600" b="1" dirty="0" smtClean="0">
                <a:solidFill>
                  <a:schemeClr val="accent6"/>
                </a:solidFill>
              </a:rPr>
              <a:t>8 сентября 2016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года </a:t>
            </a:r>
          </a:p>
          <a:p>
            <a:pPr algn="ctr" defTabSz="457200"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подписано</a:t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/>
                </a:solidFill>
              </a:rPr>
              <a:t>Соглашение о </a:t>
            </a:r>
            <a:r>
              <a:rPr lang="ru-RU" sz="1600" b="1" dirty="0">
                <a:solidFill>
                  <a:schemeClr val="accent6"/>
                </a:solidFill>
              </a:rPr>
              <a:t>сотрудничестве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области повышения финансовой грамотности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населения Российской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Федерации между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defTabSz="457200">
              <a:defRPr/>
            </a:pPr>
            <a:r>
              <a:rPr lang="ru-RU" sz="1600" b="1" dirty="0" smtClean="0">
                <a:solidFill>
                  <a:schemeClr val="accent6"/>
                </a:solidFill>
              </a:rPr>
              <a:t>Банком </a:t>
            </a:r>
            <a:r>
              <a:rPr lang="ru-RU" sz="1600" b="1" dirty="0">
                <a:solidFill>
                  <a:schemeClr val="accent6"/>
                </a:solidFill>
              </a:rPr>
              <a:t>России</a:t>
            </a:r>
            <a:r>
              <a:rPr lang="ru-RU" sz="1600" dirty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chemeClr val="accent6"/>
                </a:solidFill>
              </a:rPr>
              <a:t>и </a:t>
            </a:r>
            <a:r>
              <a:rPr lang="ru-RU" sz="1600" b="1" dirty="0">
                <a:solidFill>
                  <a:schemeClr val="accent6"/>
                </a:solidFill>
              </a:rPr>
              <a:t>Минобрнауки </a:t>
            </a:r>
            <a:r>
              <a:rPr lang="ru-RU" sz="1600" b="1" dirty="0" smtClean="0">
                <a:solidFill>
                  <a:schemeClr val="accent6"/>
                </a:solidFill>
              </a:rPr>
              <a:t>России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233713" y="1081399"/>
            <a:ext cx="6476483" cy="2347601"/>
          </a:xfrm>
          <a:prstGeom prst="round2DiagRect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0" bIns="0" rtlCol="0" anchor="ctr"/>
          <a:lstStyle/>
          <a:p>
            <a:pPr algn="ctr"/>
            <a:r>
              <a:rPr lang="ru-RU" sz="1600" b="1" dirty="0">
                <a:solidFill>
                  <a:schemeClr val="accent6"/>
                </a:solidFill>
              </a:rPr>
              <a:t>13 апреля 2017 года 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рамках </a:t>
            </a:r>
            <a:r>
              <a:rPr lang="ru-RU" sz="1600" b="1" dirty="0">
                <a:solidFill>
                  <a:schemeClr val="accent6"/>
                </a:solidFill>
              </a:rPr>
              <a:t>Соглашения о сотрудничестве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области повышения финансовой грамотности населения Российской Федерации между </a:t>
            </a:r>
            <a:r>
              <a:rPr lang="ru-RU" sz="1600" b="1" dirty="0">
                <a:solidFill>
                  <a:schemeClr val="accent6"/>
                </a:solidFill>
              </a:rPr>
              <a:t>Банком России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ru-RU" sz="1600" dirty="0">
                <a:solidFill>
                  <a:schemeClr val="accent6"/>
                </a:solidFill>
              </a:rPr>
              <a:t>и</a:t>
            </a:r>
            <a:r>
              <a:rPr lang="ru-RU" sz="1600" b="1" dirty="0">
                <a:solidFill>
                  <a:schemeClr val="accent6"/>
                </a:solidFill>
              </a:rPr>
              <a:t> </a:t>
            </a:r>
            <a:r>
              <a:rPr lang="ru-RU" sz="1600" b="1" dirty="0" err="1">
                <a:solidFill>
                  <a:schemeClr val="accent6"/>
                </a:solidFill>
              </a:rPr>
              <a:t>Минобрнауки</a:t>
            </a:r>
            <a:r>
              <a:rPr lang="ru-RU" sz="1600" b="1" dirty="0">
                <a:solidFill>
                  <a:schemeClr val="accent6"/>
                </a:solidFill>
              </a:rPr>
              <a:t> России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подписана Дорожная карта – Перечень мероприятий </a:t>
            </a:r>
            <a:r>
              <a:rPr lang="ru-RU" sz="1600" b="1" dirty="0">
                <a:solidFill>
                  <a:schemeClr val="accent6"/>
                </a:solidFill>
              </a:rPr>
              <a:t>в области повышения 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ru-RU" sz="1600" b="1" dirty="0">
                <a:solidFill>
                  <a:schemeClr val="accent6"/>
                </a:solidFill>
              </a:rPr>
              <a:t>финансовой грамотности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обучающихся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образовательных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организаций в Российской Федерации на 2017–2021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годы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3" t="8991" b="21261"/>
          <a:stretch/>
        </p:blipFill>
        <p:spPr>
          <a:xfrm>
            <a:off x="5233714" y="3857925"/>
            <a:ext cx="6476483" cy="247497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697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Изображение 3" descr="get-started-where-did-it-come-fr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2" y="1848957"/>
            <a:ext cx="1992417" cy="1532628"/>
          </a:xfrm>
          <a:prstGeom prst="rect">
            <a:avLst/>
          </a:prstGeom>
        </p:spPr>
      </p:pic>
      <p:pic>
        <p:nvPicPr>
          <p:cNvPr id="9" name="Изображение 8" descr="1757eb93bd4ec7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46" y="1396970"/>
            <a:ext cx="2609599" cy="2609599"/>
          </a:xfrm>
          <a:prstGeom prst="rect">
            <a:avLst/>
          </a:prstGeom>
        </p:spPr>
      </p:pic>
      <p:pic>
        <p:nvPicPr>
          <p:cNvPr id="10" name="Изображение 9" descr="School-teacher-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22" y="1848957"/>
            <a:ext cx="1643169" cy="16937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32163" y="409051"/>
            <a:ext cx="1057761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cap="all" dirty="0">
                <a:solidFill>
                  <a:schemeClr val="accent6"/>
                </a:solidFill>
                <a:cs typeface="Times New Roman" panose="02020603050405020304" pitchFamily="18" charset="0"/>
              </a:rPr>
              <a:t>Основные направления деятельности Банка России по финансовой грамотности</a:t>
            </a:r>
          </a:p>
          <a:p>
            <a:pPr>
              <a:lnSpc>
                <a:spcPct val="8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endParaRPr lang="en-US" sz="1600" b="1" cap="all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513" y="4100972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Внедрение элементов </a:t>
            </a:r>
            <a:r>
              <a:rPr lang="ru-RU" sz="1600" dirty="0" smtClean="0">
                <a:solidFill>
                  <a:srgbClr val="000000"/>
                </a:solidFill>
              </a:rPr>
              <a:t>финансовой грамотности </a:t>
            </a:r>
            <a:r>
              <a:rPr lang="ru-RU" sz="1600" dirty="0">
                <a:solidFill>
                  <a:srgbClr val="000000"/>
                </a:solidFill>
              </a:rPr>
              <a:t>во ФГОС и  образовательные программы различных уровней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9526" y="4100972"/>
            <a:ext cx="2918238" cy="15760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Подготовка и  апробация учебно-методических материалов по </a:t>
            </a:r>
            <a:r>
              <a:rPr lang="ru-RU" sz="1600" dirty="0" smtClean="0">
                <a:solidFill>
                  <a:srgbClr val="000000"/>
                </a:solidFill>
              </a:rPr>
              <a:t>финансовой грамотности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5803" y="4100972"/>
            <a:ext cx="2727406" cy="2147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Обеспечение подготовки и повышения квалификации педагогических работников по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4479" y="4102226"/>
            <a:ext cx="2759156" cy="2147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ОНЛАЙН-ОБУЧЕНИЕ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7" name="Изображение 10" descr="3950-_preobrazovannyy_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46" y="1639739"/>
            <a:ext cx="2461233" cy="24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82" y="1064524"/>
            <a:ext cx="402609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Внедрение мероприятий </a:t>
            </a:r>
            <a:br>
              <a:rPr lang="ru-RU" sz="30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по финансовой грамотности во все уровни образования</a:t>
            </a:r>
            <a:endParaRPr lang="ru-RU" sz="3000" cap="none" baseline="0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54149"/>
              </p:ext>
            </p:extLst>
          </p:nvPr>
        </p:nvGraphicFramePr>
        <p:xfrm>
          <a:off x="5008727" y="1064523"/>
          <a:ext cx="700156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782"/>
                <a:gridCol w="3500782"/>
              </a:tblGrid>
              <a:tr h="1371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СРЕДНЕЕ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ПРОФЕССИОНАЛЬНОЕ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ВЫСШЕЕ ОБРАЗОВАНИЕ</a:t>
                      </a:r>
                      <a:endParaRPr lang="ru-RU"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" name="Изображение 1" descr="1471617122_8d4cf45ba440f501179a36834cb2257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31" y="1067582"/>
            <a:ext cx="2891803" cy="1294656"/>
          </a:xfrm>
          <a:prstGeom prst="rect">
            <a:avLst/>
          </a:prstGeom>
        </p:spPr>
      </p:pic>
      <p:pic>
        <p:nvPicPr>
          <p:cNvPr id="4" name="Изображение 3" descr="531cd9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403" y1="90148" x2="25403" y2="90148"/>
                        <a14:foregroundMark x1="22984" y1="87685" x2="22984" y2="87685"/>
                        <a14:foregroundMark x1="25403" y1="92611" x2="25403" y2="92611"/>
                        <a14:foregroundMark x1="14516" y1="58621" x2="14516" y2="58621"/>
                        <a14:foregroundMark x1="18952" y1="54187" x2="18952" y2="54187"/>
                        <a14:foregroundMark x1="77419" y1="81773" x2="77419" y2="81773"/>
                        <a14:foregroundMark x1="76613" y1="78325" x2="76613" y2="78325"/>
                        <a14:foregroundMark x1="81452" y1="90640" x2="81452" y2="90640"/>
                        <a14:foregroundMark x1="80645" y1="92611" x2="80645" y2="92611"/>
                        <a14:foregroundMark x1="77419" y1="86207" x2="77419" y2="86207"/>
                        <a14:foregroundMark x1="89516" y1="94089" x2="89516" y2="94089"/>
                        <a14:foregroundMark x1="60081" y1="84236" x2="60081" y2="84236"/>
                        <a14:foregroundMark x1="49194" y1="86700" x2="49194" y2="86700"/>
                        <a14:foregroundMark x1="56048" y1="75369" x2="56048" y2="75369"/>
                        <a14:foregroundMark x1="33468" y1="86700" x2="33468" y2="86700"/>
                        <a14:foregroundMark x1="14919" y1="92118" x2="14919" y2="92118"/>
                        <a14:backgroundMark x1="79839" y1="88670" x2="79839" y2="88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49" y="2250616"/>
            <a:ext cx="2021187" cy="1654439"/>
          </a:xfrm>
          <a:prstGeom prst="rect">
            <a:avLst/>
          </a:prstGeom>
        </p:spPr>
      </p:pic>
      <p:pic>
        <p:nvPicPr>
          <p:cNvPr id="7" name="Изображение 6" descr="kisspng-student-university-college-education-vector-college-students-5a81c7c9c27f19.1149271915184547297967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0444" y1="28222" x2="50444" y2="28222"/>
                        <a14:foregroundMark x1="50667" y1="30111" x2="50667" y2="30111"/>
                        <a14:foregroundMark x1="48111" y1="18333" x2="48111" y2="18333"/>
                        <a14:foregroundMark x1="50889" y1="12111" x2="50889" y2="12111"/>
                        <a14:foregroundMark x1="21000" y1="15333" x2="21000" y2="15333"/>
                        <a14:foregroundMark x1="18222" y1="30667" x2="18222" y2="30667"/>
                        <a14:foregroundMark x1="15222" y1="29111" x2="15222" y2="29111"/>
                        <a14:foregroundMark x1="14222" y1="32889" x2="14222" y2="32889"/>
                        <a14:foregroundMark x1="10444" y1="34667" x2="10444" y2="34667"/>
                        <a14:foregroundMark x1="12778" y1="36000" x2="12778" y2="36000"/>
                        <a14:foregroundMark x1="14444" y1="56778" x2="14444" y2="56778"/>
                        <a14:foregroundMark x1="23333" y1="57889" x2="23333" y2="57889"/>
                        <a14:foregroundMark x1="22222" y1="53111" x2="22222" y2="53111"/>
                        <a14:foregroundMark x1="12667" y1="80889" x2="12667" y2="80889"/>
                        <a14:foregroundMark x1="20778" y1="82778" x2="20778" y2="82778"/>
                        <a14:foregroundMark x1="22222" y1="75111" x2="22222" y2="75111"/>
                        <a14:foregroundMark x1="23000" y1="68333" x2="23000" y2="68333"/>
                        <a14:foregroundMark x1="14222" y1="70667" x2="14222" y2="70667"/>
                        <a14:foregroundMark x1="16778" y1="64889" x2="16778" y2="64889"/>
                        <a14:foregroundMark x1="17000" y1="55556" x2="17000" y2="55556"/>
                        <a14:foregroundMark x1="15000" y1="52000" x2="15000" y2="52000"/>
                        <a14:foregroundMark x1="24778" y1="90556" x2="24778" y2="90556"/>
                        <a14:foregroundMark x1="15444" y1="91556" x2="15444" y2="91556"/>
                        <a14:foregroundMark x1="15222" y1="88556" x2="15222" y2="88556"/>
                        <a14:foregroundMark x1="12444" y1="87222" x2="12444" y2="87222"/>
                        <a14:foregroundMark x1="14222" y1="84444" x2="14222" y2="84444"/>
                        <a14:foregroundMark x1="14667" y1="76222" x2="14667" y2="76222"/>
                        <a14:foregroundMark x1="14667" y1="74111" x2="14667" y2="74111"/>
                        <a14:foregroundMark x1="16667" y1="68667" x2="16667" y2="68667"/>
                        <a14:foregroundMark x1="16667" y1="60111" x2="16667" y2="60111"/>
                        <a14:foregroundMark x1="22222" y1="61889" x2="22222" y2="61889"/>
                        <a14:foregroundMark x1="22222" y1="61889" x2="22222" y2="61889"/>
                        <a14:foregroundMark x1="22000" y1="59778" x2="22000" y2="59778"/>
                        <a14:foregroundMark x1="22556" y1="65556" x2="22556" y2="65556"/>
                        <a14:foregroundMark x1="18222" y1="40667" x2="18222" y2="40667"/>
                        <a14:foregroundMark x1="25556" y1="38000" x2="25556" y2="38000"/>
                        <a14:foregroundMark x1="19000" y1="33667" x2="19000" y2="33667"/>
                        <a14:foregroundMark x1="18778" y1="52000" x2="18778" y2="52000"/>
                        <a14:foregroundMark x1="40111" y1="40222" x2="40111" y2="40222"/>
                        <a14:foregroundMark x1="26556" y1="41778" x2="26556" y2="41778"/>
                        <a14:foregroundMark x1="24222" y1="54000" x2="24222" y2="54000"/>
                        <a14:foregroundMark x1="24000" y1="52000" x2="24000" y2="52000"/>
                        <a14:foregroundMark x1="22333" y1="81667" x2="22333" y2="81667"/>
                        <a14:foregroundMark x1="22222" y1="86222" x2="22222" y2="86222"/>
                        <a14:foregroundMark x1="21444" y1="88222" x2="21444" y2="88222"/>
                        <a14:foregroundMark x1="19000" y1="46778" x2="19000" y2="46778"/>
                        <a14:foregroundMark x1="84889" y1="30889" x2="84889" y2="30889"/>
                        <a14:foregroundMark x1="78778" y1="40778" x2="78778" y2="40778"/>
                        <a14:foregroundMark x1="74556" y1="37667" x2="74556" y2="37667"/>
                        <a14:foregroundMark x1="72000" y1="42444" x2="72000" y2="42444"/>
                        <a14:foregroundMark x1="72556" y1="36222" x2="72556" y2="36222"/>
                        <a14:foregroundMark x1="75000" y1="34444" x2="75000" y2="34444"/>
                        <a14:foregroundMark x1="89889" y1="74667" x2="89889" y2="74667"/>
                        <a14:foregroundMark x1="83333" y1="61333" x2="83333" y2="61333"/>
                        <a14:foregroundMark x1="90111" y1="56333" x2="90111" y2="56333"/>
                        <a14:foregroundMark x1="68778" y1="37778" x2="68778" y2="37778"/>
                        <a14:foregroundMark x1="70333" y1="33667" x2="70333" y2="33667"/>
                        <a14:foregroundMark x1="70222" y1="37667" x2="70222" y2="37667"/>
                        <a14:foregroundMark x1="72000" y1="39000" x2="72000" y2="39000"/>
                        <a14:foregroundMark x1="75778" y1="36889" x2="75778" y2="36889"/>
                        <a14:foregroundMark x1="23778" y1="30444" x2="23778" y2="30444"/>
                        <a14:foregroundMark x1="15667" y1="53778" x2="15667" y2="53778"/>
                        <a14:foregroundMark x1="22000" y1="56333" x2="22000" y2="56333"/>
                        <a14:foregroundMark x1="21444" y1="79000" x2="21444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52" y="3768657"/>
            <a:ext cx="1444194" cy="1444194"/>
          </a:xfrm>
          <a:prstGeom prst="rect">
            <a:avLst/>
          </a:prstGeom>
        </p:spPr>
      </p:pic>
      <p:pic>
        <p:nvPicPr>
          <p:cNvPr id="10" name="Изображение 9" descr="2157dfe43464405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4308" y1="35484" x2="54308" y2="35484"/>
                        <a14:foregroundMark x1="69692" y1="58548" x2="69692" y2="58548"/>
                        <a14:foregroundMark x1="22923" y1="74839" x2="22923" y2="74839"/>
                        <a14:foregroundMark x1="23385" y1="67258" x2="23385" y2="67258"/>
                        <a14:foregroundMark x1="23692" y1="60968" x2="23692" y2="60968"/>
                        <a14:foregroundMark x1="22308" y1="39677" x2="22308" y2="39677"/>
                        <a14:foregroundMark x1="21538" y1="41452" x2="21538" y2="41452"/>
                        <a14:foregroundMark x1="12615" y1="94355" x2="12615" y2="94355"/>
                        <a14:foregroundMark x1="15538" y1="92903" x2="15538" y2="92903"/>
                        <a14:foregroundMark x1="11077" y1="87258" x2="11077" y2="87258"/>
                        <a14:foregroundMark x1="34308" y1="84194" x2="34308" y2="84194"/>
                        <a14:foregroundMark x1="37538" y1="90161" x2="37538" y2="90161"/>
                        <a14:foregroundMark x1="28615" y1="92903" x2="28615" y2="92903"/>
                        <a14:foregroundMark x1="22769" y1="90968" x2="22769" y2="90968"/>
                        <a14:foregroundMark x1="8462" y1="91935" x2="8462" y2="91935"/>
                        <a14:foregroundMark x1="16308" y1="90323" x2="16308" y2="90323"/>
                        <a14:foregroundMark x1="11692" y1="89032" x2="11692" y2="89032"/>
                        <a14:foregroundMark x1="36615" y1="88387" x2="36615" y2="88387"/>
                        <a14:foregroundMark x1="22615" y1="36290" x2="22615" y2="36290"/>
                        <a14:foregroundMark x1="75385" y1="10000" x2="75385" y2="10000"/>
                        <a14:foregroundMark x1="66615" y1="12419" x2="66615" y2="12419"/>
                        <a14:foregroundMark x1="68923" y1="7742" x2="68923" y2="7742"/>
                        <a14:foregroundMark x1="70154" y1="4355" x2="70154" y2="4355"/>
                        <a14:foregroundMark x1="80308" y1="7903" x2="80308" y2="7903"/>
                        <a14:foregroundMark x1="87077" y1="8387" x2="87077" y2="8387"/>
                        <a14:foregroundMark x1="62462" y1="16774" x2="62462" y2="16774"/>
                        <a14:foregroundMark x1="62615" y1="10484" x2="62615" y2="10484"/>
                        <a14:foregroundMark x1="67231" y1="14355" x2="67231" y2="14355"/>
                        <a14:foregroundMark x1="72000" y1="12903" x2="72000" y2="12903"/>
                        <a14:foregroundMark x1="72308" y1="8387" x2="72308" y2="8387"/>
                        <a14:foregroundMark x1="73385" y1="6129" x2="73385" y2="6129"/>
                        <a14:foregroundMark x1="75385" y1="8226" x2="75385" y2="8226"/>
                        <a14:foregroundMark x1="79385" y1="10968" x2="79385" y2="10968"/>
                        <a14:foregroundMark x1="81692" y1="11290" x2="81692" y2="11290"/>
                        <a14:foregroundMark x1="83692" y1="9194" x2="83692" y2="9194"/>
                        <a14:foregroundMark x1="76308" y1="4355" x2="76308" y2="4355"/>
                        <a14:foregroundMark x1="23538" y1="84839" x2="23538" y2="84839"/>
                        <a14:foregroundMark x1="59538" y1="14355" x2="59538" y2="14355"/>
                        <a14:foregroundMark x1="33385" y1="91129" x2="33385" y2="91129"/>
                        <a14:backgroundMark x1="55231" y1="70161" x2="55231" y2="70161"/>
                        <a14:backgroundMark x1="55538" y1="62258" x2="55538" y2="62258"/>
                        <a14:backgroundMark x1="58000" y1="89032" x2="58000" y2="89032"/>
                        <a14:backgroundMark x1="60308" y1="79839" x2="60308" y2="79839"/>
                        <a14:backgroundMark x1="55231" y1="80645" x2="55231" y2="80645"/>
                        <a14:backgroundMark x1="55846" y1="68548" x2="55846" y2="68548"/>
                        <a14:backgroundMark x1="55846" y1="63387" x2="55846" y2="63387"/>
                        <a14:backgroundMark x1="68000" y1="49839" x2="68000" y2="49839"/>
                        <a14:backgroundMark x1="85077" y1="52097" x2="85077" y2="52097"/>
                        <a14:backgroundMark x1="68923" y1="54194" x2="68923" y2="54194"/>
                        <a14:backgroundMark x1="83077" y1="54032" x2="83077" y2="54032"/>
                        <a14:backgroundMark x1="54769" y1="76613" x2="54769" y2="7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16" y="5266946"/>
            <a:ext cx="1235592" cy="117856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/>
          </p:nvPr>
        </p:nvSpPr>
        <p:spPr>
          <a:xfrm>
            <a:off x="1215089" y="343900"/>
            <a:ext cx="10495108" cy="5217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6"/>
                </a:solidFill>
                <a:cs typeface="Times New Roman" panose="02020603050405020304" pitchFamily="18" charset="0"/>
              </a:rPr>
              <a:t>Мероприятия Банка России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6"/>
                </a:solidFill>
                <a:cs typeface="Times New Roman" panose="02020603050405020304" pitchFamily="18" charset="0"/>
              </a:rPr>
              <a:t>уровне дошкольного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98" y="405655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Разработана примерная парциальная программа по финансовой грамотности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599" y="4035711"/>
            <a:ext cx="2654390" cy="15760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Разработаны методические рекомендации по вопросам преподавания основ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7803" y="4035376"/>
            <a:ext cx="2874310" cy="2147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Ведется реестр дошкольных образовательных учреждений, реализующих или планирующих запустить курс по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7837" y="4035375"/>
            <a:ext cx="2471170" cy="2147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Оказывается содействие по вопросам внедрения основ </a:t>
            </a:r>
            <a:r>
              <a:rPr lang="ru-RU" sz="1600" dirty="0">
                <a:solidFill>
                  <a:srgbClr val="000000"/>
                </a:solidFill>
              </a:rPr>
              <a:t>финансовой грамотности 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0" name="Изображение 9" descr="1757eb93bd4ec7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" y="1414522"/>
            <a:ext cx="2609599" cy="2609599"/>
          </a:xfrm>
          <a:prstGeom prst="rect">
            <a:avLst/>
          </a:prstGeom>
        </p:spPr>
      </p:pic>
      <p:pic>
        <p:nvPicPr>
          <p:cNvPr id="4" name="Изображение 3" descr="greenle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28" y="1851064"/>
            <a:ext cx="1753609" cy="1759106"/>
          </a:xfrm>
          <a:prstGeom prst="rect">
            <a:avLst/>
          </a:prstGeom>
        </p:spPr>
      </p:pic>
      <p:pic>
        <p:nvPicPr>
          <p:cNvPr id="11" name="Изображение 10" descr="670cb7c978b076e6e27f11740c0a57c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16" y="1879212"/>
            <a:ext cx="1680217" cy="1680217"/>
          </a:xfrm>
          <a:prstGeom prst="rect">
            <a:avLst/>
          </a:prstGeom>
        </p:spPr>
      </p:pic>
      <p:pic>
        <p:nvPicPr>
          <p:cNvPr id="12" name="Изображение 11" descr="kisspng-legal-advice-lawyer-legal-aid-5afd89940909f0.904571021526565268037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333" y1="57174" x2="68333" y2="57174"/>
                        <a14:foregroundMark x1="72444" y1="72826" x2="72444" y2="72826"/>
                        <a14:foregroundMark x1="65333" y1="70870" x2="65333" y2="70870"/>
                        <a14:foregroundMark x1="66556" y1="81304" x2="66556" y2="81304"/>
                        <a14:foregroundMark x1="70667" y1="82174" x2="70667" y2="82174"/>
                        <a14:foregroundMark x1="34222" y1="84565" x2="34222" y2="84565"/>
                        <a14:foregroundMark x1="38000" y1="79783" x2="38000" y2="79783"/>
                        <a14:foregroundMark x1="28556" y1="78913" x2="28556" y2="78913"/>
                        <a14:foregroundMark x1="28000" y1="82826" x2="28000" y2="82826"/>
                        <a14:foregroundMark x1="53333" y1="83478" x2="53333" y2="83478"/>
                        <a14:foregroundMark x1="39778" y1="81957" x2="39778" y2="81957"/>
                        <a14:foregroundMark x1="33000" y1="79348" x2="33000" y2="79348"/>
                        <a14:foregroundMark x1="30333" y1="82174" x2="30333" y2="82174"/>
                        <a14:foregroundMark x1="57111" y1="83913" x2="57111" y2="83913"/>
                        <a14:foregroundMark x1="26000" y1="83478" x2="26000" y2="83478"/>
                        <a14:foregroundMark x1="27111" y1="80435" x2="27111" y2="80435"/>
                        <a14:foregroundMark x1="29222" y1="38478" x2="29222" y2="38478"/>
                        <a14:foregroundMark x1="21000" y1="38261" x2="21000" y2="38261"/>
                        <a14:foregroundMark x1="22111" y1="30000" x2="22111" y2="30000"/>
                        <a14:foregroundMark x1="24667" y1="44783" x2="24667" y2="44783"/>
                        <a14:foregroundMark x1="25222" y1="61087" x2="25222" y2="61087"/>
                        <a14:foregroundMark x1="36000" y1="36957" x2="36000" y2="36957"/>
                        <a14:foregroundMark x1="35778" y1="25217" x2="35778" y2="25217"/>
                        <a14:foregroundMark x1="25889" y1="24348" x2="25889" y2="24348"/>
                        <a14:foregroundMark x1="19889" y1="24348" x2="19889" y2="24348"/>
                        <a14:foregroundMark x1="19333" y1="51739" x2="19333" y2="51739"/>
                        <a14:foregroundMark x1="20000" y1="65435" x2="20000" y2="65435"/>
                        <a14:foregroundMark x1="24667" y1="68913" x2="24667" y2="68913"/>
                        <a14:foregroundMark x1="28556" y1="66957" x2="28556" y2="66957"/>
                        <a14:foregroundMark x1="33444" y1="66957" x2="33444" y2="66957"/>
                        <a14:foregroundMark x1="35778" y1="58478" x2="35778" y2="58478"/>
                        <a14:foregroundMark x1="31889" y1="55870" x2="31889" y2="55870"/>
                        <a14:foregroundMark x1="36444" y1="83043" x2="36444" y2="83043"/>
                        <a14:foregroundMark x1="65556" y1="83913" x2="65556" y2="83913"/>
                        <a14:foregroundMark x1="26667" y1="50000" x2="2666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44" y="1969788"/>
            <a:ext cx="2977156" cy="15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/>
          </p:nvPr>
        </p:nvSpPr>
        <p:spPr>
          <a:xfrm>
            <a:off x="1223319" y="288252"/>
            <a:ext cx="10354961" cy="521730"/>
          </a:xfrm>
        </p:spPr>
        <p:txBody>
          <a:bodyPr>
            <a:normAutofit/>
          </a:bodyPr>
          <a:lstStyle/>
          <a:p>
            <a:r>
              <a:rPr lang="ru-RU" dirty="0"/>
              <a:t>Мероприятия Банка </a:t>
            </a:r>
            <a:r>
              <a:rPr lang="ru-RU" dirty="0" smtClean="0"/>
              <a:t>России  </a:t>
            </a:r>
            <a:r>
              <a:rPr lang="ru-RU" dirty="0"/>
              <a:t>на уровне общего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" y="4100384"/>
            <a:ext cx="226484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Ведется реестр опорных школ, внедряющих ФГ в образовательный процесс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3107" y="4098654"/>
            <a:ext cx="2457776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Разработаны методические рекомендации по вопросам преподавания ФГ и УМК для школьников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3036" y="4098654"/>
            <a:ext cx="2380042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Проводятся очные и онлайн уроки по ФГ сотрудниками Банка России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8085" y="4076700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Оказывается консультационная поддержка педагогических работников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2" name="Изображение 11" descr="scho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" y="1840602"/>
            <a:ext cx="2264116" cy="1693165"/>
          </a:xfrm>
          <a:prstGeom prst="rect">
            <a:avLst/>
          </a:prstGeom>
        </p:spPr>
      </p:pic>
      <p:pic>
        <p:nvPicPr>
          <p:cNvPr id="13" name="Изображение 12" descr="1757eb93bd4ec7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96" y="1419145"/>
            <a:ext cx="2609599" cy="2609599"/>
          </a:xfrm>
          <a:prstGeom prst="rect">
            <a:avLst/>
          </a:prstGeom>
        </p:spPr>
      </p:pic>
      <p:pic>
        <p:nvPicPr>
          <p:cNvPr id="14" name="Изображение 13" descr="0_eb1e1_ede38ce0_ori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79" y="1797546"/>
            <a:ext cx="2230556" cy="1862526"/>
          </a:xfrm>
          <a:prstGeom prst="rect">
            <a:avLst/>
          </a:prstGeom>
        </p:spPr>
      </p:pic>
      <p:pic>
        <p:nvPicPr>
          <p:cNvPr id="15" name="Изображение 14" descr="kisspng-legal-advice-lawyer-legal-aid-5afd89940909f0.9045710215265652680371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333" y1="57174" x2="68333" y2="57174"/>
                        <a14:foregroundMark x1="72444" y1="72826" x2="72444" y2="72826"/>
                        <a14:foregroundMark x1="65333" y1="70870" x2="65333" y2="70870"/>
                        <a14:foregroundMark x1="66556" y1="81304" x2="66556" y2="81304"/>
                        <a14:foregroundMark x1="70667" y1="82174" x2="70667" y2="82174"/>
                        <a14:foregroundMark x1="34222" y1="84565" x2="34222" y2="84565"/>
                        <a14:foregroundMark x1="38000" y1="79783" x2="38000" y2="79783"/>
                        <a14:foregroundMark x1="28556" y1="78913" x2="28556" y2="78913"/>
                        <a14:foregroundMark x1="28000" y1="82826" x2="28000" y2="82826"/>
                        <a14:foregroundMark x1="53333" y1="83478" x2="53333" y2="83478"/>
                        <a14:foregroundMark x1="39778" y1="81957" x2="39778" y2="81957"/>
                        <a14:foregroundMark x1="33000" y1="79348" x2="33000" y2="79348"/>
                        <a14:foregroundMark x1="30333" y1="82174" x2="30333" y2="82174"/>
                        <a14:foregroundMark x1="57111" y1="83913" x2="57111" y2="83913"/>
                        <a14:foregroundMark x1="26000" y1="83478" x2="26000" y2="83478"/>
                        <a14:foregroundMark x1="27111" y1="80435" x2="27111" y2="80435"/>
                        <a14:foregroundMark x1="29222" y1="38478" x2="29222" y2="38478"/>
                        <a14:foregroundMark x1="21000" y1="38261" x2="21000" y2="38261"/>
                        <a14:foregroundMark x1="22111" y1="30000" x2="22111" y2="30000"/>
                        <a14:foregroundMark x1="24667" y1="44783" x2="24667" y2="44783"/>
                        <a14:foregroundMark x1="25222" y1="61087" x2="25222" y2="61087"/>
                        <a14:foregroundMark x1="36000" y1="36957" x2="36000" y2="36957"/>
                        <a14:foregroundMark x1="35778" y1="25217" x2="35778" y2="25217"/>
                        <a14:foregroundMark x1="25889" y1="24348" x2="25889" y2="24348"/>
                        <a14:foregroundMark x1="19889" y1="24348" x2="19889" y2="24348"/>
                        <a14:foregroundMark x1="19333" y1="51739" x2="19333" y2="51739"/>
                        <a14:foregroundMark x1="20000" y1="65435" x2="20000" y2="65435"/>
                        <a14:foregroundMark x1="24667" y1="68913" x2="24667" y2="68913"/>
                        <a14:foregroundMark x1="28556" y1="66957" x2="28556" y2="66957"/>
                        <a14:foregroundMark x1="33444" y1="66957" x2="33444" y2="66957"/>
                        <a14:foregroundMark x1="35778" y1="58478" x2="35778" y2="58478"/>
                        <a14:foregroundMark x1="31889" y1="55870" x2="31889" y2="55870"/>
                        <a14:foregroundMark x1="36444" y1="83043" x2="36444" y2="83043"/>
                        <a14:foregroundMark x1="65556" y1="83913" x2="65556" y2="83913"/>
                        <a14:foregroundMark x1="26667" y1="50000" x2="2666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22" y="1792561"/>
            <a:ext cx="2977156" cy="15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5" y="1782374"/>
            <a:ext cx="2309189" cy="230918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0962" y="314800"/>
            <a:ext cx="10499235" cy="529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Мероприятия Банка России</a:t>
            </a:r>
            <a:r>
              <a:rPr lang="ru-RU" sz="1600" b="1" cap="all" dirty="0" smtClean="0">
                <a:solidFill>
                  <a:schemeClr val="accent6"/>
                </a:solidFill>
              </a:rPr>
              <a:t> </a:t>
            </a: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solidFill>
                  <a:schemeClr val="accent6"/>
                </a:solidFill>
                <a:cs typeface="Times New Roman" panose="02020603050405020304" pitchFamily="18" charset="0"/>
              </a:rPr>
              <a:t>уровне </a:t>
            </a:r>
            <a:endParaRPr lang="ru-RU" sz="1600" b="1" cap="all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среднего профессионального, высшего </a:t>
            </a:r>
            <a:r>
              <a:rPr lang="ru-RU" sz="1600" b="1" cap="all" dirty="0">
                <a:solidFill>
                  <a:schemeClr val="accent6"/>
                </a:solidFill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95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Банком России внедряется примерная образовательная программа по направлению подготовки «Педагогическое образование»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cap="none" baseline="0" dirty="0" smtClean="0">
                <a:solidFill>
                  <a:srgbClr val="000000"/>
                </a:solidFill>
              </a:rPr>
              <a:t>Ведется</a:t>
            </a:r>
            <a:r>
              <a:rPr lang="ru-RU" sz="1600" cap="none" dirty="0" smtClean="0">
                <a:solidFill>
                  <a:srgbClr val="000000"/>
                </a:solidFill>
              </a:rPr>
              <a:t> работа по подписанию соглашений о сотрудничестве с СПО и ВУЗами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7629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На регулярной основе проводятся образовательные мероприятия по ФГ сотрудниками Банка России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3824" y="4001311"/>
            <a:ext cx="2762429" cy="14141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Банком России разрабатываются методические рекомендации по включению основ ФГ в образовательные программы СПО</a:t>
            </a:r>
            <a:endParaRPr lang="ru-RU" sz="1600" cap="none" baseline="0" dirty="0" smtClean="0">
              <a:solidFill>
                <a:srgbClr val="000000"/>
              </a:solidFill>
            </a:endParaRPr>
          </a:p>
        </p:txBody>
      </p:sp>
      <p:pic>
        <p:nvPicPr>
          <p:cNvPr id="12" name="Изображение 11" descr="1757eb93bd4ec7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66" y="1440044"/>
            <a:ext cx="2609599" cy="2609599"/>
          </a:xfrm>
          <a:prstGeom prst="rect">
            <a:avLst/>
          </a:prstGeom>
        </p:spPr>
      </p:pic>
      <p:pic>
        <p:nvPicPr>
          <p:cNvPr id="17" name="Изображение 16" descr="0_eb1e1_ede38ce0_ori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22" y="1782374"/>
            <a:ext cx="2230556" cy="1862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12" y="1692876"/>
            <a:ext cx="2119444" cy="21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9866" y="445667"/>
            <a:ext cx="2604774" cy="5646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Немного статистики</a:t>
            </a:r>
            <a:endParaRPr lang="ru-RU" sz="1600" b="1" cap="all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68" y="4156364"/>
            <a:ext cx="4629614" cy="35638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rgbClr val="164C76"/>
                </a:solidFill>
              </a:rPr>
              <a:t>420</a:t>
            </a:r>
            <a:r>
              <a:rPr lang="ru-RU" sz="2800" dirty="0" smtClean="0">
                <a:solidFill>
                  <a:schemeClr val="tx2"/>
                </a:solidFill>
              </a:rPr>
              <a:t>  </a:t>
            </a:r>
            <a:r>
              <a:rPr lang="ru-RU" sz="2400" dirty="0">
                <a:solidFill>
                  <a:srgbClr val="000000"/>
                </a:solidFill>
              </a:rPr>
              <a:t>ш</a:t>
            </a:r>
            <a:r>
              <a:rPr lang="ru-RU" sz="2400" dirty="0" smtClean="0">
                <a:solidFill>
                  <a:srgbClr val="000000"/>
                </a:solidFill>
              </a:rPr>
              <a:t>кол</a:t>
            </a:r>
            <a:endParaRPr lang="ru-RU" sz="24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</a:rPr>
              <a:t>11 000 </a:t>
            </a:r>
            <a:r>
              <a:rPr lang="ru-RU" sz="2800" dirty="0" smtClean="0">
                <a:solidFill>
                  <a:srgbClr val="77777A"/>
                </a:solidFill>
              </a:rPr>
              <a:t>УМК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</a:rPr>
              <a:t>на безвозмездной основе</a:t>
            </a:r>
          </a:p>
          <a:p>
            <a:pPr algn="l">
              <a:lnSpc>
                <a:spcPct val="90000"/>
              </a:lnSpc>
            </a:pPr>
            <a:endParaRPr lang="ru-RU" sz="2800" cap="none" baseline="0" dirty="0" smtClean="0">
              <a:solidFill>
                <a:schemeClr val="tx2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92485" y="1775093"/>
            <a:ext cx="4010709" cy="2160832"/>
            <a:chOff x="455024" y="2138792"/>
            <a:chExt cx="4393097" cy="2534479"/>
          </a:xfrm>
        </p:grpSpPr>
        <p:pic>
          <p:nvPicPr>
            <p:cNvPr id="18" name="Изображение 8" descr="main_map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24" y="2138792"/>
              <a:ext cx="4393097" cy="2534479"/>
            </a:xfrm>
            <a:prstGeom prst="rect">
              <a:avLst/>
            </a:prstGeom>
          </p:spPr>
        </p:pic>
        <p:pic>
          <p:nvPicPr>
            <p:cNvPr id="19" name="Изображение 9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673" y="3179645"/>
              <a:ext cx="292025" cy="292025"/>
            </a:xfrm>
            <a:prstGeom prst="rect">
              <a:avLst/>
            </a:prstGeom>
          </p:spPr>
        </p:pic>
        <p:pic>
          <p:nvPicPr>
            <p:cNvPr id="20" name="Изображение 10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983" y="3209154"/>
              <a:ext cx="292025" cy="292025"/>
            </a:xfrm>
            <a:prstGeom prst="rect">
              <a:avLst/>
            </a:prstGeom>
          </p:spPr>
        </p:pic>
        <p:pic>
          <p:nvPicPr>
            <p:cNvPr id="21" name="Изображение 12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893" y="3454936"/>
              <a:ext cx="292025" cy="292025"/>
            </a:xfrm>
            <a:prstGeom prst="rect">
              <a:avLst/>
            </a:prstGeom>
          </p:spPr>
        </p:pic>
        <p:pic>
          <p:nvPicPr>
            <p:cNvPr id="22" name="Изображение 14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6" y="3591482"/>
              <a:ext cx="292025" cy="292025"/>
            </a:xfrm>
            <a:prstGeom prst="rect">
              <a:avLst/>
            </a:prstGeom>
          </p:spPr>
        </p:pic>
        <p:pic>
          <p:nvPicPr>
            <p:cNvPr id="23" name="Изображение 16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609" y="3632445"/>
              <a:ext cx="292025" cy="292025"/>
            </a:xfrm>
            <a:prstGeom prst="rect">
              <a:avLst/>
            </a:prstGeom>
          </p:spPr>
        </p:pic>
        <p:pic>
          <p:nvPicPr>
            <p:cNvPr id="24" name="Изображение 17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9" y="3755336"/>
              <a:ext cx="292025" cy="292025"/>
            </a:xfrm>
            <a:prstGeom prst="rect">
              <a:avLst/>
            </a:prstGeom>
          </p:spPr>
        </p:pic>
        <p:pic>
          <p:nvPicPr>
            <p:cNvPr id="25" name="Изображение 18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46" y="3919191"/>
              <a:ext cx="292025" cy="292025"/>
            </a:xfrm>
            <a:prstGeom prst="rect">
              <a:avLst/>
            </a:prstGeom>
          </p:spPr>
        </p:pic>
        <p:pic>
          <p:nvPicPr>
            <p:cNvPr id="26" name="Изображение 19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66" y="3796300"/>
              <a:ext cx="292025" cy="292025"/>
            </a:xfrm>
            <a:prstGeom prst="rect">
              <a:avLst/>
            </a:prstGeom>
          </p:spPr>
        </p:pic>
        <p:pic>
          <p:nvPicPr>
            <p:cNvPr id="27" name="Изображение 20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054" y="3864572"/>
              <a:ext cx="292025" cy="292025"/>
            </a:xfrm>
            <a:prstGeom prst="rect">
              <a:avLst/>
            </a:prstGeom>
          </p:spPr>
        </p:pic>
        <p:pic>
          <p:nvPicPr>
            <p:cNvPr id="28" name="Изображение 21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577" y="3509554"/>
              <a:ext cx="292025" cy="292025"/>
            </a:xfrm>
            <a:prstGeom prst="rect">
              <a:avLst/>
            </a:prstGeom>
          </p:spPr>
        </p:pic>
        <p:pic>
          <p:nvPicPr>
            <p:cNvPr id="29" name="Изображение 22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741" y="3413972"/>
              <a:ext cx="292025" cy="292025"/>
            </a:xfrm>
            <a:prstGeom prst="rect">
              <a:avLst/>
            </a:prstGeom>
          </p:spPr>
        </p:pic>
        <p:pic>
          <p:nvPicPr>
            <p:cNvPr id="30" name="Изображение 24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764" y="3391062"/>
              <a:ext cx="292025" cy="292025"/>
            </a:xfrm>
            <a:prstGeom prst="rect">
              <a:avLst/>
            </a:prstGeom>
          </p:spPr>
        </p:pic>
        <p:pic>
          <p:nvPicPr>
            <p:cNvPr id="31" name="Изображение 25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478" y="3720972"/>
              <a:ext cx="292025" cy="292025"/>
            </a:xfrm>
            <a:prstGeom prst="rect">
              <a:avLst/>
            </a:prstGeom>
          </p:spPr>
        </p:pic>
        <p:pic>
          <p:nvPicPr>
            <p:cNvPr id="32" name="Изображение 26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148" y="3873372"/>
              <a:ext cx="292025" cy="292025"/>
            </a:xfrm>
            <a:prstGeom prst="rect">
              <a:avLst/>
            </a:prstGeom>
          </p:spPr>
        </p:pic>
        <p:pic>
          <p:nvPicPr>
            <p:cNvPr id="33" name="Изображение 27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168" y="3541262"/>
              <a:ext cx="292025" cy="292025"/>
            </a:xfrm>
            <a:prstGeom prst="rect">
              <a:avLst/>
            </a:prstGeom>
          </p:spPr>
        </p:pic>
        <p:pic>
          <p:nvPicPr>
            <p:cNvPr id="35" name="Изображение 28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136" y="2844881"/>
              <a:ext cx="292025" cy="292025"/>
            </a:xfrm>
            <a:prstGeom prst="rect">
              <a:avLst/>
            </a:prstGeom>
          </p:spPr>
        </p:pic>
        <p:pic>
          <p:nvPicPr>
            <p:cNvPr id="37" name="Изображение 29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244" y="4060136"/>
              <a:ext cx="292025" cy="292025"/>
            </a:xfrm>
            <a:prstGeom prst="rect">
              <a:avLst/>
            </a:prstGeom>
          </p:spPr>
        </p:pic>
        <p:pic>
          <p:nvPicPr>
            <p:cNvPr id="39" name="Изображение 30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170" y="3623190"/>
              <a:ext cx="292025" cy="292025"/>
            </a:xfrm>
            <a:prstGeom prst="rect">
              <a:avLst/>
            </a:prstGeom>
          </p:spPr>
        </p:pic>
        <p:pic>
          <p:nvPicPr>
            <p:cNvPr id="40" name="Изображение 31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225" y="3568572"/>
              <a:ext cx="292025" cy="292025"/>
            </a:xfrm>
            <a:prstGeom prst="rect">
              <a:avLst/>
            </a:prstGeom>
          </p:spPr>
        </p:pic>
        <p:pic>
          <p:nvPicPr>
            <p:cNvPr id="41" name="Изображение 32" descr="metka_r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942" y="3199899"/>
              <a:ext cx="292025" cy="292025"/>
            </a:xfrm>
            <a:prstGeom prst="rect">
              <a:avLst/>
            </a:prstGeom>
          </p:spPr>
        </p:pic>
      </p:grpSp>
      <p:sp>
        <p:nvSpPr>
          <p:cNvPr id="43" name="Прямоугольник 42"/>
          <p:cNvSpPr/>
          <p:nvPr/>
        </p:nvSpPr>
        <p:spPr>
          <a:xfrm>
            <a:off x="5454540" y="1555638"/>
            <a:ext cx="6631596" cy="190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6000" dirty="0">
                <a:solidFill>
                  <a:schemeClr val="accent6">
                    <a:lumMod val="75000"/>
                  </a:schemeClr>
                </a:solidFill>
              </a:rPr>
              <a:t>87</a:t>
            </a:r>
            <a:r>
              <a:rPr lang="en-US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соглашений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2400" dirty="0">
                <a:solidFill>
                  <a:srgbClr val="000000"/>
                </a:solidFill>
              </a:rPr>
              <a:t>с органами государственной власти субъектов РФ в сфере образования</a:t>
            </a:r>
            <a:r>
              <a:rPr lang="ru-RU" sz="2800" dirty="0">
                <a:solidFill>
                  <a:srgbClr val="77777A"/>
                </a:solidFill>
              </a:rPr>
              <a:t> </a:t>
            </a:r>
          </a:p>
        </p:txBody>
      </p:sp>
      <p:pic>
        <p:nvPicPr>
          <p:cNvPr id="48" name="Изображение 38" descr="contract-manage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12" y="4714234"/>
            <a:ext cx="1542010" cy="154201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8186374" y="4714234"/>
            <a:ext cx="3899762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6"/>
              </a:buClr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dirty="0">
                <a:solidFill>
                  <a:srgbClr val="000000"/>
                </a:solidFill>
              </a:rPr>
              <a:t>соглашений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2400" dirty="0">
                <a:solidFill>
                  <a:srgbClr val="000000"/>
                </a:solidFill>
              </a:rPr>
              <a:t>с ведущими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ВУЗами </a:t>
            </a:r>
          </a:p>
        </p:txBody>
      </p:sp>
      <p:pic>
        <p:nvPicPr>
          <p:cNvPr id="54" name="Изображение 36" descr="e714dd7b8e0af7d964fc519f9a58224c.png"/>
          <p:cNvPicPr>
            <a:picLocks noChangeAspect="1"/>
          </p:cNvPicPr>
          <p:nvPr/>
        </p:nvPicPr>
        <p:blipFill>
          <a:blip r:embed="rId6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67" y="4248762"/>
            <a:ext cx="2110545" cy="16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4004" y="475253"/>
            <a:ext cx="2995784" cy="3777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Векторы развития </a:t>
            </a:r>
            <a:endParaRPr lang="ru-RU" sz="1600" b="1" cap="all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Изображение 9" descr="kisspng-indian-national-highway-system-roadworks-clip-art-winding-road-5a89dcff83f8c9.6192405915189844475406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89" l="0" r="100000">
                        <a14:foregroundMark x1="31333" y1="15132" x2="31333" y2="15132"/>
                        <a14:foregroundMark x1="39111" y1="13947" x2="39111" y2="13947"/>
                        <a14:foregroundMark x1="43222" y1="3421" x2="43222" y2="3421"/>
                        <a14:foregroundMark x1="48333" y1="3158" x2="48333" y2="3158"/>
                        <a14:foregroundMark x1="42667" y1="13158" x2="42667" y2="13158"/>
                        <a14:foregroundMark x1="39889" y1="8421" x2="39889" y2="8421"/>
                        <a14:foregroundMark x1="36111" y1="20789" x2="36111" y2="20789"/>
                        <a14:foregroundMark x1="33556" y1="14079" x2="33556" y2="14079"/>
                        <a14:foregroundMark x1="29667" y1="15263" x2="29667" y2="15263"/>
                        <a14:foregroundMark x1="51556" y1="7895" x2="51556" y2="7895"/>
                        <a14:foregroundMark x1="56333" y1="9605" x2="56333" y2="9605"/>
                        <a14:foregroundMark x1="28222" y1="15789" x2="28222" y2="15789"/>
                        <a14:foregroundMark x1="14222" y1="62368" x2="14222" y2="62368"/>
                        <a14:backgroundMark x1="54556" y1="9079" x2="54556" y2="9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798" b="8770"/>
          <a:stretch/>
        </p:blipFill>
        <p:spPr>
          <a:xfrm>
            <a:off x="3361772" y="1537368"/>
            <a:ext cx="5815401" cy="53206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05963" y="4635140"/>
            <a:ext cx="34564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Планируется обучить ФГ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en-US" sz="3200" b="1" dirty="0" smtClean="0">
                <a:solidFill>
                  <a:schemeClr val="accent6"/>
                </a:solidFill>
              </a:rPr>
              <a:t>&gt; 3 000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учителей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18" y="4543184"/>
            <a:ext cx="40585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Проведение всероссийских научно-практических конференций по проблемам повышения ФГ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52824" y="1228087"/>
            <a:ext cx="417369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Планируется установка учебно-демонстрационных комплексов в школах, колледжах симулирующих финансовую инфраструктуру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4300" y="2270500"/>
            <a:ext cx="35900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</a:pPr>
            <a:r>
              <a:rPr lang="ru-RU" sz="1600" dirty="0">
                <a:solidFill>
                  <a:srgbClr val="000000"/>
                </a:solidFill>
              </a:rPr>
              <a:t>Наполнение лучшими практиками информационно </a:t>
            </a:r>
            <a:r>
              <a:rPr lang="mr-IN" sz="1600" dirty="0">
                <a:solidFill>
                  <a:srgbClr val="000000"/>
                </a:solidFill>
              </a:rPr>
              <a:t>–</a:t>
            </a:r>
            <a:r>
              <a:rPr lang="ru-RU" sz="1600" dirty="0">
                <a:solidFill>
                  <a:srgbClr val="000000"/>
                </a:solidFill>
              </a:rPr>
              <a:t> просветительского сайта по </a:t>
            </a:r>
            <a:r>
              <a:rPr lang="ru-RU" sz="1600" dirty="0" smtClean="0">
                <a:solidFill>
                  <a:srgbClr val="000000"/>
                </a:solidFill>
              </a:rPr>
              <a:t>ФГ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Изображение 20" descr="kisspng-indian-national-highway-system-roadworks-clip-art-winding-road-5a89dcff83f8c9.6192405915189844475406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89" l="0" r="100000">
                        <a14:foregroundMark x1="31333" y1="15132" x2="31333" y2="15132"/>
                        <a14:foregroundMark x1="39111" y1="13947" x2="39111" y2="13947"/>
                        <a14:foregroundMark x1="43222" y1="3421" x2="43222" y2="3421"/>
                        <a14:foregroundMark x1="48333" y1="3158" x2="48333" y2="3158"/>
                        <a14:foregroundMark x1="42667" y1="13158" x2="42667" y2="13158"/>
                        <a14:foregroundMark x1="39889" y1="8421" x2="39889" y2="8421"/>
                        <a14:foregroundMark x1="36111" y1="20789" x2="36111" y2="20789"/>
                        <a14:foregroundMark x1="33556" y1="14079" x2="33556" y2="14079"/>
                        <a14:foregroundMark x1="29667" y1="15263" x2="29667" y2="15263"/>
                        <a14:foregroundMark x1="51556" y1="7895" x2="51556" y2="7895"/>
                        <a14:foregroundMark x1="56333" y1="9605" x2="56333" y2="9605"/>
                        <a14:foregroundMark x1="28222" y1="15789" x2="28222" y2="15789"/>
                        <a14:foregroundMark x1="14222" y1="62368" x2="14222" y2="62368"/>
                        <a14:backgroundMark x1="54556" y1="9079" x2="54556" y2="9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24" t="73855" r="17883" b="18323"/>
          <a:stretch/>
        </p:blipFill>
        <p:spPr>
          <a:xfrm>
            <a:off x="8548612" y="6399893"/>
            <a:ext cx="1296459" cy="458107"/>
          </a:xfrm>
          <a:prstGeom prst="rect">
            <a:avLst/>
          </a:prstGeom>
        </p:spPr>
      </p:pic>
      <p:pic>
        <p:nvPicPr>
          <p:cNvPr id="23" name="Изображение 22" descr="dee3dd7448b8915f556693a1a4b11ac9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71" y="1859526"/>
            <a:ext cx="1861442" cy="1868601"/>
          </a:xfrm>
          <a:prstGeom prst="rect">
            <a:avLst/>
          </a:prstGeom>
        </p:spPr>
      </p:pic>
      <p:pic>
        <p:nvPicPr>
          <p:cNvPr id="25" name="Изображение 24" descr="kisspng-education-college-student-university-school-depression-5ac6e709c72b38.5500275815229847138158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00" b="100000" l="6889" r="95889">
                        <a14:foregroundMark x1="31778" y1="52800" x2="31778" y2="52800"/>
                        <a14:foregroundMark x1="57333" y1="95000" x2="57333" y2="95000"/>
                        <a14:foregroundMark x1="54556" y1="85000" x2="54556" y2="85000"/>
                        <a14:foregroundMark x1="53667" y1="83200" x2="53667" y2="83200"/>
                        <a14:foregroundMark x1="54222" y1="78400" x2="54222" y2="78400"/>
                        <a14:foregroundMark x1="52222" y1="82400" x2="52222" y2="82400"/>
                        <a14:foregroundMark x1="46778" y1="81200" x2="46778" y2="81200"/>
                        <a14:foregroundMark x1="47556" y1="84600" x2="47556" y2="84600"/>
                        <a14:foregroundMark x1="70556" y1="50000" x2="70556" y2="50000"/>
                        <a14:foregroundMark x1="61333" y1="28000" x2="61333" y2="28000"/>
                        <a14:foregroundMark x1="38222" y1="26800" x2="38222" y2="26800"/>
                        <a14:foregroundMark x1="48111" y1="20800" x2="48111" y2="20800"/>
                        <a14:foregroundMark x1="36111" y1="27800" x2="36111" y2="27800"/>
                        <a14:foregroundMark x1="70889" y1="55400" x2="70889" y2="55400"/>
                        <a14:foregroundMark x1="50667" y1="18400" x2="50667" y2="18400"/>
                        <a14:foregroundMark x1="35222" y1="24800" x2="35222" y2="24800"/>
                        <a14:foregroundMark x1="37444" y1="28600" x2="37444" y2="28600"/>
                        <a14:foregroundMark x1="28667" y1="53400" x2="28667" y2="53400"/>
                        <a14:foregroundMark x1="29667" y1="54400" x2="29667" y2="5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65" y="5113917"/>
            <a:ext cx="3139349" cy="1744083"/>
          </a:xfrm>
          <a:prstGeom prst="rect">
            <a:avLst/>
          </a:prstGeom>
        </p:spPr>
      </p:pic>
      <p:pic>
        <p:nvPicPr>
          <p:cNvPr id="27" name="Изображение 26" descr="1457d1033e15321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" b="100000" l="0" r="99231">
                        <a14:foregroundMark x1="11846" y1="61231" x2="11846" y2="61231"/>
                        <a14:foregroundMark x1="7846" y1="50923" x2="7846" y2="50923"/>
                        <a14:foregroundMark x1="7077" y1="38615" x2="7077" y2="38615"/>
                        <a14:foregroundMark x1="14923" y1="33077" x2="14923" y2="33077"/>
                        <a14:foregroundMark x1="17538" y1="32769" x2="17538" y2="32769"/>
                        <a14:foregroundMark x1="39385" y1="24769" x2="39385" y2="24769"/>
                        <a14:foregroundMark x1="38154" y1="40462" x2="38154" y2="40462"/>
                        <a14:foregroundMark x1="61692" y1="40769" x2="61692" y2="40769"/>
                        <a14:foregroundMark x1="56769" y1="39385" x2="56769" y2="39385"/>
                        <a14:foregroundMark x1="56769" y1="42000" x2="56769" y2="42000"/>
                        <a14:foregroundMark x1="76769" y1="65846" x2="76769" y2="65846"/>
                        <a14:foregroundMark x1="74308" y1="75385" x2="74308" y2="75385"/>
                        <a14:foregroundMark x1="17538" y1="69077" x2="17538" y2="69077"/>
                        <a14:foregroundMark x1="18000" y1="62154" x2="18000" y2="62154"/>
                        <a14:foregroundMark x1="18000" y1="59846" x2="18000" y2="59846"/>
                        <a14:foregroundMark x1="18308" y1="58000" x2="18308" y2="58000"/>
                        <a14:foregroundMark x1="18000" y1="66000" x2="18000" y2="66000"/>
                        <a14:foregroundMark x1="17538" y1="74462" x2="17538" y2="74462"/>
                        <a14:foregroundMark x1="17385" y1="71846" x2="17385" y2="71846"/>
                        <a14:foregroundMark x1="39077" y1="68308" x2="39077" y2="68308"/>
                        <a14:foregroundMark x1="30923" y1="50308" x2="30923" y2="50308"/>
                        <a14:foregroundMark x1="41846" y1="46923" x2="41846" y2="46923"/>
                        <a14:foregroundMark x1="45692" y1="44154" x2="45692" y2="4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6" y="4611740"/>
            <a:ext cx="2483821" cy="2483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6" y="1248693"/>
            <a:ext cx="2477041" cy="911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07" y="3711965"/>
            <a:ext cx="722159" cy="11323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3853" y="4263080"/>
            <a:ext cx="898077" cy="14082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5534" y="1431276"/>
            <a:ext cx="494587" cy="7755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72" y="1916718"/>
            <a:ext cx="606450" cy="9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16602</TotalTime>
  <Words>663</Words>
  <Application>Microsoft Office PowerPoint</Application>
  <PresentationFormat>Произвольный</PresentationFormat>
  <Paragraphs>151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CBRF Terracotta ENG</vt:lpstr>
      <vt:lpstr>1_CBRF Terracotta ENG</vt:lpstr>
      <vt:lpstr>2_CBRF Terracotta ENG</vt:lpstr>
      <vt:lpstr>3_CBRF Terracotta ENG</vt:lpstr>
      <vt:lpstr>4_CBRF Terracotta ENG</vt:lpstr>
      <vt:lpstr>5_CBRF Terracotta ENG</vt:lpstr>
      <vt:lpstr>6_CBRF Terracotta ENG</vt:lpstr>
      <vt:lpstr>«Повышение финансовой грамотности обучающихся в образовательных организациях»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Клейменова Надежда Валерьевна</cp:lastModifiedBy>
  <cp:revision>590</cp:revision>
  <cp:lastPrinted>2018-07-25T11:57:27Z</cp:lastPrinted>
  <dcterms:created xsi:type="dcterms:W3CDTF">2014-11-11T13:51:28Z</dcterms:created>
  <dcterms:modified xsi:type="dcterms:W3CDTF">2018-09-19T12:07:54Z</dcterms:modified>
</cp:coreProperties>
</file>