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266" r:id="rId19"/>
    <p:sldId id="267" r:id="rId20"/>
    <p:sldId id="271" r:id="rId21"/>
    <p:sldId id="306" r:id="rId22"/>
    <p:sldId id="278" r:id="rId23"/>
    <p:sldId id="272" r:id="rId24"/>
    <p:sldId id="268" r:id="rId25"/>
    <p:sldId id="288" r:id="rId26"/>
    <p:sldId id="285" r:id="rId27"/>
    <p:sldId id="287" r:id="rId28"/>
    <p:sldId id="273" r:id="rId29"/>
    <p:sldId id="274" r:id="rId30"/>
    <p:sldId id="275" r:id="rId31"/>
    <p:sldId id="280" r:id="rId32"/>
    <p:sldId id="305" r:id="rId33"/>
    <p:sldId id="282" r:id="rId34"/>
    <p:sldId id="283" r:id="rId35"/>
    <p:sldId id="276" r:id="rId3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A7EFF9"/>
    <a:srgbClr val="140BC1"/>
    <a:srgbClr val="3660D6"/>
    <a:srgbClr val="5135F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140BC1"/>
            </a:solidFill>
            <a:ln>
              <a:solidFill>
                <a:srgbClr val="140BC1"/>
              </a:solidFill>
            </a:ln>
          </c:spPr>
          <c:dPt>
            <c:idx val="1"/>
            <c:spPr>
              <a:solidFill>
                <a:srgbClr val="A7EFF9"/>
              </a:solidFill>
              <a:ln>
                <a:solidFill>
                  <a:srgbClr val="140BC1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rgbClr val="140BC1"/>
                </a:solidFill>
              </a:ln>
            </c:spPr>
          </c:dPt>
          <c:dLbls>
            <c:dLbl>
              <c:idx val="0"/>
              <c:layout>
                <c:manualLayout>
                  <c:x val="4.3208624849790647E-3"/>
                  <c:y val="2.8463891200698071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0"/>
                  <c:y val="3.7952064994327635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-1.5842979425473064E-16"/>
                  <c:y val="1.278886133248508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1610,4</a:t>
                    </a:r>
                    <a:endParaRPr lang="en-US" dirty="0"/>
                  </a:p>
                </c:rich>
              </c:tx>
              <c:dLblPos val="outEnd"/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solidFill>
                      <a:srgbClr val="140BC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2004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473.65000000000032</c:v>
                </c:pt>
                <c:pt idx="1">
                  <c:v>1610.4</c:v>
                </c:pt>
                <c:pt idx="2">
                  <c:v>1610.4</c:v>
                </c:pt>
              </c:numCache>
            </c:numRef>
          </c:val>
        </c:ser>
        <c:axId val="71410048"/>
        <c:axId val="71411584"/>
      </c:barChart>
      <c:catAx>
        <c:axId val="714100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140BC1"/>
                </a:solidFill>
              </a:defRPr>
            </a:pPr>
            <a:endParaRPr lang="ru-RU"/>
          </a:p>
        </c:txPr>
        <c:crossAx val="71411584"/>
        <c:crosses val="autoZero"/>
        <c:auto val="1"/>
        <c:lblAlgn val="ctr"/>
        <c:lblOffset val="100"/>
      </c:catAx>
      <c:valAx>
        <c:axId val="7141158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140BC1"/>
                </a:solidFill>
              </a:defRPr>
            </a:pPr>
            <a:endParaRPr lang="ru-RU"/>
          </a:p>
        </c:txPr>
        <c:crossAx val="714100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140BC1"/>
            </a:solidFill>
            <a:ln>
              <a:solidFill>
                <a:srgbClr val="140BC1"/>
              </a:solidFill>
            </a:ln>
          </c:spPr>
          <c:dPt>
            <c:idx val="1"/>
            <c:spPr>
              <a:solidFill>
                <a:srgbClr val="A7EFF9"/>
              </a:solidFill>
              <a:ln>
                <a:solidFill>
                  <a:srgbClr val="140BC1"/>
                </a:solidFill>
              </a:ln>
            </c:spPr>
          </c:dPt>
          <c:dLbls>
            <c:dLbl>
              <c:idx val="0"/>
              <c:layout>
                <c:manualLayout>
                  <c:x val="4.3208624849790647E-3"/>
                  <c:y val="2.8463891200698067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3.5040964009053596E-3"/>
                  <c:y val="-2.758717660292471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8921,8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2"/>
              <c:layout>
                <c:manualLayout>
                  <c:x val="-1.5842979425473054E-16"/>
                  <c:y val="6.6415746134962178E-2"/>
                </c:manualLayout>
              </c:layout>
              <c:dLblPos val="outEnd"/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>
                    <a:solidFill>
                      <a:srgbClr val="140BC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7710.6</c:v>
                </c:pt>
                <c:pt idx="1">
                  <c:v>7710.6</c:v>
                </c:pt>
              </c:numCache>
            </c:numRef>
          </c:val>
        </c:ser>
        <c:axId val="60478208"/>
        <c:axId val="69114880"/>
      </c:barChart>
      <c:catAx>
        <c:axId val="604782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140BC1"/>
                </a:solidFill>
              </a:defRPr>
            </a:pPr>
            <a:endParaRPr lang="ru-RU"/>
          </a:p>
        </c:txPr>
        <c:crossAx val="69114880"/>
        <c:crosses val="autoZero"/>
        <c:auto val="1"/>
        <c:lblAlgn val="ctr"/>
        <c:lblOffset val="100"/>
      </c:catAx>
      <c:valAx>
        <c:axId val="6911488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140BC1"/>
                </a:solidFill>
              </a:defRPr>
            </a:pPr>
            <a:endParaRPr lang="ru-RU"/>
          </a:p>
        </c:txPr>
        <c:crossAx val="604782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A7EFF9"/>
            </a:soli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0.63</c:v>
                </c:pt>
                <c:pt idx="1">
                  <c:v>0.81</c:v>
                </c:pt>
                <c:pt idx="2">
                  <c:v>0.89</c:v>
                </c:pt>
              </c:numCache>
            </c:numRef>
          </c:val>
        </c:ser>
        <c:axId val="122575488"/>
        <c:axId val="122983552"/>
      </c:barChart>
      <c:catAx>
        <c:axId val="12257548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</a:defRPr>
            </a:pPr>
            <a:endParaRPr lang="ru-RU"/>
          </a:p>
        </c:txPr>
        <c:crossAx val="122983552"/>
        <c:crosses val="autoZero"/>
        <c:auto val="1"/>
        <c:lblAlgn val="ctr"/>
        <c:lblOffset val="100"/>
      </c:catAx>
      <c:valAx>
        <c:axId val="122983552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</a:defRPr>
            </a:pPr>
            <a:endParaRPr lang="ru-RU"/>
          </a:p>
        </c:txPr>
        <c:crossAx val="1225754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A7EFF9"/>
            </a:soli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0.19</c:v>
                </c:pt>
                <c:pt idx="1">
                  <c:v>0.48</c:v>
                </c:pt>
                <c:pt idx="2">
                  <c:v>0.48</c:v>
                </c:pt>
              </c:numCache>
            </c:numRef>
          </c:val>
        </c:ser>
        <c:axId val="61867904"/>
        <c:axId val="61869440"/>
      </c:barChart>
      <c:catAx>
        <c:axId val="6186790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</a:defRPr>
            </a:pPr>
            <a:endParaRPr lang="ru-RU"/>
          </a:p>
        </c:txPr>
        <c:crossAx val="61869440"/>
        <c:crosses val="autoZero"/>
        <c:auto val="1"/>
        <c:lblAlgn val="ctr"/>
        <c:lblOffset val="100"/>
      </c:catAx>
      <c:valAx>
        <c:axId val="61869440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</a:defRPr>
            </a:pPr>
            <a:endParaRPr lang="ru-RU"/>
          </a:p>
        </c:txPr>
        <c:crossAx val="6186790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7491B1-7C2E-4CE0-9FEA-FB0200541E9C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9D107C82-EBB3-433D-9890-19AE6F160CB6}">
      <dgm:prSet phldrT="[Текст]" custT="1"/>
      <dgm:spPr>
        <a:solidFill>
          <a:srgbClr val="3660D6"/>
        </a:solidFill>
      </dgm:spPr>
      <dgm:t>
        <a:bodyPr/>
        <a:lstStyle/>
        <a:p>
          <a:endParaRPr lang="ru-RU" sz="2000" b="1" u="none" dirty="0" smtClean="0">
            <a:solidFill>
              <a:schemeClr val="bg1"/>
            </a:solidFill>
          </a:endParaRPr>
        </a:p>
        <a:p>
          <a:endParaRPr lang="ru-RU" sz="2000" b="1" u="none" dirty="0" smtClean="0">
            <a:solidFill>
              <a:schemeClr val="bg1"/>
            </a:solidFill>
          </a:endParaRPr>
        </a:p>
        <a:p>
          <a:endParaRPr lang="ru-RU" sz="2000" b="1" u="none" dirty="0" smtClean="0">
            <a:solidFill>
              <a:schemeClr val="bg1"/>
            </a:solidFill>
          </a:endParaRPr>
        </a:p>
        <a:p>
          <a:r>
            <a:rPr lang="ru-RU" sz="2000" b="1" u="none" dirty="0" smtClean="0">
              <a:solidFill>
                <a:schemeClr val="bg1"/>
              </a:solidFill>
            </a:rPr>
            <a:t>6,4%</a:t>
          </a:r>
        </a:p>
        <a:p>
          <a:endParaRPr lang="ru-RU" sz="2000" b="1" u="none" dirty="0">
            <a:solidFill>
              <a:schemeClr val="bg1"/>
            </a:solidFill>
          </a:endParaRPr>
        </a:p>
      </dgm:t>
    </dgm:pt>
    <dgm:pt modelId="{CDA860ED-17C0-4F35-8091-956A0548C1F9}" type="parTrans" cxnId="{90E2FF9E-9D3B-4818-BC5E-2DF3B9955718}">
      <dgm:prSet/>
      <dgm:spPr/>
      <dgm:t>
        <a:bodyPr/>
        <a:lstStyle/>
        <a:p>
          <a:endParaRPr lang="ru-RU"/>
        </a:p>
      </dgm:t>
    </dgm:pt>
    <dgm:pt modelId="{2F01FF82-A71F-4649-9BFD-B54FD1CCAF2C}" type="sibTrans" cxnId="{90E2FF9E-9D3B-4818-BC5E-2DF3B9955718}">
      <dgm:prSet/>
      <dgm:spPr/>
      <dgm:t>
        <a:bodyPr/>
        <a:lstStyle/>
        <a:p>
          <a:endParaRPr lang="ru-RU"/>
        </a:p>
      </dgm:t>
    </dgm:pt>
    <dgm:pt modelId="{099A7762-844B-4F3A-A258-0654B385AFD5}">
      <dgm:prSet phldrT="[Текст]" custT="1"/>
      <dgm:spPr>
        <a:solidFill>
          <a:srgbClr val="5135F7"/>
        </a:solidFill>
      </dgm:spPr>
      <dgm:t>
        <a:bodyPr/>
        <a:lstStyle/>
        <a:p>
          <a:r>
            <a:rPr lang="ru-RU" sz="2000" b="1" u="none" dirty="0" smtClean="0">
              <a:solidFill>
                <a:schemeClr val="bg1"/>
              </a:solidFill>
            </a:rPr>
            <a:t>17%</a:t>
          </a:r>
        </a:p>
        <a:p>
          <a:endParaRPr lang="ru-RU" sz="2000" dirty="0">
            <a:solidFill>
              <a:schemeClr val="bg1"/>
            </a:solidFill>
          </a:endParaRPr>
        </a:p>
      </dgm:t>
    </dgm:pt>
    <dgm:pt modelId="{FB1EE099-676B-4727-A967-B3C5F7CD8EFC}" type="parTrans" cxnId="{6B949ABA-F0F0-43C9-86BE-3AB42417608A}">
      <dgm:prSet/>
      <dgm:spPr/>
      <dgm:t>
        <a:bodyPr/>
        <a:lstStyle/>
        <a:p>
          <a:endParaRPr lang="ru-RU"/>
        </a:p>
      </dgm:t>
    </dgm:pt>
    <dgm:pt modelId="{B50E0209-5803-4972-AEFB-9835AEB9AF45}" type="sibTrans" cxnId="{6B949ABA-F0F0-43C9-86BE-3AB42417608A}">
      <dgm:prSet/>
      <dgm:spPr/>
      <dgm:t>
        <a:bodyPr/>
        <a:lstStyle/>
        <a:p>
          <a:endParaRPr lang="ru-RU"/>
        </a:p>
      </dgm:t>
    </dgm:pt>
    <dgm:pt modelId="{1EC1D8CF-2489-48BE-9599-8BD10DEF96FC}">
      <dgm:prSet phldrT="[Текст]" custT="1"/>
      <dgm:spPr>
        <a:solidFill>
          <a:srgbClr val="140BC1"/>
        </a:soli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76,6%</a:t>
          </a:r>
        </a:p>
        <a:p>
          <a:endParaRPr lang="ru-RU" sz="2000" b="1" dirty="0">
            <a:solidFill>
              <a:schemeClr val="bg1"/>
            </a:solidFill>
          </a:endParaRPr>
        </a:p>
      </dgm:t>
    </dgm:pt>
    <dgm:pt modelId="{5AD901FA-A5D5-4FB3-84DB-129EE43D733C}" type="parTrans" cxnId="{C082BC43-38D5-464D-B3AB-03D657B10E43}">
      <dgm:prSet/>
      <dgm:spPr/>
      <dgm:t>
        <a:bodyPr/>
        <a:lstStyle/>
        <a:p>
          <a:endParaRPr lang="ru-RU"/>
        </a:p>
      </dgm:t>
    </dgm:pt>
    <dgm:pt modelId="{6B22CAEE-427B-44C0-A7B2-7E1E662EF22E}" type="sibTrans" cxnId="{C082BC43-38D5-464D-B3AB-03D657B10E43}">
      <dgm:prSet/>
      <dgm:spPr/>
      <dgm:t>
        <a:bodyPr/>
        <a:lstStyle/>
        <a:p>
          <a:endParaRPr lang="ru-RU"/>
        </a:p>
      </dgm:t>
    </dgm:pt>
    <dgm:pt modelId="{2F57988D-3629-4589-A013-7BA7B3DFE116}" type="pres">
      <dgm:prSet presAssocID="{857491B1-7C2E-4CE0-9FEA-FB0200541E9C}" presName="Name0" presStyleCnt="0">
        <dgm:presLayoutVars>
          <dgm:dir/>
          <dgm:animLvl val="lvl"/>
          <dgm:resizeHandles val="exact"/>
        </dgm:presLayoutVars>
      </dgm:prSet>
      <dgm:spPr/>
    </dgm:pt>
    <dgm:pt modelId="{3DB9A436-3FE2-4C97-A2C5-02F82009580C}" type="pres">
      <dgm:prSet presAssocID="{9D107C82-EBB3-433D-9890-19AE6F160CB6}" presName="Name8" presStyleCnt="0"/>
      <dgm:spPr/>
    </dgm:pt>
    <dgm:pt modelId="{3A49B6AE-FB01-426B-B2AF-3DE2E4EB25F7}" type="pres">
      <dgm:prSet presAssocID="{9D107C82-EBB3-433D-9890-19AE6F160CB6}" presName="level" presStyleLbl="node1" presStyleIdx="0" presStyleCnt="3" custScaleX="9155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2A5229-7FC7-4B37-B945-BC0F8604ACA5}" type="pres">
      <dgm:prSet presAssocID="{9D107C82-EBB3-433D-9890-19AE6F160CB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15299-88D3-4628-BC51-8BCD2AE0A686}" type="pres">
      <dgm:prSet presAssocID="{099A7762-844B-4F3A-A258-0654B385AFD5}" presName="Name8" presStyleCnt="0"/>
      <dgm:spPr/>
    </dgm:pt>
    <dgm:pt modelId="{B3B02359-A208-4A19-BB84-4C40C07FA1F7}" type="pres">
      <dgm:prSet presAssocID="{099A7762-844B-4F3A-A258-0654B385AFD5}" presName="level" presStyleLbl="node1" presStyleIdx="1" presStyleCnt="3" custScaleX="933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744FF1-6298-46E6-A5D0-7F25F2B05FCC}" type="pres">
      <dgm:prSet presAssocID="{099A7762-844B-4F3A-A258-0654B385AFD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46858D-03F8-4DDE-8131-708410F9C161}" type="pres">
      <dgm:prSet presAssocID="{1EC1D8CF-2489-48BE-9599-8BD10DEF96FC}" presName="Name8" presStyleCnt="0"/>
      <dgm:spPr/>
    </dgm:pt>
    <dgm:pt modelId="{71271113-D0EA-4D66-8EBA-0E518466D9A1}" type="pres">
      <dgm:prSet presAssocID="{1EC1D8CF-2489-48BE-9599-8BD10DEF96FC}" presName="level" presStyleLbl="node1" presStyleIdx="2" presStyleCnt="3" custScaleX="937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268C3-2B70-4285-A4F0-2D961B6D938F}" type="pres">
      <dgm:prSet presAssocID="{1EC1D8CF-2489-48BE-9599-8BD10DEF96F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34B8A3-F24F-4121-ADCD-5D95143FE0E4}" type="presOf" srcId="{1EC1D8CF-2489-48BE-9599-8BD10DEF96FC}" destId="{71271113-D0EA-4D66-8EBA-0E518466D9A1}" srcOrd="0" destOrd="0" presId="urn:microsoft.com/office/officeart/2005/8/layout/pyramid1"/>
    <dgm:cxn modelId="{0A56DB37-C837-4284-85C0-C0BEDC8ABFB9}" type="presOf" srcId="{099A7762-844B-4F3A-A258-0654B385AFD5}" destId="{B3B02359-A208-4A19-BB84-4C40C07FA1F7}" srcOrd="0" destOrd="0" presId="urn:microsoft.com/office/officeart/2005/8/layout/pyramid1"/>
    <dgm:cxn modelId="{BFF480E5-D977-4012-A901-8971475FA273}" type="presOf" srcId="{9D107C82-EBB3-433D-9890-19AE6F160CB6}" destId="{8F2A5229-7FC7-4B37-B945-BC0F8604ACA5}" srcOrd="1" destOrd="0" presId="urn:microsoft.com/office/officeart/2005/8/layout/pyramid1"/>
    <dgm:cxn modelId="{AA9344F0-9A33-4F21-B135-2DF6A7A4030E}" type="presOf" srcId="{9D107C82-EBB3-433D-9890-19AE6F160CB6}" destId="{3A49B6AE-FB01-426B-B2AF-3DE2E4EB25F7}" srcOrd="0" destOrd="0" presId="urn:microsoft.com/office/officeart/2005/8/layout/pyramid1"/>
    <dgm:cxn modelId="{90E2FF9E-9D3B-4818-BC5E-2DF3B9955718}" srcId="{857491B1-7C2E-4CE0-9FEA-FB0200541E9C}" destId="{9D107C82-EBB3-433D-9890-19AE6F160CB6}" srcOrd="0" destOrd="0" parTransId="{CDA860ED-17C0-4F35-8091-956A0548C1F9}" sibTransId="{2F01FF82-A71F-4649-9BFD-B54FD1CCAF2C}"/>
    <dgm:cxn modelId="{6B949ABA-F0F0-43C9-86BE-3AB42417608A}" srcId="{857491B1-7C2E-4CE0-9FEA-FB0200541E9C}" destId="{099A7762-844B-4F3A-A258-0654B385AFD5}" srcOrd="1" destOrd="0" parTransId="{FB1EE099-676B-4727-A967-B3C5F7CD8EFC}" sibTransId="{B50E0209-5803-4972-AEFB-9835AEB9AF45}"/>
    <dgm:cxn modelId="{C082BC43-38D5-464D-B3AB-03D657B10E43}" srcId="{857491B1-7C2E-4CE0-9FEA-FB0200541E9C}" destId="{1EC1D8CF-2489-48BE-9599-8BD10DEF96FC}" srcOrd="2" destOrd="0" parTransId="{5AD901FA-A5D5-4FB3-84DB-129EE43D733C}" sibTransId="{6B22CAEE-427B-44C0-A7B2-7E1E662EF22E}"/>
    <dgm:cxn modelId="{2C1B8CA8-2A61-4B01-BF9D-EA3E7AAE968D}" type="presOf" srcId="{1EC1D8CF-2489-48BE-9599-8BD10DEF96FC}" destId="{D17268C3-2B70-4285-A4F0-2D961B6D938F}" srcOrd="1" destOrd="0" presId="urn:microsoft.com/office/officeart/2005/8/layout/pyramid1"/>
    <dgm:cxn modelId="{9554C85A-4071-47EB-B2CD-BF4B3853BBE9}" type="presOf" srcId="{099A7762-844B-4F3A-A258-0654B385AFD5}" destId="{24744FF1-6298-46E6-A5D0-7F25F2B05FCC}" srcOrd="1" destOrd="0" presId="urn:microsoft.com/office/officeart/2005/8/layout/pyramid1"/>
    <dgm:cxn modelId="{54358645-CEC4-498F-9159-8775B80F6B1F}" type="presOf" srcId="{857491B1-7C2E-4CE0-9FEA-FB0200541E9C}" destId="{2F57988D-3629-4589-A013-7BA7B3DFE116}" srcOrd="0" destOrd="0" presId="urn:microsoft.com/office/officeart/2005/8/layout/pyramid1"/>
    <dgm:cxn modelId="{A561946C-5B39-4F44-A42D-4449809B0330}" type="presParOf" srcId="{2F57988D-3629-4589-A013-7BA7B3DFE116}" destId="{3DB9A436-3FE2-4C97-A2C5-02F82009580C}" srcOrd="0" destOrd="0" presId="urn:microsoft.com/office/officeart/2005/8/layout/pyramid1"/>
    <dgm:cxn modelId="{F18005E5-D8C8-4015-B8C6-8F9E252A8847}" type="presParOf" srcId="{3DB9A436-3FE2-4C97-A2C5-02F82009580C}" destId="{3A49B6AE-FB01-426B-B2AF-3DE2E4EB25F7}" srcOrd="0" destOrd="0" presId="urn:microsoft.com/office/officeart/2005/8/layout/pyramid1"/>
    <dgm:cxn modelId="{7BE6ADD8-C5FF-4A99-90FA-990636CED421}" type="presParOf" srcId="{3DB9A436-3FE2-4C97-A2C5-02F82009580C}" destId="{8F2A5229-7FC7-4B37-B945-BC0F8604ACA5}" srcOrd="1" destOrd="0" presId="urn:microsoft.com/office/officeart/2005/8/layout/pyramid1"/>
    <dgm:cxn modelId="{08D489A7-9C24-4936-AB3E-414F24AC0B23}" type="presParOf" srcId="{2F57988D-3629-4589-A013-7BA7B3DFE116}" destId="{71515299-88D3-4628-BC51-8BCD2AE0A686}" srcOrd="1" destOrd="0" presId="urn:microsoft.com/office/officeart/2005/8/layout/pyramid1"/>
    <dgm:cxn modelId="{94444300-CBFC-41A1-8FAD-BA25C5E02EAD}" type="presParOf" srcId="{71515299-88D3-4628-BC51-8BCD2AE0A686}" destId="{B3B02359-A208-4A19-BB84-4C40C07FA1F7}" srcOrd="0" destOrd="0" presId="urn:microsoft.com/office/officeart/2005/8/layout/pyramid1"/>
    <dgm:cxn modelId="{EC22FB99-E755-4D5F-BF0D-2549BB8F0AB8}" type="presParOf" srcId="{71515299-88D3-4628-BC51-8BCD2AE0A686}" destId="{24744FF1-6298-46E6-A5D0-7F25F2B05FCC}" srcOrd="1" destOrd="0" presId="urn:microsoft.com/office/officeart/2005/8/layout/pyramid1"/>
    <dgm:cxn modelId="{C608FB35-CA13-4409-BC52-C3E714F9BE5D}" type="presParOf" srcId="{2F57988D-3629-4589-A013-7BA7B3DFE116}" destId="{5D46858D-03F8-4DDE-8131-708410F9C161}" srcOrd="2" destOrd="0" presId="urn:microsoft.com/office/officeart/2005/8/layout/pyramid1"/>
    <dgm:cxn modelId="{8ADC050F-1C2A-4413-ABEF-76C5D2C4251B}" type="presParOf" srcId="{5D46858D-03F8-4DDE-8131-708410F9C161}" destId="{71271113-D0EA-4D66-8EBA-0E518466D9A1}" srcOrd="0" destOrd="0" presId="urn:microsoft.com/office/officeart/2005/8/layout/pyramid1"/>
    <dgm:cxn modelId="{3F37509A-D6C5-4B4C-BD8B-68B9A937D25B}" type="presParOf" srcId="{5D46858D-03F8-4DDE-8131-708410F9C161}" destId="{D17268C3-2B70-4285-A4F0-2D961B6D938F}" srcOrd="1" destOrd="0" presId="urn:microsoft.com/office/officeart/2005/8/layout/pyramid1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0.35948</cdr:x>
      <cdr:y>0.27611</cdr:y>
    </cdr:from>
    <cdr:to>
      <cdr:x>0.76964</cdr:x>
      <cdr:y>0.6393</cdr:y>
    </cdr:to>
    <cdr:cxnSp macro="">
      <cdr:nvCxnSpPr>
        <cdr:cNvPr id="2" name="Скругленная соединительная линия 1"/>
        <cdr:cNvCxnSpPr/>
      </cdr:nvCxnSpPr>
      <cdr:spPr>
        <a:xfrm xmlns:a="http://schemas.openxmlformats.org/drawingml/2006/main" flipV="1">
          <a:off x="1081580" y="369590"/>
          <a:ext cx="1187189" cy="484128"/>
        </a:xfrm>
        <a:prstGeom xmlns:a="http://schemas.openxmlformats.org/drawingml/2006/main" prst="curvedConnector3">
          <a:avLst>
            <a:gd name="adj1" fmla="val 50000"/>
          </a:avLst>
        </a:prstGeom>
        <a:ln xmlns:a="http://schemas.openxmlformats.org/drawingml/2006/main" w="25400">
          <a:solidFill>
            <a:srgbClr val="140BC1"/>
          </a:solidFill>
          <a:prstDash val="sysDash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0.37773</cdr:x>
      <cdr:y>0.19464</cdr:y>
    </cdr:from>
    <cdr:to>
      <cdr:x>0.67046</cdr:x>
      <cdr:y>0.6208</cdr:y>
    </cdr:to>
    <cdr:cxnSp macro="">
      <cdr:nvCxnSpPr>
        <cdr:cNvPr id="2" name="Скругленная соединительная линия 1"/>
        <cdr:cNvCxnSpPr/>
      </cdr:nvCxnSpPr>
      <cdr:spPr>
        <a:xfrm xmlns:a="http://schemas.openxmlformats.org/drawingml/2006/main" flipV="1">
          <a:off x="1081577" y="254172"/>
          <a:ext cx="874359" cy="599548"/>
        </a:xfrm>
        <a:prstGeom xmlns:a="http://schemas.openxmlformats.org/drawingml/2006/main" prst="curvedConnector3">
          <a:avLst>
            <a:gd name="adj1" fmla="val 50000"/>
          </a:avLst>
        </a:prstGeom>
        <a:ln xmlns:a="http://schemas.openxmlformats.org/drawingml/2006/main" w="25400">
          <a:solidFill>
            <a:srgbClr val="140BC1"/>
          </a:solidFill>
          <a:prstDash val="sysDash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A3D0D1-6806-44D8-AA28-51190715D88D}" type="datetimeFigureOut">
              <a:rPr lang="ru-RU" altLang="ru-RU"/>
              <a:pPr>
                <a:defRPr/>
              </a:pPr>
              <a:t>21.03.2017</a:t>
            </a:fld>
            <a:endParaRPr lang="ru-RU" altLang="ru-RU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19E4795-ADCE-4A6F-A77C-8BA9CC0C19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26EDDF6-521A-4995-AF90-DACECBA74040}" type="datetimeFigureOut">
              <a:rPr lang="ru-RU"/>
              <a:pPr>
                <a:defRPr/>
              </a:pPr>
              <a:t>21.03.2017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608782F-9754-4400-8840-F86CEA2ACB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18227B2-A4EC-4CFB-913F-A3680D95F281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C718057-4314-48A9-98EA-6467E258D369}" type="slidenum">
              <a:rPr lang="ru-RU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ru-RU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62CB47E-4973-42E0-8F74-B66B4CC03FA8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0EFB13-FFC2-476F-B09B-D312CA47DFA3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7B970F-07B1-43A3-B822-DE27724A1025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9143E48-CEFB-4CC9-89D5-46C1B3BEBA53}" type="slidenum">
              <a:rPr lang="ru-RU" smtClean="0"/>
              <a:pPr/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133FBA-1053-4F03-A2E3-2381FEA9D84A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F1A46-CEB9-4C34-A367-DD948E0C66DE}" type="datetimeFigureOut">
              <a:rPr lang="ru-RU"/>
              <a:pPr>
                <a:defRPr/>
              </a:pPr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4F1F1-F797-415A-8B6D-AE25FC4915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9564F-7E8D-48CA-BDD6-1CCC42246AC6}" type="datetimeFigureOut">
              <a:rPr lang="ru-RU"/>
              <a:pPr>
                <a:defRPr/>
              </a:pPr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4CF97-4B6B-4E6A-A773-E41CBD58D1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BF49F-3ADF-4CB0-A960-F4162A596A53}" type="datetimeFigureOut">
              <a:rPr lang="ru-RU"/>
              <a:pPr>
                <a:defRPr/>
              </a:pPr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6F76A-6A42-4750-BF3C-15F5E8431A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43853-03E8-430E-968E-468431664694}" type="datetimeFigureOut">
              <a:rPr lang="ru-RU"/>
              <a:pPr>
                <a:defRPr/>
              </a:pPr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AB0BA-7C26-4017-8E38-1940C5013E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663B1-E9A7-4169-8531-5CC0EEBFADDF}" type="datetimeFigureOut">
              <a:rPr lang="ru-RU"/>
              <a:pPr>
                <a:defRPr/>
              </a:pPr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AE244-AD57-48BF-ACC9-438FDDDB72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6053F-853D-474E-B015-DE561D669E74}" type="datetimeFigureOut">
              <a:rPr lang="ru-RU"/>
              <a:pPr>
                <a:defRPr/>
              </a:pPr>
              <a:t>21.03.2017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80F85-DCCF-400E-94CF-40E81EF521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1A54-AF3E-4166-8670-A765EA51FB5B}" type="datetimeFigureOut">
              <a:rPr lang="ru-RU"/>
              <a:pPr>
                <a:defRPr/>
              </a:pPr>
              <a:t>21.03.2017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57D51-4DEF-4213-A2CA-B741E07D4D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9BBF2-4A89-452E-A5F6-598883BBF1B2}" type="datetimeFigureOut">
              <a:rPr lang="ru-RU"/>
              <a:pPr>
                <a:defRPr/>
              </a:pPr>
              <a:t>21.03.2017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DB9FA-CC47-4596-A54D-DFCB60FEEA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5BCF6-E80E-4210-92A7-74CABE3BB295}" type="datetimeFigureOut">
              <a:rPr lang="ru-RU"/>
              <a:pPr>
                <a:defRPr/>
              </a:pPr>
              <a:t>21.03.2017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B7238-D936-4F8C-B789-A5FD7C67F6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AFE3B-CF7C-4AF2-8314-C2118C72A8A9}" type="datetimeFigureOut">
              <a:rPr lang="ru-RU"/>
              <a:pPr>
                <a:defRPr/>
              </a:pPr>
              <a:t>21.03.2017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DAECA-795E-48B3-B86F-381B49C111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AE78-8087-4FD7-A009-138D13ED2CA4}" type="datetimeFigureOut">
              <a:rPr lang="ru-RU"/>
              <a:pPr>
                <a:defRPr/>
              </a:pPr>
              <a:t>21.03.2017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32935-8F6E-41B9-B633-4A51795881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A74476-64ED-44E1-9657-524589554A29}" type="datetimeFigureOut">
              <a:rPr lang="ru-RU"/>
              <a:pPr>
                <a:defRPr/>
              </a:pPr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D32871A-BB84-4F58-91A7-B1000F0703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4.png"/><Relationship Id="rId7" Type="http://schemas.openxmlformats.org/officeDocument/2006/relationships/image" Target="../media/image72.jpeg"/><Relationship Id="rId12" Type="http://schemas.openxmlformats.org/officeDocument/2006/relationships/oleObject" Target="../embeddings/_____Microsoft_Office_Excel_97-20035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Microsoft_Office_Excel_97-20034.xls"/><Relationship Id="rId11" Type="http://schemas.openxmlformats.org/officeDocument/2006/relationships/diagramColors" Target="../diagrams/colors1.xml"/><Relationship Id="rId5" Type="http://schemas.openxmlformats.org/officeDocument/2006/relationships/image" Target="../media/image71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70.jpeg"/><Relationship Id="rId9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4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Office_Excel_97-20032.xls"/><Relationship Id="rId5" Type="http://schemas.openxmlformats.org/officeDocument/2006/relationships/oleObject" Target="../embeddings/_____Microsoft_Office_Excel_97-20031.xls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843213" cy="692150"/>
          </a:xfrm>
          <a:prstGeom prst="rect">
            <a:avLst/>
          </a:prstGeom>
          <a:solidFill>
            <a:srgbClr val="5135F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5400000">
            <a:off x="2893219" y="-50006"/>
            <a:ext cx="692150" cy="792162"/>
          </a:xfrm>
          <a:prstGeom prst="rtTriangle">
            <a:avLst/>
          </a:prstGeom>
          <a:solidFill>
            <a:srgbClr val="5135F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165850"/>
            <a:ext cx="6588125" cy="69215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>
            <a:off x="6588125" y="6165850"/>
            <a:ext cx="692150" cy="692150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90925" y="1916113"/>
            <a:ext cx="5553075" cy="266541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7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300" y="1125538"/>
            <a:ext cx="203041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0825" y="3197225"/>
            <a:ext cx="792163" cy="4445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38225" y="3194050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803400" y="3194050"/>
            <a:ext cx="792163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95563" y="3194050"/>
            <a:ext cx="792162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142875" y="3265488"/>
            <a:ext cx="320675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3602038" y="2212975"/>
            <a:ext cx="5484812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>
                <a:solidFill>
                  <a:schemeClr val="bg1"/>
                </a:solidFill>
                <a:latin typeface="Arial Black" pitchFamily="34" charset="0"/>
              </a:rPr>
              <a:t>Об итогах работы</a:t>
            </a:r>
          </a:p>
          <a:p>
            <a:pPr algn="ctr" eaLnBrk="1" hangingPunct="1"/>
            <a:r>
              <a:rPr lang="ru-RU" altLang="ru-RU" sz="2400">
                <a:solidFill>
                  <a:schemeClr val="bg1"/>
                </a:solidFill>
                <a:latin typeface="Arial Black" pitchFamily="34" charset="0"/>
              </a:rPr>
              <a:t>Министерства образования и науки Ульяновской области</a:t>
            </a:r>
          </a:p>
          <a:p>
            <a:pPr algn="ctr" eaLnBrk="1" hangingPunct="1"/>
            <a:r>
              <a:rPr lang="ru-RU" altLang="ru-RU" sz="2400">
                <a:solidFill>
                  <a:schemeClr val="bg1"/>
                </a:solidFill>
                <a:latin typeface="Arial Black" pitchFamily="34" charset="0"/>
              </a:rPr>
              <a:t>за 201</a:t>
            </a:r>
            <a:r>
              <a:rPr lang="en-US" altLang="ru-RU" sz="2400">
                <a:solidFill>
                  <a:schemeClr val="bg1"/>
                </a:solidFill>
                <a:latin typeface="Arial Black" pitchFamily="34" charset="0"/>
              </a:rPr>
              <a:t>6</a:t>
            </a:r>
            <a:r>
              <a:rPr lang="ru-RU" altLang="ru-RU" sz="2400">
                <a:solidFill>
                  <a:schemeClr val="bg1"/>
                </a:solidFill>
                <a:latin typeface="Arial Black" pitchFamily="34" charset="0"/>
              </a:rPr>
              <a:t> год </a:t>
            </a:r>
          </a:p>
          <a:p>
            <a:pPr algn="ctr" eaLnBrk="1" hangingPunct="1"/>
            <a:endParaRPr lang="ru-RU" altLang="ru-RU" sz="1400">
              <a:solidFill>
                <a:schemeClr val="bg1"/>
              </a:solidFill>
              <a:latin typeface="Arial Black" pitchFamily="34" charset="0"/>
            </a:endParaRPr>
          </a:p>
          <a:p>
            <a:pPr algn="ctr" eaLnBrk="1" hangingPunct="1"/>
            <a:r>
              <a:rPr lang="ru-RU" altLang="ru-RU" sz="2400">
                <a:solidFill>
                  <a:srgbClr val="B7DEE8"/>
                </a:solidFill>
                <a:latin typeface="Arial Black" pitchFamily="34" charset="0"/>
              </a:rPr>
              <a:t>и задачах на 201</a:t>
            </a:r>
            <a:r>
              <a:rPr lang="en-US" altLang="ru-RU" sz="2400">
                <a:solidFill>
                  <a:srgbClr val="B7DEE8"/>
                </a:solidFill>
                <a:latin typeface="Arial Black" pitchFamily="34" charset="0"/>
              </a:rPr>
              <a:t>7</a:t>
            </a:r>
            <a:r>
              <a:rPr lang="ru-RU" altLang="ru-RU" sz="2400">
                <a:solidFill>
                  <a:srgbClr val="B7DEE8"/>
                </a:solidFill>
                <a:latin typeface="Arial Black" pitchFamily="34" charset="0"/>
              </a:rPr>
              <a:t>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62375" y="2663825"/>
            <a:ext cx="1663700" cy="34115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317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22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13323" name="TextBox 15"/>
          <p:cNvSpPr txBox="1">
            <a:spLocks noChangeArrowheads="1"/>
          </p:cNvSpPr>
          <p:nvPr/>
        </p:nvSpPr>
        <p:spPr bwMode="auto">
          <a:xfrm>
            <a:off x="4049713" y="42863"/>
            <a:ext cx="4859337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Повышение результативности общего образования</a:t>
            </a:r>
          </a:p>
          <a:p>
            <a:pPr algn="ctr"/>
            <a:endParaRPr lang="ru-RU" sz="15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>
            <a:off x="3762375" y="2019300"/>
            <a:ext cx="1663700" cy="644525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 rot="10800000">
            <a:off x="3781425" y="6075363"/>
            <a:ext cx="1644650" cy="712787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326" name="Picture 2" descr="http://kaluganews.ru/uploads/2016/%D0%95%D0%93%D0%AD.jpg"/>
          <p:cNvPicPr>
            <a:picLocks noChangeAspect="1" noChangeArrowheads="1"/>
          </p:cNvPicPr>
          <p:nvPr/>
        </p:nvPicPr>
        <p:blipFill>
          <a:blip r:embed="rId3"/>
          <a:srcRect l="-381" t="4376"/>
          <a:stretch>
            <a:fillRect/>
          </a:stretch>
        </p:blipFill>
        <p:spPr bwMode="auto">
          <a:xfrm>
            <a:off x="322263" y="1916113"/>
            <a:ext cx="2835275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Picture 3" descr="H:\ЦИТ\Доклады-планы-показатели\Доклад Министра на ЗСО-2016\фото\Ассамблея талантливой молодёжи\IMG_65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4075" y="2205038"/>
            <a:ext cx="3068638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284163" y="1698625"/>
            <a:ext cx="4824412" cy="14287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081213" y="1695450"/>
            <a:ext cx="4824412" cy="1444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673475" y="1695450"/>
            <a:ext cx="4824413" cy="1444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495925" y="1695450"/>
            <a:ext cx="3540125" cy="1444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 rot="5400000">
            <a:off x="1943100" y="3409951"/>
            <a:ext cx="3152775" cy="16510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rot="5400000">
            <a:off x="2457450" y="3684588"/>
            <a:ext cx="2122488" cy="1444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5400000">
            <a:off x="2199482" y="5093494"/>
            <a:ext cx="2640012" cy="1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 rot="5400000">
            <a:off x="2549526" y="5705475"/>
            <a:ext cx="1936750" cy="1619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 rot="5400000">
            <a:off x="4087019" y="3405982"/>
            <a:ext cx="3151187" cy="16510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rot="5400000">
            <a:off x="4601369" y="3682206"/>
            <a:ext cx="2122488" cy="1428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 rot="5400000">
            <a:off x="4342606" y="5088732"/>
            <a:ext cx="2640013" cy="1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 rot="5400000">
            <a:off x="4693444" y="5701507"/>
            <a:ext cx="1936750" cy="1635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40" name="TextBox 32"/>
          <p:cNvSpPr txBox="1">
            <a:spLocks noChangeArrowheads="1"/>
          </p:cNvSpPr>
          <p:nvPr/>
        </p:nvSpPr>
        <p:spPr bwMode="auto">
          <a:xfrm>
            <a:off x="449263" y="1217613"/>
            <a:ext cx="23828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Государственная итоговая аттестация</a:t>
            </a:r>
          </a:p>
        </p:txBody>
      </p:sp>
      <p:sp>
        <p:nvSpPr>
          <p:cNvPr id="13341" name="TextBox 33"/>
          <p:cNvSpPr txBox="1">
            <a:spLocks noChangeArrowheads="1"/>
          </p:cNvSpPr>
          <p:nvPr/>
        </p:nvSpPr>
        <p:spPr bwMode="auto">
          <a:xfrm>
            <a:off x="6105525" y="1241425"/>
            <a:ext cx="26622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Всероссийская олимпиада школьников</a:t>
            </a:r>
          </a:p>
        </p:txBody>
      </p:sp>
      <p:sp>
        <p:nvSpPr>
          <p:cNvPr id="13342" name="Прямоугольник 1"/>
          <p:cNvSpPr>
            <a:spLocks noChangeArrowheads="1"/>
          </p:cNvSpPr>
          <p:nvPr/>
        </p:nvSpPr>
        <p:spPr bwMode="auto">
          <a:xfrm>
            <a:off x="7938" y="4327525"/>
            <a:ext cx="16271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140BC1"/>
                </a:solidFill>
              </a:rPr>
              <a:t>В 2016 году результаты ЕГЭ учащихся Ульяновской области выше </a:t>
            </a:r>
            <a:r>
              <a:rPr lang="ru-RU" sz="1400" b="1" dirty="0" smtClean="0">
                <a:solidFill>
                  <a:srgbClr val="140BC1"/>
                </a:solidFill>
              </a:rPr>
              <a:t> </a:t>
            </a:r>
            <a:r>
              <a:rPr lang="ru-RU" sz="1400" b="1" dirty="0">
                <a:solidFill>
                  <a:srgbClr val="140BC1"/>
                </a:solidFill>
              </a:rPr>
              <a:t>показателей по следующим предметам:</a:t>
            </a:r>
          </a:p>
        </p:txBody>
      </p:sp>
      <p:sp>
        <p:nvSpPr>
          <p:cNvPr id="13343" name="TextBox 34"/>
          <p:cNvSpPr txBox="1">
            <a:spLocks noChangeArrowheads="1"/>
          </p:cNvSpPr>
          <p:nvPr/>
        </p:nvSpPr>
        <p:spPr bwMode="auto">
          <a:xfrm>
            <a:off x="73025" y="6362700"/>
            <a:ext cx="32670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38</a:t>
            </a:r>
            <a:r>
              <a:rPr lang="ru-RU" sz="1200">
                <a:solidFill>
                  <a:srgbClr val="140BC1"/>
                </a:solidFill>
                <a:latin typeface="Arial Black" pitchFamily="34" charset="0"/>
              </a:rPr>
              <a:t> выпускников получили 100 бальные результаты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566738" y="6337300"/>
            <a:ext cx="1339850" cy="0"/>
          </a:xfrm>
          <a:prstGeom prst="line">
            <a:avLst/>
          </a:prstGeom>
          <a:ln w="19050">
            <a:solidFill>
              <a:srgbClr val="140B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/>
          <p:cNvSpPr/>
          <p:nvPr/>
        </p:nvSpPr>
        <p:spPr>
          <a:xfrm>
            <a:off x="490538" y="6289675"/>
            <a:ext cx="84137" cy="93663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1503363" y="5460537"/>
            <a:ext cx="84137" cy="95250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449263" y="4268788"/>
            <a:ext cx="85725" cy="93662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1562100" y="5506801"/>
            <a:ext cx="633413" cy="0"/>
          </a:xfrm>
          <a:prstGeom prst="line">
            <a:avLst/>
          </a:prstGeom>
          <a:ln w="19050">
            <a:solidFill>
              <a:srgbClr val="140B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534988" y="4314825"/>
            <a:ext cx="1371600" cy="0"/>
          </a:xfrm>
          <a:prstGeom prst="line">
            <a:avLst/>
          </a:prstGeom>
          <a:ln w="19050">
            <a:solidFill>
              <a:srgbClr val="140B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1504950" y="4500563"/>
            <a:ext cx="84138" cy="93662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1546225" y="4567238"/>
            <a:ext cx="635000" cy="0"/>
          </a:xfrm>
          <a:prstGeom prst="line">
            <a:avLst/>
          </a:prstGeom>
          <a:ln w="19050">
            <a:solidFill>
              <a:srgbClr val="140B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56" name="Прямоугольник 52"/>
          <p:cNvSpPr>
            <a:spLocks noChangeArrowheads="1"/>
          </p:cNvSpPr>
          <p:nvPr/>
        </p:nvSpPr>
        <p:spPr bwMode="auto">
          <a:xfrm>
            <a:off x="1408113" y="4271963"/>
            <a:ext cx="1628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40BC1"/>
                </a:solidFill>
              </a:rPr>
              <a:t>Математике</a:t>
            </a:r>
            <a:endParaRPr lang="ru-RU" sz="1400" b="1" dirty="0">
              <a:solidFill>
                <a:srgbClr val="140BC1"/>
              </a:solidFill>
            </a:endParaRPr>
          </a:p>
        </p:txBody>
      </p:sp>
      <p:sp>
        <p:nvSpPr>
          <p:cNvPr id="13357" name="Прямоугольник 57"/>
          <p:cNvSpPr>
            <a:spLocks noChangeArrowheads="1"/>
          </p:cNvSpPr>
          <p:nvPr/>
        </p:nvSpPr>
        <p:spPr bwMode="auto">
          <a:xfrm>
            <a:off x="750888" y="3975100"/>
            <a:ext cx="1628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140BC1"/>
                </a:solidFill>
              </a:rPr>
              <a:t>Русскому языку</a:t>
            </a:r>
          </a:p>
        </p:txBody>
      </p:sp>
      <p:sp>
        <p:nvSpPr>
          <p:cNvPr id="13360" name="Прямоугольник 60"/>
          <p:cNvSpPr>
            <a:spLocks noChangeArrowheads="1"/>
          </p:cNvSpPr>
          <p:nvPr/>
        </p:nvSpPr>
        <p:spPr bwMode="auto">
          <a:xfrm>
            <a:off x="1539875" y="5209712"/>
            <a:ext cx="1628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40BC1"/>
                </a:solidFill>
              </a:rPr>
              <a:t>Информатике</a:t>
            </a:r>
            <a:endParaRPr lang="ru-RU" sz="1400" b="1" dirty="0">
              <a:solidFill>
                <a:srgbClr val="140BC1"/>
              </a:solidFill>
            </a:endParaRPr>
          </a:p>
        </p:txBody>
      </p:sp>
      <p:sp>
        <p:nvSpPr>
          <p:cNvPr id="13361" name="Прямоугольник 61"/>
          <p:cNvSpPr>
            <a:spLocks noChangeArrowheads="1"/>
          </p:cNvSpPr>
          <p:nvPr/>
        </p:nvSpPr>
        <p:spPr bwMode="auto">
          <a:xfrm>
            <a:off x="1408113" y="6075363"/>
            <a:ext cx="1628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140BC1"/>
                </a:solidFill>
              </a:rPr>
              <a:t>Литературе</a:t>
            </a: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1544638" y="4327525"/>
            <a:ext cx="20637" cy="2009775"/>
          </a:xfrm>
          <a:prstGeom prst="line">
            <a:avLst/>
          </a:prstGeom>
          <a:ln w="19050">
            <a:solidFill>
              <a:srgbClr val="140B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63" name="Прямоугольник 71"/>
          <p:cNvSpPr>
            <a:spLocks noChangeArrowheads="1"/>
          </p:cNvSpPr>
          <p:nvPr/>
        </p:nvSpPr>
        <p:spPr bwMode="auto">
          <a:xfrm>
            <a:off x="5986463" y="4433888"/>
            <a:ext cx="29638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В 2016 году Ульяновская область впервые вошла в 20-ку регионов России по количеству призёров и победителей заключительного этапа Всероссийской олимпиады школьников.</a:t>
            </a:r>
          </a:p>
        </p:txBody>
      </p:sp>
      <p:sp>
        <p:nvSpPr>
          <p:cNvPr id="13364" name="TextBox 74"/>
          <p:cNvSpPr txBox="1">
            <a:spLocks noChangeArrowheads="1"/>
          </p:cNvSpPr>
          <p:nvPr/>
        </p:nvSpPr>
        <p:spPr bwMode="auto">
          <a:xfrm>
            <a:off x="3803650" y="2519363"/>
            <a:ext cx="165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chemeClr val="bg1"/>
                </a:solidFill>
                <a:latin typeface="Arial Black" pitchFamily="34" charset="0"/>
              </a:rPr>
              <a:t>ТОП-500 школ России 2016:</a:t>
            </a:r>
          </a:p>
        </p:txBody>
      </p:sp>
      <p:sp>
        <p:nvSpPr>
          <p:cNvPr id="13365" name="TextBox 75"/>
          <p:cNvSpPr txBox="1">
            <a:spLocks noChangeArrowheads="1"/>
          </p:cNvSpPr>
          <p:nvPr/>
        </p:nvSpPr>
        <p:spPr bwMode="auto">
          <a:xfrm>
            <a:off x="3714750" y="4705350"/>
            <a:ext cx="165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chemeClr val="bg1"/>
                </a:solidFill>
                <a:latin typeface="Arial Black" pitchFamily="34" charset="0"/>
              </a:rPr>
              <a:t>200-сельских школ России:</a:t>
            </a:r>
          </a:p>
        </p:txBody>
      </p:sp>
      <p:sp>
        <p:nvSpPr>
          <p:cNvPr id="13366" name="TextBox 76"/>
          <p:cNvSpPr txBox="1">
            <a:spLocks noChangeArrowheads="1"/>
          </p:cNvSpPr>
          <p:nvPr/>
        </p:nvSpPr>
        <p:spPr bwMode="auto">
          <a:xfrm>
            <a:off x="3673475" y="3081338"/>
            <a:ext cx="1733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solidFill>
                  <a:schemeClr val="bg1"/>
                </a:solidFill>
                <a:latin typeface="Arial" charset="0"/>
              </a:rPr>
              <a:t>1) Гимназия №1 г.Ульяновск,</a:t>
            </a:r>
          </a:p>
          <a:p>
            <a:pPr algn="ctr"/>
            <a:endParaRPr lang="ru-RU" sz="1200">
              <a:solidFill>
                <a:schemeClr val="bg1"/>
              </a:solidFill>
              <a:latin typeface="Arial" charset="0"/>
            </a:endParaRPr>
          </a:p>
          <a:p>
            <a:pPr algn="ctr"/>
            <a:r>
              <a:rPr lang="ru-RU" sz="1200">
                <a:solidFill>
                  <a:schemeClr val="bg1"/>
                </a:solidFill>
                <a:latin typeface="Arial" charset="0"/>
              </a:rPr>
              <a:t>2) Городская гимназия г.Димитровграда</a:t>
            </a:r>
          </a:p>
        </p:txBody>
      </p:sp>
      <p:sp>
        <p:nvSpPr>
          <p:cNvPr id="13367" name="TextBox 77"/>
          <p:cNvSpPr txBox="1">
            <a:spLocks noChangeArrowheads="1"/>
          </p:cNvSpPr>
          <p:nvPr/>
        </p:nvSpPr>
        <p:spPr bwMode="auto">
          <a:xfrm>
            <a:off x="3641725" y="5343525"/>
            <a:ext cx="1905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ctr">
              <a:buFontTx/>
              <a:buAutoNum type="arabicParenR"/>
            </a:pPr>
            <a:r>
              <a:rPr lang="ru-RU" sz="1200">
                <a:solidFill>
                  <a:schemeClr val="bg1"/>
                </a:solidFill>
                <a:latin typeface="Arial" charset="0"/>
              </a:rPr>
              <a:t>Новомалыклинская СОШ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340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45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14346" name="TextBox 15"/>
          <p:cNvSpPr txBox="1">
            <a:spLocks noChangeArrowheads="1"/>
          </p:cNvSpPr>
          <p:nvPr/>
        </p:nvSpPr>
        <p:spPr bwMode="auto">
          <a:xfrm>
            <a:off x="4049713" y="42863"/>
            <a:ext cx="4859337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Повышение результативности общего образования</a:t>
            </a:r>
          </a:p>
          <a:p>
            <a:pPr algn="ctr"/>
            <a:endParaRPr lang="ru-RU" sz="15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4163" y="1704975"/>
            <a:ext cx="4824412" cy="1476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081213" y="1704975"/>
            <a:ext cx="4824412" cy="1476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673475" y="1704975"/>
            <a:ext cx="4824413" cy="1476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495925" y="1704975"/>
            <a:ext cx="3540125" cy="1476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 rot="5400000">
            <a:off x="2905919" y="3405982"/>
            <a:ext cx="3151187" cy="16510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rot="5400000">
            <a:off x="3807619" y="4069556"/>
            <a:ext cx="1347788" cy="1428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5400000">
            <a:off x="3452813" y="5380038"/>
            <a:ext cx="2057400" cy="165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 rot="5400000">
            <a:off x="3863181" y="6052345"/>
            <a:ext cx="1235075" cy="1635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55" name="TextBox 32"/>
          <p:cNvSpPr txBox="1">
            <a:spLocks noChangeArrowheads="1"/>
          </p:cNvSpPr>
          <p:nvPr/>
        </p:nvSpPr>
        <p:spPr bwMode="auto">
          <a:xfrm>
            <a:off x="592138" y="1379538"/>
            <a:ext cx="3316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Дистанционное образование</a:t>
            </a:r>
          </a:p>
        </p:txBody>
      </p:sp>
      <p:sp>
        <p:nvSpPr>
          <p:cNvPr id="14356" name="TextBox 33"/>
          <p:cNvSpPr txBox="1">
            <a:spLocks noChangeArrowheads="1"/>
          </p:cNvSpPr>
          <p:nvPr/>
        </p:nvSpPr>
        <p:spPr bwMode="auto">
          <a:xfrm>
            <a:off x="5248275" y="1311275"/>
            <a:ext cx="3475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Международный бакалавриат</a:t>
            </a:r>
          </a:p>
        </p:txBody>
      </p:sp>
      <p:sp>
        <p:nvSpPr>
          <p:cNvPr id="14357" name="Прямоугольник 71"/>
          <p:cNvSpPr>
            <a:spLocks noChangeArrowheads="1"/>
          </p:cNvSpPr>
          <p:nvPr/>
        </p:nvSpPr>
        <p:spPr bwMode="auto">
          <a:xfrm>
            <a:off x="4941888" y="4178300"/>
            <a:ext cx="37814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rgbClr val="140BC1"/>
                </a:solidFill>
                <a:latin typeface="Arial" charset="0"/>
              </a:rPr>
              <a:t>Частное учреждение -общеобразовательная организация "Международная школа "Источник", г. Ульяновск (</a:t>
            </a:r>
            <a:r>
              <a:rPr lang="ru-RU" sz="1400" b="1" u="sng">
                <a:solidFill>
                  <a:srgbClr val="140BC1"/>
                </a:solidFill>
                <a:latin typeface="Arial" charset="0"/>
              </a:rPr>
              <a:t>статус «Авторизованная школа IB DP»</a:t>
            </a:r>
            <a:r>
              <a:rPr lang="ru-RU" sz="1400">
                <a:solidFill>
                  <a:srgbClr val="140BC1"/>
                </a:solidFill>
                <a:latin typeface="Arial" charset="0"/>
              </a:rPr>
              <a:t>)</a:t>
            </a:r>
          </a:p>
          <a:p>
            <a:pPr algn="just"/>
            <a:endParaRPr lang="ru-RU" sz="1400">
              <a:solidFill>
                <a:srgbClr val="140BC1"/>
              </a:solidFill>
              <a:latin typeface="Arial" charset="0"/>
            </a:endParaRPr>
          </a:p>
          <a:p>
            <a:pPr algn="just"/>
            <a:r>
              <a:rPr lang="ru-RU" sz="1400">
                <a:solidFill>
                  <a:srgbClr val="140BC1"/>
                </a:solidFill>
                <a:latin typeface="Arial" charset="0"/>
              </a:rPr>
              <a:t>МАОУ многопрофильный лицей № 20, г.Ульяновск (</a:t>
            </a:r>
            <a:r>
              <a:rPr lang="ru-RU" sz="1400" b="1" u="sng">
                <a:solidFill>
                  <a:srgbClr val="140BC1"/>
                </a:solidFill>
                <a:latin typeface="Arial" charset="0"/>
              </a:rPr>
              <a:t>статус «Школа - кандидат</a:t>
            </a:r>
            <a:r>
              <a:rPr lang="ru-RU" sz="1400">
                <a:solidFill>
                  <a:srgbClr val="140BC1"/>
                </a:solidFill>
                <a:latin typeface="Arial" charset="0"/>
              </a:rPr>
              <a:t>»)</a:t>
            </a:r>
          </a:p>
          <a:p>
            <a:pPr algn="just"/>
            <a:endParaRPr lang="ru-RU" sz="1400">
              <a:solidFill>
                <a:srgbClr val="140BC1"/>
              </a:solidFill>
              <a:latin typeface="Arial" charset="0"/>
            </a:endParaRPr>
          </a:p>
          <a:p>
            <a:pPr algn="just"/>
            <a:r>
              <a:rPr lang="ru-RU" sz="1400">
                <a:solidFill>
                  <a:srgbClr val="140BC1"/>
                </a:solidFill>
                <a:latin typeface="Arial" charset="0"/>
              </a:rPr>
              <a:t>МАУО «Лингвистическая гимназия», </a:t>
            </a:r>
          </a:p>
          <a:p>
            <a:pPr algn="just"/>
            <a:r>
              <a:rPr lang="ru-RU" sz="1400">
                <a:solidFill>
                  <a:srgbClr val="140BC1"/>
                </a:solidFill>
                <a:latin typeface="Arial" charset="0"/>
              </a:rPr>
              <a:t>г. Ульяновск  (</a:t>
            </a:r>
            <a:r>
              <a:rPr lang="ru-RU" sz="1400" b="1" u="sng">
                <a:solidFill>
                  <a:srgbClr val="140BC1"/>
                </a:solidFill>
                <a:latin typeface="Arial" charset="0"/>
              </a:rPr>
              <a:t>«Интересующаяся школа IBPYP</a:t>
            </a:r>
            <a:r>
              <a:rPr lang="ru-RU" sz="1400">
                <a:solidFill>
                  <a:srgbClr val="140BC1"/>
                </a:solidFill>
                <a:latin typeface="Arial" charset="0"/>
              </a:rPr>
              <a:t>»). </a:t>
            </a:r>
          </a:p>
        </p:txBody>
      </p:sp>
      <p:sp>
        <p:nvSpPr>
          <p:cNvPr id="57" name="Прямоугольник 56"/>
          <p:cNvSpPr/>
          <p:nvPr/>
        </p:nvSpPr>
        <p:spPr>
          <a:xfrm rot="5400000">
            <a:off x="3217069" y="3425032"/>
            <a:ext cx="3151187" cy="16510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 rot="5400000">
            <a:off x="3711575" y="3679826"/>
            <a:ext cx="2160587" cy="1444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 rot="5400000">
            <a:off x="3636169" y="5214144"/>
            <a:ext cx="2311400" cy="1635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 rot="5400000">
            <a:off x="3996532" y="5863431"/>
            <a:ext cx="1601788" cy="1746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362" name="Picture 3" descr="H:\ЦИТ\Доклады-планы-показатели\Доклад Министра на ЗСО-2016\фото\ФОТО ДЛЯ ЗС\20\DSC_10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9375" y="1971675"/>
            <a:ext cx="35639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3" name="Picture 2" descr="Z:\Алексеева\дистанционное образование\фото дистанционка\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263" y="4611688"/>
            <a:ext cx="375920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Прямая со стрелкой 40"/>
          <p:cNvCxnSpPr/>
          <p:nvPr/>
        </p:nvCxnSpPr>
        <p:spPr>
          <a:xfrm>
            <a:off x="344488" y="2409825"/>
            <a:ext cx="282575" cy="0"/>
          </a:xfrm>
          <a:prstGeom prst="straightConnector1">
            <a:avLst/>
          </a:prstGeom>
          <a:ln w="19050">
            <a:solidFill>
              <a:srgbClr val="140BC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5" name="Прямоугольник 89"/>
          <p:cNvSpPr>
            <a:spLocks noChangeArrowheads="1"/>
          </p:cNvSpPr>
          <p:nvPr/>
        </p:nvSpPr>
        <p:spPr bwMode="auto">
          <a:xfrm>
            <a:off x="627063" y="1911350"/>
            <a:ext cx="3657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solidFill>
                  <a:srgbClr val="140BC1"/>
                </a:solidFill>
                <a:latin typeface="Arial" charset="0"/>
              </a:rPr>
              <a:t>С 01 сентября </a:t>
            </a:r>
            <a:r>
              <a:rPr lang="ru-RU" sz="1400" dirty="0" smtClean="0">
                <a:solidFill>
                  <a:srgbClr val="140BC1"/>
                </a:solidFill>
                <a:latin typeface="Arial" charset="0"/>
              </a:rPr>
              <a:t>2016 </a:t>
            </a:r>
            <a:r>
              <a:rPr lang="ru-RU" sz="1400" dirty="0">
                <a:solidFill>
                  <a:srgbClr val="140BC1"/>
                </a:solidFill>
                <a:latin typeface="Arial" charset="0"/>
              </a:rPr>
              <a:t>года учителя </a:t>
            </a:r>
            <a:r>
              <a:rPr lang="ru-RU" sz="1400" dirty="0" smtClean="0">
                <a:solidFill>
                  <a:srgbClr val="140BC1"/>
                </a:solidFill>
                <a:latin typeface="Arial" charset="0"/>
              </a:rPr>
              <a:t>г.Ульяновска и г. Димитровграда </a:t>
            </a:r>
            <a:r>
              <a:rPr lang="ru-RU" sz="1400" dirty="0">
                <a:solidFill>
                  <a:srgbClr val="140BC1"/>
                </a:solidFill>
                <a:latin typeface="Arial" charset="0"/>
              </a:rPr>
              <a:t>реализуют учебные предметы в удалённых сельских школах</a:t>
            </a:r>
          </a:p>
        </p:txBody>
      </p:sp>
      <p:sp>
        <p:nvSpPr>
          <p:cNvPr id="14366" name="Прямоугольник 91"/>
          <p:cNvSpPr>
            <a:spLocks noChangeArrowheads="1"/>
          </p:cNvSpPr>
          <p:nvPr/>
        </p:nvSpPr>
        <p:spPr bwMode="auto">
          <a:xfrm>
            <a:off x="627063" y="2808288"/>
            <a:ext cx="3657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solidFill>
                  <a:srgbClr val="140BC1"/>
                </a:solidFill>
                <a:latin typeface="Arial" charset="0"/>
              </a:rPr>
              <a:t>Преподавание иностранного </a:t>
            </a:r>
            <a:r>
              <a:rPr lang="ru-RU" sz="1400" dirty="0" smtClean="0">
                <a:solidFill>
                  <a:srgbClr val="140BC1"/>
                </a:solidFill>
                <a:latin typeface="Arial" charset="0"/>
              </a:rPr>
              <a:t>языка, химии и физики </a:t>
            </a:r>
            <a:r>
              <a:rPr lang="ru-RU" sz="1400" dirty="0">
                <a:solidFill>
                  <a:srgbClr val="140BC1"/>
                </a:solidFill>
                <a:latin typeface="Arial" charset="0"/>
              </a:rPr>
              <a:t>в сельской школе с применением ЭО и ДОТ в условиях отсутствия учителя в удалённой (сельской) школе</a:t>
            </a:r>
          </a:p>
        </p:txBody>
      </p:sp>
      <p:cxnSp>
        <p:nvCxnSpPr>
          <p:cNvPr id="93" name="Прямая со стрелкой 92"/>
          <p:cNvCxnSpPr/>
          <p:nvPr/>
        </p:nvCxnSpPr>
        <p:spPr>
          <a:xfrm>
            <a:off x="357188" y="3284538"/>
            <a:ext cx="282575" cy="0"/>
          </a:xfrm>
          <a:prstGeom prst="straightConnector1">
            <a:avLst/>
          </a:prstGeom>
          <a:ln w="19050">
            <a:solidFill>
              <a:srgbClr val="140BC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/>
          <p:nvPr/>
        </p:nvCxnSpPr>
        <p:spPr>
          <a:xfrm>
            <a:off x="334963" y="4127500"/>
            <a:ext cx="282575" cy="0"/>
          </a:xfrm>
          <a:prstGeom prst="straightConnector1">
            <a:avLst/>
          </a:prstGeom>
          <a:ln w="19050">
            <a:solidFill>
              <a:srgbClr val="140BC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9" name="Прямоугольник 95"/>
          <p:cNvSpPr>
            <a:spLocks noChangeArrowheads="1"/>
          </p:cNvSpPr>
          <p:nvPr/>
        </p:nvSpPr>
        <p:spPr bwMode="auto">
          <a:xfrm>
            <a:off x="566738" y="3869874"/>
            <a:ext cx="37179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solidFill>
                  <a:srgbClr val="140BC1"/>
                </a:solidFill>
                <a:latin typeface="Arial" charset="0"/>
              </a:rPr>
              <a:t>Реализация элективных курсов (программ внеурочной деятельности), углубленное изучение предметов</a:t>
            </a:r>
          </a:p>
        </p:txBody>
      </p:sp>
      <p:sp>
        <p:nvSpPr>
          <p:cNvPr id="107" name="Прямоугольник 106"/>
          <p:cNvSpPr/>
          <p:nvPr/>
        </p:nvSpPr>
        <p:spPr>
          <a:xfrm rot="5400000">
            <a:off x="-219074" y="2227262"/>
            <a:ext cx="830262" cy="15716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 rot="5400000">
            <a:off x="-230981" y="3069431"/>
            <a:ext cx="850900" cy="153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9" name="Прямоугольник 108"/>
          <p:cNvSpPr/>
          <p:nvPr/>
        </p:nvSpPr>
        <p:spPr>
          <a:xfrm rot="5400000">
            <a:off x="-272256" y="3961606"/>
            <a:ext cx="936625" cy="1571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10" name="Прямая со стрелкой 109"/>
          <p:cNvCxnSpPr/>
          <p:nvPr/>
        </p:nvCxnSpPr>
        <p:spPr>
          <a:xfrm flipH="1">
            <a:off x="8662988" y="4716463"/>
            <a:ext cx="315912" cy="0"/>
          </a:xfrm>
          <a:prstGeom prst="straightConnector1">
            <a:avLst/>
          </a:prstGeom>
          <a:ln w="19050">
            <a:solidFill>
              <a:srgbClr val="140BC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/>
          <p:cNvCxnSpPr/>
          <p:nvPr/>
        </p:nvCxnSpPr>
        <p:spPr>
          <a:xfrm flipH="1">
            <a:off x="8662988" y="5668963"/>
            <a:ext cx="315912" cy="0"/>
          </a:xfrm>
          <a:prstGeom prst="straightConnector1">
            <a:avLst/>
          </a:prstGeom>
          <a:ln w="19050">
            <a:solidFill>
              <a:srgbClr val="140BC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 стрелкой 117"/>
          <p:cNvCxnSpPr/>
          <p:nvPr/>
        </p:nvCxnSpPr>
        <p:spPr>
          <a:xfrm flipH="1">
            <a:off x="8662988" y="6359525"/>
            <a:ext cx="315912" cy="0"/>
          </a:xfrm>
          <a:prstGeom prst="straightConnector1">
            <a:avLst/>
          </a:prstGeom>
          <a:ln w="19050">
            <a:solidFill>
              <a:srgbClr val="140BC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Прямоугольник 112"/>
          <p:cNvSpPr/>
          <p:nvPr/>
        </p:nvSpPr>
        <p:spPr>
          <a:xfrm rot="5400000">
            <a:off x="8572500" y="4533900"/>
            <a:ext cx="830263" cy="15716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4" name="Прямоугольник 113"/>
          <p:cNvSpPr/>
          <p:nvPr/>
        </p:nvSpPr>
        <p:spPr>
          <a:xfrm rot="5400000">
            <a:off x="8560594" y="5376069"/>
            <a:ext cx="850900" cy="153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5" name="Прямоугольник 114"/>
          <p:cNvSpPr/>
          <p:nvPr/>
        </p:nvSpPr>
        <p:spPr>
          <a:xfrm rot="5400000">
            <a:off x="8518526" y="6269037"/>
            <a:ext cx="938212" cy="1571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1113" y="1993900"/>
            <a:ext cx="4367213" cy="344805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365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70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15371" name="TextBox 15"/>
          <p:cNvSpPr txBox="1">
            <a:spLocks noChangeArrowheads="1"/>
          </p:cNvSpPr>
          <p:nvPr/>
        </p:nvSpPr>
        <p:spPr bwMode="auto">
          <a:xfrm>
            <a:off x="4049713" y="25400"/>
            <a:ext cx="4859337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Повышение результативности общего образования</a:t>
            </a:r>
          </a:p>
          <a:p>
            <a:pPr algn="ctr"/>
            <a:endParaRPr lang="ru-RU" sz="15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-15875" y="5441950"/>
            <a:ext cx="2173288" cy="1425575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15875" y="1358900"/>
            <a:ext cx="9159875" cy="54610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ый треугольник 16"/>
          <p:cNvSpPr/>
          <p:nvPr/>
        </p:nvSpPr>
        <p:spPr>
          <a:xfrm rot="10800000">
            <a:off x="6994525" y="5434013"/>
            <a:ext cx="2147888" cy="1355725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597400" y="1993900"/>
            <a:ext cx="4546600" cy="34401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76" name="TextBox 1"/>
          <p:cNvSpPr txBox="1">
            <a:spLocks noChangeArrowheads="1"/>
          </p:cNvSpPr>
          <p:nvPr/>
        </p:nvSpPr>
        <p:spPr bwMode="auto">
          <a:xfrm>
            <a:off x="684213" y="5602288"/>
            <a:ext cx="74882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40BC1"/>
                </a:solidFill>
                <a:latin typeface="Arial" charset="0"/>
              </a:rPr>
              <a:t>В  2016 году дополнительные средства получали 23 школы,</a:t>
            </a:r>
            <a:br>
              <a:rPr lang="ru-RU">
                <a:solidFill>
                  <a:srgbClr val="140BC1"/>
                </a:solidFill>
                <a:latin typeface="Arial" charset="0"/>
              </a:rPr>
            </a:br>
            <a:r>
              <a:rPr lang="ru-RU">
                <a:solidFill>
                  <a:srgbClr val="140BC1"/>
                </a:solidFill>
                <a:latin typeface="Arial" charset="0"/>
              </a:rPr>
              <a:t>       находящиеся в рабочих поселках (средняя наполняемость</a:t>
            </a:r>
            <a:br>
              <a:rPr lang="ru-RU">
                <a:solidFill>
                  <a:srgbClr val="140BC1"/>
                </a:solidFill>
                <a:latin typeface="Arial" charset="0"/>
              </a:rPr>
            </a:br>
            <a:r>
              <a:rPr lang="ru-RU">
                <a:solidFill>
                  <a:srgbClr val="140BC1"/>
                </a:solidFill>
                <a:latin typeface="Arial" charset="0"/>
              </a:rPr>
              <a:t>                               классов в которых составляет менее 20 человек)</a:t>
            </a:r>
          </a:p>
        </p:txBody>
      </p:sp>
      <p:sp>
        <p:nvSpPr>
          <p:cNvPr id="15377" name="TextBox 22"/>
          <p:cNvSpPr txBox="1">
            <a:spLocks noChangeArrowheads="1"/>
          </p:cNvSpPr>
          <p:nvPr/>
        </p:nvSpPr>
        <p:spPr bwMode="auto">
          <a:xfrm>
            <a:off x="53975" y="1447800"/>
            <a:ext cx="8963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Arial" charset="0"/>
              </a:rPr>
              <a:t>Основные акценты были сделаны на поддержку небольших сельских школ</a:t>
            </a:r>
          </a:p>
        </p:txBody>
      </p:sp>
      <p:sp>
        <p:nvSpPr>
          <p:cNvPr id="15378" name="TextBox 23"/>
          <p:cNvSpPr txBox="1">
            <a:spLocks noChangeArrowheads="1"/>
          </p:cNvSpPr>
          <p:nvPr/>
        </p:nvSpPr>
        <p:spPr bwMode="auto">
          <a:xfrm>
            <a:off x="112713" y="1993900"/>
            <a:ext cx="396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Arial" charset="0"/>
              </a:rPr>
              <a:t>80 малокомплектных школ</a:t>
            </a:r>
          </a:p>
        </p:txBody>
      </p:sp>
      <p:sp>
        <p:nvSpPr>
          <p:cNvPr id="15379" name="TextBox 24"/>
          <p:cNvSpPr txBox="1">
            <a:spLocks noChangeArrowheads="1"/>
          </p:cNvSpPr>
          <p:nvPr/>
        </p:nvSpPr>
        <p:spPr bwMode="auto">
          <a:xfrm>
            <a:off x="4622800" y="2017713"/>
            <a:ext cx="4521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Arial" charset="0"/>
              </a:rPr>
              <a:t>161 малочисленная школа</a:t>
            </a:r>
            <a:r>
              <a:rPr lang="ru-RU" sz="1400" b="1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ctr"/>
            <a:r>
              <a:rPr lang="ru-RU" sz="1400" b="1">
                <a:solidFill>
                  <a:schemeClr val="bg1"/>
                </a:solidFill>
                <a:latin typeface="Arial" charset="0"/>
              </a:rPr>
              <a:t>(средняя наполняемость классов - менее 14) человек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202113" y="5391150"/>
            <a:ext cx="792162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168775" y="199390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382" name="Picture 16" descr="Ермоловке Вешкаймского района повезло — и школу недавно отремонтировали, и учащихся хватает 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13" y="2633663"/>
            <a:ext cx="413861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3" name="Picture 20" descr="http://smartnews.ru/storage/c/2014/03/28/1396015109_591359_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8538" y="2646363"/>
            <a:ext cx="41243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00463" y="1976438"/>
            <a:ext cx="349250" cy="210026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38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94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16395" name="TextBox 15"/>
          <p:cNvSpPr txBox="1">
            <a:spLocks noChangeArrowheads="1"/>
          </p:cNvSpPr>
          <p:nvPr/>
        </p:nvSpPr>
        <p:spPr bwMode="auto">
          <a:xfrm>
            <a:off x="4049713" y="1588"/>
            <a:ext cx="48593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chemeClr val="bg1"/>
                </a:solidFill>
                <a:latin typeface="Arial Black" pitchFamily="34" charset="0"/>
              </a:rPr>
              <a:t>«…Инклюзивное образование крайне важно для всех членов общества - и для людей с ограниченными возможностями, и для детей, у которых нет проблем со здоровьем…»</a:t>
            </a: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V="1">
            <a:off x="3520281" y="1464469"/>
            <a:ext cx="708025" cy="35083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8027988" y="3967163"/>
            <a:ext cx="1116012" cy="338137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143375" y="955675"/>
            <a:ext cx="4672013" cy="293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itchFamily="34" charset="0"/>
              </a:rPr>
              <a:t>Президент Российской Федерации </a:t>
            </a:r>
            <a:r>
              <a:rPr lang="ru-RU" sz="1300" i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itchFamily="34" charset="0"/>
              </a:rPr>
              <a:t>В.В.Путин</a:t>
            </a:r>
            <a:r>
              <a:rPr lang="ru-RU" sz="13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16399" name="Picture 15" descr="H:\ЦИТ\Доклады-планы-показатели\Доклад Министра на ЗСО-2016\фото\доступная среда, инклюзивное образование\мобильный подъемник для инвалидов..JPG"/>
          <p:cNvPicPr>
            <a:picLocks noChangeAspect="1" noChangeArrowheads="1"/>
          </p:cNvPicPr>
          <p:nvPr/>
        </p:nvPicPr>
        <p:blipFill>
          <a:blip r:embed="rId3"/>
          <a:srcRect l="9138" r="22968"/>
          <a:stretch>
            <a:fillRect/>
          </a:stretch>
        </p:blipFill>
        <p:spPr bwMode="auto">
          <a:xfrm>
            <a:off x="4148138" y="4443413"/>
            <a:ext cx="2106612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5400000">
            <a:off x="5689601" y="1966912"/>
            <a:ext cx="349250" cy="432752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401" name="TextBox 13"/>
          <p:cNvSpPr txBox="1">
            <a:spLocks noChangeArrowheads="1"/>
          </p:cNvSpPr>
          <p:nvPr/>
        </p:nvSpPr>
        <p:spPr bwMode="auto">
          <a:xfrm>
            <a:off x="3767138" y="1196975"/>
            <a:ext cx="53768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Программа  «Доступная среда» 2016 год:</a:t>
            </a:r>
          </a:p>
        </p:txBody>
      </p:sp>
      <p:pic>
        <p:nvPicPr>
          <p:cNvPr id="16402" name="Picture 17" descr="H:\ЦИТ\Доклады-планы-показатели\Доклад Министра на ЗСО-2016\фото\Ульяновская область дистанционное образование, дети с ОВЗ\ДОТ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888" y="1976438"/>
            <a:ext cx="349250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3" name="Picture 18" descr="H:\ЦИТ\Доклады-планы-показатели\Доклад Министра на ЗСО-2016\фото\Ульяновская область дистанционное образование, дети с ОВЗ\рабочее место ребенка с ДЦП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288" y="4452938"/>
            <a:ext cx="3492500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Picture 20" descr="H:\ЦИТ\Доклады-планы-показатели\Доклад Министра на ЗСО-2016\фото\Ульяновская область дистанционное образование, дети с ОВЗ\спец оборуд в 8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78613" y="4448175"/>
            <a:ext cx="2046287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5" name="TextBox 13"/>
          <p:cNvSpPr txBox="1">
            <a:spLocks noChangeArrowheads="1"/>
          </p:cNvSpPr>
          <p:nvPr/>
        </p:nvSpPr>
        <p:spPr bwMode="auto">
          <a:xfrm>
            <a:off x="4165600" y="3205163"/>
            <a:ext cx="48307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rgbClr val="140BC1"/>
                </a:solidFill>
                <a:latin typeface="Arial" charset="0"/>
              </a:rPr>
              <a:t>Опыт работы стажировочных и базовых площадок по социализации детей с ОВЗ распространен в школах области и в 17 регионах Российской Федерации.</a:t>
            </a:r>
          </a:p>
        </p:txBody>
      </p:sp>
      <p:sp>
        <p:nvSpPr>
          <p:cNvPr id="16406" name="TextBox 13"/>
          <p:cNvSpPr txBox="1">
            <a:spLocks noChangeArrowheads="1"/>
          </p:cNvSpPr>
          <p:nvPr/>
        </p:nvSpPr>
        <p:spPr bwMode="auto">
          <a:xfrm>
            <a:off x="4138613" y="1408113"/>
            <a:ext cx="4852987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>
                <a:solidFill>
                  <a:srgbClr val="140BC1"/>
                </a:solidFill>
                <a:latin typeface="Arial" charset="0"/>
              </a:rPr>
              <a:t>выделено 9066,4 тыс. руб. из федерального </a:t>
            </a:r>
            <a:br>
              <a:rPr lang="ru-RU" sz="1400" b="1">
                <a:solidFill>
                  <a:srgbClr val="140BC1"/>
                </a:solidFill>
                <a:latin typeface="Arial" charset="0"/>
              </a:rPr>
            </a:br>
            <a:r>
              <a:rPr lang="ru-RU" sz="1400" b="1">
                <a:solidFill>
                  <a:srgbClr val="140BC1"/>
                </a:solidFill>
                <a:latin typeface="Arial" charset="0"/>
              </a:rPr>
              <a:t>и 3885,6 тыс. рублей из областного бюджета</a:t>
            </a:r>
            <a:r>
              <a:rPr lang="ru-RU" sz="1400">
                <a:solidFill>
                  <a:srgbClr val="140BC1"/>
                </a:solidFill>
                <a:latin typeface="Arial" charset="0"/>
              </a:rPr>
              <a:t>: изменена архитектурная среда, создана материально-техническая база: приобретено учебное, коррекционное и реабилитационное оборудование.</a:t>
            </a:r>
          </a:p>
        </p:txBody>
      </p:sp>
      <p:sp>
        <p:nvSpPr>
          <p:cNvPr id="16407" name="TextBox 13"/>
          <p:cNvSpPr txBox="1">
            <a:spLocks noChangeArrowheads="1"/>
          </p:cNvSpPr>
          <p:nvPr/>
        </p:nvSpPr>
        <p:spPr bwMode="auto">
          <a:xfrm>
            <a:off x="4132263" y="2536825"/>
            <a:ext cx="48529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rgbClr val="140BC1"/>
                </a:solidFill>
                <a:latin typeface="Arial" charset="0"/>
              </a:rPr>
              <a:t>На территории Ульяновской области функционируют </a:t>
            </a:r>
            <a:br>
              <a:rPr lang="ru-RU" sz="1400">
                <a:solidFill>
                  <a:srgbClr val="140BC1"/>
                </a:solidFill>
                <a:latin typeface="Arial" charset="0"/>
              </a:rPr>
            </a:br>
            <a:r>
              <a:rPr lang="ru-RU" sz="1400">
                <a:solidFill>
                  <a:srgbClr val="140BC1"/>
                </a:solidFill>
                <a:latin typeface="Arial" charset="0"/>
              </a:rPr>
              <a:t>1 центральная и 4 территориальных ПМПК:</a:t>
            </a:r>
          </a:p>
          <a:p>
            <a:pPr algn="just"/>
            <a:r>
              <a:rPr lang="ru-RU" sz="1400">
                <a:solidFill>
                  <a:srgbClr val="140BC1"/>
                </a:solidFill>
                <a:latin typeface="Arial" charset="0"/>
              </a:rPr>
              <a:t>в 2016 обследовано </a:t>
            </a:r>
            <a:r>
              <a:rPr lang="ru-RU" sz="1400" b="1">
                <a:solidFill>
                  <a:srgbClr val="140BC1"/>
                </a:solidFill>
                <a:latin typeface="Arial" charset="0"/>
              </a:rPr>
              <a:t>8414 детей</a:t>
            </a:r>
            <a:r>
              <a:rPr lang="ru-RU" sz="1400">
                <a:solidFill>
                  <a:srgbClr val="140BC1"/>
                </a:solidFill>
                <a:latin typeface="Arial" charset="0"/>
              </a:rPr>
              <a:t>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892675" y="2535238"/>
            <a:ext cx="792163" cy="46037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680075" y="2532063"/>
            <a:ext cx="792163" cy="460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472238" y="253682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235825" y="2532063"/>
            <a:ext cx="792163" cy="460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892675" y="3198813"/>
            <a:ext cx="792163" cy="4921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680075" y="3198813"/>
            <a:ext cx="792163" cy="460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6443663" y="3198813"/>
            <a:ext cx="792162" cy="46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7235825" y="3198813"/>
            <a:ext cx="792163" cy="460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416" name="TextBox 13"/>
          <p:cNvSpPr txBox="1">
            <a:spLocks noChangeArrowheads="1"/>
          </p:cNvSpPr>
          <p:nvPr/>
        </p:nvSpPr>
        <p:spPr bwMode="auto">
          <a:xfrm>
            <a:off x="130175" y="1246188"/>
            <a:ext cx="34337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140BC1"/>
                </a:solidFill>
                <a:latin typeface="Arial" charset="0"/>
              </a:rPr>
              <a:t>72%</a:t>
            </a:r>
            <a:r>
              <a:rPr lang="ru-RU" sz="1400">
                <a:solidFill>
                  <a:srgbClr val="140BC1"/>
                </a:solidFill>
                <a:latin typeface="Arial" charset="0"/>
              </a:rPr>
              <a:t> детям с ОВЗ и детям-инвалидам созданы условия для получения качественного общего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00463" y="1976438"/>
            <a:ext cx="349250" cy="210026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413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8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17419" name="TextBox 15"/>
          <p:cNvSpPr txBox="1">
            <a:spLocks noChangeArrowheads="1"/>
          </p:cNvSpPr>
          <p:nvPr/>
        </p:nvSpPr>
        <p:spPr bwMode="auto">
          <a:xfrm>
            <a:off x="4067175" y="333375"/>
            <a:ext cx="4859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  <a:latin typeface="Arial Black" pitchFamily="34" charset="0"/>
              </a:rPr>
              <a:t>Организация питания</a:t>
            </a: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V="1">
            <a:off x="3520281" y="1464469"/>
            <a:ext cx="708025" cy="35083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8027988" y="3967163"/>
            <a:ext cx="1116012" cy="338137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5689601" y="1966912"/>
            <a:ext cx="349250" cy="432752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892675" y="2535238"/>
            <a:ext cx="792163" cy="46037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680075" y="2532063"/>
            <a:ext cx="792163" cy="460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472238" y="253682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235825" y="2532063"/>
            <a:ext cx="792163" cy="460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892675" y="3198813"/>
            <a:ext cx="792163" cy="4921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680075" y="3198813"/>
            <a:ext cx="792163" cy="460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6443663" y="3198813"/>
            <a:ext cx="792162" cy="46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7235825" y="3198813"/>
            <a:ext cx="792163" cy="460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31" name="TextBox 13"/>
          <p:cNvSpPr txBox="1">
            <a:spLocks noChangeArrowheads="1"/>
          </p:cNvSpPr>
          <p:nvPr/>
        </p:nvSpPr>
        <p:spPr bwMode="auto">
          <a:xfrm>
            <a:off x="4284663" y="1196975"/>
            <a:ext cx="485933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140BC1"/>
                </a:solidFill>
                <a:latin typeface="Arial" charset="0"/>
              </a:rPr>
              <a:t>В 2016 году организация питания в форме аутсорсинга</a:t>
            </a:r>
            <a:r>
              <a:rPr lang="ru-RU" sz="1400">
                <a:solidFill>
                  <a:srgbClr val="140BC1"/>
                </a:solidFill>
                <a:latin typeface="Arial" charset="0"/>
              </a:rPr>
              <a:t>:</a:t>
            </a:r>
          </a:p>
          <a:p>
            <a:r>
              <a:rPr lang="ru-RU" sz="1400">
                <a:solidFill>
                  <a:srgbClr val="140BC1"/>
                </a:solidFill>
                <a:latin typeface="Arial" charset="0"/>
              </a:rPr>
              <a:t> </a:t>
            </a:r>
            <a:r>
              <a:rPr lang="ru-RU" sz="1400" b="1">
                <a:solidFill>
                  <a:srgbClr val="140BC1"/>
                </a:solidFill>
                <a:latin typeface="Arial" charset="0"/>
              </a:rPr>
              <a:t>в 90 муниципальных общеобразовательных организациях (22%)</a:t>
            </a:r>
          </a:p>
          <a:p>
            <a:r>
              <a:rPr lang="ru-RU" sz="1400" b="1">
                <a:solidFill>
                  <a:srgbClr val="140BC1"/>
                </a:solidFill>
                <a:latin typeface="Arial" charset="0"/>
              </a:rPr>
              <a:t>в 32 муниципальных дошкольных образовательных организациях (6%)</a:t>
            </a:r>
          </a:p>
        </p:txBody>
      </p:sp>
      <p:sp>
        <p:nvSpPr>
          <p:cNvPr id="17432" name="TextBox 13"/>
          <p:cNvSpPr txBox="1">
            <a:spLocks noChangeArrowheads="1"/>
          </p:cNvSpPr>
          <p:nvPr/>
        </p:nvSpPr>
        <p:spPr bwMode="auto">
          <a:xfrm>
            <a:off x="4427538" y="2636838"/>
            <a:ext cx="45370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140BC1"/>
                </a:solidFill>
                <a:latin typeface="Arial" charset="0"/>
              </a:rPr>
              <a:t>Горячим  питанием охвачено: </a:t>
            </a:r>
          </a:p>
          <a:p>
            <a:r>
              <a:rPr lang="ru-RU" sz="1400" b="1">
                <a:solidFill>
                  <a:srgbClr val="140BC1"/>
                </a:solidFill>
                <a:latin typeface="Arial" charset="0"/>
              </a:rPr>
              <a:t>85015 человек (81,1%)</a:t>
            </a:r>
          </a:p>
          <a:p>
            <a:endParaRPr lang="ru-RU" sz="1400" b="1">
              <a:solidFill>
                <a:srgbClr val="140BC1"/>
              </a:solidFill>
              <a:latin typeface="Arial" charset="0"/>
            </a:endParaRPr>
          </a:p>
          <a:p>
            <a:r>
              <a:rPr lang="ru-RU" sz="1400" b="1">
                <a:solidFill>
                  <a:srgbClr val="140BC1"/>
                </a:solidFill>
                <a:latin typeface="Arial" charset="0"/>
              </a:rPr>
              <a:t>Льготным питанием охвачено:</a:t>
            </a:r>
          </a:p>
          <a:p>
            <a:r>
              <a:rPr lang="ru-RU" sz="1400" b="1">
                <a:solidFill>
                  <a:srgbClr val="140BC1"/>
                </a:solidFill>
                <a:latin typeface="Arial" charset="0"/>
              </a:rPr>
              <a:t>20935 обучающихся (24,6% от общего количества питающихся)</a:t>
            </a:r>
          </a:p>
        </p:txBody>
      </p:sp>
      <p:sp>
        <p:nvSpPr>
          <p:cNvPr id="41" name="TextBox 13"/>
          <p:cNvSpPr txBox="1">
            <a:spLocks noChangeArrowheads="1"/>
          </p:cNvSpPr>
          <p:nvPr/>
        </p:nvSpPr>
        <p:spPr bwMode="auto">
          <a:xfrm>
            <a:off x="5832475" y="4437063"/>
            <a:ext cx="35639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i="1" u="sng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  <a:t>Задачи на 2017 год:</a:t>
            </a:r>
            <a:endParaRPr lang="ru-RU" sz="1400" dirty="0">
              <a:solidFill>
                <a:srgbClr val="140BC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1400" b="1" i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  <a:t>увеличение охвата горячим питанием до 85%</a:t>
            </a:r>
          </a:p>
          <a:p>
            <a:pPr>
              <a:defRPr/>
            </a:pPr>
            <a:r>
              <a:rPr lang="ru-RU" sz="1400" b="1" i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  <a:t>2. обучение специалистов МОУО </a:t>
            </a:r>
          </a:p>
          <a:p>
            <a:pPr>
              <a:defRPr/>
            </a:pPr>
            <a:r>
              <a:rPr lang="ru-RU" sz="1400" b="1" i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  <a:t>     курирующих вопросы  </a:t>
            </a:r>
            <a:br>
              <a:rPr lang="ru-RU" sz="1400" b="1" i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i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  <a:t>     организации питания</a:t>
            </a:r>
          </a:p>
          <a:p>
            <a:pPr>
              <a:defRPr/>
            </a:pPr>
            <a:r>
              <a:rPr lang="ru-RU" sz="1400" b="1" i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  <a:t>3.</a:t>
            </a:r>
            <a:r>
              <a:rPr lang="ru-RU" sz="1400" b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i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  <a:t>осуществление </a:t>
            </a:r>
            <a:br>
              <a:rPr lang="ru-RU" sz="1400" b="1" i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i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  <a:t>    многоступенчатого контроля </a:t>
            </a:r>
            <a:br>
              <a:rPr lang="ru-RU" sz="1400" b="1" i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i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  <a:t>    за организацией питания</a:t>
            </a:r>
            <a:endParaRPr lang="ru-RU" sz="1400" dirty="0">
              <a:solidFill>
                <a:srgbClr val="140BC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34" name="Picture 2" descr="Картинки по запросу центр здорового питания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/>
          <a:stretch>
            <a:fillRect/>
          </a:stretch>
        </p:blipFill>
        <p:spPr bwMode="auto">
          <a:xfrm>
            <a:off x="2771775" y="4724400"/>
            <a:ext cx="2987675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5" name="Picture 4" descr="http://school31.edu.yar.ru/images/rabotniki_stolovoi_w300_h2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4724400"/>
            <a:ext cx="268922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6" name="AutoShape 6" descr="https://regnum.ru/uploads/pictures/news/2016/07/07/regnum_picture_1467891128169796_normal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37" name="AutoShape 8" descr="https://regnum.ru/uploads/pictures/news/2016/07/07/regnum_picture_1467891128169796_normal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38" name="AutoShape 10" descr="https://regnum.ru/uploads/pictures/news/2016/07/07/regnum_picture_1467891128169796_normal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7439" name="Picture 11" descr="C:\Documents and Settings\Mufasa\Рабочий стол\Доклад в ЗСО март 2017\regnum_picture_1467891128169796_norm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25" y="1628775"/>
            <a:ext cx="35623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00463" y="1976438"/>
            <a:ext cx="349250" cy="210026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437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42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18443" name="TextBox 15"/>
          <p:cNvSpPr txBox="1">
            <a:spLocks noChangeArrowheads="1"/>
          </p:cNvSpPr>
          <p:nvPr/>
        </p:nvSpPr>
        <p:spPr bwMode="auto">
          <a:xfrm>
            <a:off x="4067175" y="260350"/>
            <a:ext cx="48593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  <a:latin typeface="Arial Black" pitchFamily="34" charset="0"/>
              </a:rPr>
              <a:t>Медицинское обслуживание </a:t>
            </a:r>
            <a:br>
              <a:rPr lang="ru-RU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>
                <a:solidFill>
                  <a:schemeClr val="bg1"/>
                </a:solidFill>
                <a:latin typeface="Arial Black" pitchFamily="34" charset="0"/>
              </a:rPr>
              <a:t>в общеобразовательных организациях</a:t>
            </a: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V="1">
            <a:off x="3520281" y="1464469"/>
            <a:ext cx="708025" cy="35083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8027988" y="3967163"/>
            <a:ext cx="1116012" cy="338137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5689601" y="1966912"/>
            <a:ext cx="349250" cy="432752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892675" y="2535238"/>
            <a:ext cx="792163" cy="46037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680075" y="2532063"/>
            <a:ext cx="792163" cy="460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472238" y="253682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235825" y="2532063"/>
            <a:ext cx="792163" cy="460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892675" y="3198813"/>
            <a:ext cx="792163" cy="4921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680075" y="3198813"/>
            <a:ext cx="792163" cy="460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6443663" y="3198813"/>
            <a:ext cx="792162" cy="46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7235825" y="3198813"/>
            <a:ext cx="792163" cy="460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55" name="TextBox 13"/>
          <p:cNvSpPr txBox="1">
            <a:spLocks noChangeArrowheads="1"/>
          </p:cNvSpPr>
          <p:nvPr/>
        </p:nvSpPr>
        <p:spPr bwMode="auto">
          <a:xfrm>
            <a:off x="4284663" y="1196975"/>
            <a:ext cx="485933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140BC1"/>
                </a:solidFill>
                <a:latin typeface="Arial" charset="0"/>
              </a:rPr>
              <a:t>В 150 общеобразовательных организациях Ульяновской области  (37,9%):</a:t>
            </a:r>
          </a:p>
          <a:p>
            <a:pPr>
              <a:buFontTx/>
              <a:buChar char="-"/>
            </a:pPr>
            <a:r>
              <a:rPr lang="ru-RU" sz="1400">
                <a:solidFill>
                  <a:srgbClr val="140BC1"/>
                </a:solidFill>
                <a:latin typeface="Arial" charset="0"/>
              </a:rPr>
              <a:t>имеются лицензированные медицинские кабинеты, соответствующие санитарным требованиям, обслуживающие 89709 (81,96%) обучающихся</a:t>
            </a:r>
          </a:p>
          <a:p>
            <a:pPr>
              <a:buFontTx/>
              <a:buChar char="-"/>
            </a:pPr>
            <a:r>
              <a:rPr lang="ru-RU" sz="1400">
                <a:solidFill>
                  <a:srgbClr val="140BC1"/>
                </a:solidFill>
                <a:latin typeface="Arial" charset="0"/>
              </a:rPr>
              <a:t> функционируют  43 стоматологических кабинета</a:t>
            </a:r>
          </a:p>
        </p:txBody>
      </p:sp>
      <p:sp>
        <p:nvSpPr>
          <p:cNvPr id="18456" name="TextBox 13"/>
          <p:cNvSpPr txBox="1">
            <a:spLocks noChangeArrowheads="1"/>
          </p:cNvSpPr>
          <p:nvPr/>
        </p:nvSpPr>
        <p:spPr bwMode="auto">
          <a:xfrm>
            <a:off x="3708400" y="4292600"/>
            <a:ext cx="56880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i="1" u="sng">
                <a:solidFill>
                  <a:srgbClr val="140BC1"/>
                </a:solidFill>
                <a:latin typeface="Arial" charset="0"/>
              </a:rPr>
              <a:t>Задачи на 2017 год:</a:t>
            </a:r>
            <a:endParaRPr lang="ru-RU" sz="1400">
              <a:solidFill>
                <a:srgbClr val="140BC1"/>
              </a:solidFill>
              <a:latin typeface="Arial" charset="0"/>
            </a:endParaRPr>
          </a:p>
          <a:p>
            <a:r>
              <a:rPr lang="ru-RU" sz="1400" b="1" i="1">
                <a:solidFill>
                  <a:srgbClr val="140BC1"/>
                </a:solidFill>
              </a:rPr>
              <a:t>1.Создать здоровьесберегающую среду в общеобразовательных организациях</a:t>
            </a:r>
            <a:endParaRPr lang="ru-RU" sz="1400">
              <a:solidFill>
                <a:srgbClr val="140BC1"/>
              </a:solidFill>
            </a:endParaRPr>
          </a:p>
          <a:p>
            <a:r>
              <a:rPr lang="ru-RU" sz="1400" b="1" i="1">
                <a:solidFill>
                  <a:srgbClr val="140BC1"/>
                </a:solidFill>
              </a:rPr>
              <a:t>2. Включить в учебно–воспитательный процесс проведение профилактических мероприятий направленных на:</a:t>
            </a:r>
            <a:endParaRPr lang="ru-RU" sz="1400">
              <a:solidFill>
                <a:srgbClr val="140BC1"/>
              </a:solidFill>
            </a:endParaRPr>
          </a:p>
          <a:p>
            <a:r>
              <a:rPr lang="ru-RU" sz="1400" b="1" i="1">
                <a:solidFill>
                  <a:srgbClr val="140BC1"/>
                </a:solidFill>
              </a:rPr>
              <a:t>- предупреждение заболеваний органов пищеварения </a:t>
            </a:r>
            <a:endParaRPr lang="ru-RU" sz="1400">
              <a:solidFill>
                <a:srgbClr val="140BC1"/>
              </a:solidFill>
            </a:endParaRPr>
          </a:p>
          <a:p>
            <a:r>
              <a:rPr lang="ru-RU" sz="1400" b="1" i="1">
                <a:solidFill>
                  <a:srgbClr val="140BC1"/>
                </a:solidFill>
              </a:rPr>
              <a:t>- предупреждение заболеваний органов зрения</a:t>
            </a:r>
            <a:endParaRPr lang="ru-RU" sz="1400">
              <a:solidFill>
                <a:srgbClr val="140BC1"/>
              </a:solidFill>
            </a:endParaRPr>
          </a:p>
          <a:p>
            <a:r>
              <a:rPr lang="ru-RU" sz="1400" b="1" i="1">
                <a:solidFill>
                  <a:srgbClr val="140BC1"/>
                </a:solidFill>
              </a:rPr>
              <a:t>- предупреждение кариеса и других стоматологических заболеваний</a:t>
            </a:r>
          </a:p>
          <a:p>
            <a:r>
              <a:rPr lang="ru-RU" sz="1400" b="1" i="1">
                <a:solidFill>
                  <a:srgbClr val="140BC1"/>
                </a:solidFill>
              </a:rPr>
              <a:t>- проведение профилактических и оздоровительных мероприятий, направленных на сохранение осанки</a:t>
            </a:r>
            <a:endParaRPr lang="ru-RU" sz="1400">
              <a:solidFill>
                <a:srgbClr val="140BC1"/>
              </a:solidFill>
              <a:latin typeface="Arial" charset="0"/>
            </a:endParaRPr>
          </a:p>
        </p:txBody>
      </p:sp>
      <p:sp>
        <p:nvSpPr>
          <p:cNvPr id="18457" name="AutoShape 6" descr="https://regnum.ru/uploads/pictures/news/2016/07/07/regnum_picture_1467891128169796_normal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58" name="AutoShape 8" descr="https://regnum.ru/uploads/pictures/news/2016/07/07/regnum_picture_1467891128169796_normal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59" name="AutoShape 10" descr="https://regnum.ru/uploads/pictures/news/2016/07/07/regnum_picture_1467891128169796_normal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8460" name="Picture 2" descr="http://www.school127.perm.ru/uploads/images/stomat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412875"/>
            <a:ext cx="3330575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61" name="TextBox 13"/>
          <p:cNvSpPr txBox="1">
            <a:spLocks noChangeArrowheads="1"/>
          </p:cNvSpPr>
          <p:nvPr/>
        </p:nvSpPr>
        <p:spPr bwMode="auto">
          <a:xfrm>
            <a:off x="4211638" y="2708275"/>
            <a:ext cx="453707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140BC1"/>
                </a:solidFill>
              </a:rPr>
              <a:t>Базовые  площадки по реализации проекта «Школьная медицина»: </a:t>
            </a:r>
            <a:endParaRPr lang="ru-RU" sz="200" b="1">
              <a:solidFill>
                <a:srgbClr val="140BC1"/>
              </a:solidFill>
            </a:endParaRPr>
          </a:p>
          <a:p>
            <a:endParaRPr lang="ru-RU" sz="200" b="1">
              <a:solidFill>
                <a:srgbClr val="140BC1"/>
              </a:solidFill>
            </a:endParaRPr>
          </a:p>
          <a:p>
            <a:r>
              <a:rPr lang="ru-RU" sz="1400">
                <a:solidFill>
                  <a:srgbClr val="140BC1"/>
                </a:solidFill>
              </a:rPr>
              <a:t>Лицей ФМИ № 40 при УлГУ, Средняя школа № 76, Гимназия № 65 имени Н.Сафронова,  Мариинская гимназия города Ульяновска</a:t>
            </a:r>
            <a:endParaRPr lang="ru-RU" sz="1400">
              <a:solidFill>
                <a:srgbClr val="140BC1"/>
              </a:solidFill>
              <a:latin typeface="Arial" charset="0"/>
            </a:endParaRPr>
          </a:p>
        </p:txBody>
      </p:sp>
      <p:pic>
        <p:nvPicPr>
          <p:cNvPr id="18462" name="Picture 6" descr="http://school43.kubannet.ru/e107_images/custom/med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067175"/>
            <a:ext cx="33845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00463" y="1976438"/>
            <a:ext cx="349250" cy="210026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461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19467" name="TextBox 15"/>
          <p:cNvSpPr txBox="1">
            <a:spLocks noChangeArrowheads="1"/>
          </p:cNvSpPr>
          <p:nvPr/>
        </p:nvSpPr>
        <p:spPr bwMode="auto">
          <a:xfrm>
            <a:off x="4067175" y="260350"/>
            <a:ext cx="48593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  <a:latin typeface="Arial Black" pitchFamily="34" charset="0"/>
              </a:rPr>
              <a:t>Безопасность </a:t>
            </a:r>
            <a:br>
              <a:rPr lang="ru-RU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>
                <a:solidFill>
                  <a:schemeClr val="bg1"/>
                </a:solidFill>
                <a:latin typeface="Arial Black" pitchFamily="34" charset="0"/>
              </a:rPr>
              <a:t>в общеобразовательных организациях</a:t>
            </a: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V="1">
            <a:off x="3520281" y="1464469"/>
            <a:ext cx="708025" cy="35083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8027988" y="3967163"/>
            <a:ext cx="1116012" cy="338137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5689601" y="1966912"/>
            <a:ext cx="349250" cy="432752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892675" y="2535238"/>
            <a:ext cx="792163" cy="46037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680075" y="2532063"/>
            <a:ext cx="792163" cy="460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472238" y="253682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235825" y="2532063"/>
            <a:ext cx="792163" cy="460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892675" y="3198813"/>
            <a:ext cx="792163" cy="4921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680075" y="3198813"/>
            <a:ext cx="792163" cy="460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6443663" y="3198813"/>
            <a:ext cx="792162" cy="46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7235825" y="3198813"/>
            <a:ext cx="792163" cy="460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79" name="TextBox 13"/>
          <p:cNvSpPr txBox="1">
            <a:spLocks noChangeArrowheads="1"/>
          </p:cNvSpPr>
          <p:nvPr/>
        </p:nvSpPr>
        <p:spPr bwMode="auto">
          <a:xfrm>
            <a:off x="4284663" y="1323975"/>
            <a:ext cx="485933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140BC1"/>
                </a:solidFill>
                <a:latin typeface="Arial" charset="0"/>
              </a:rPr>
              <a:t>На  мероприятия по антитеррористической защищённости образовательных организаций </a:t>
            </a:r>
            <a:br>
              <a:rPr lang="ru-RU" sz="1400" b="1">
                <a:solidFill>
                  <a:srgbClr val="140BC1"/>
                </a:solidFill>
                <a:latin typeface="Arial" charset="0"/>
              </a:rPr>
            </a:br>
            <a:r>
              <a:rPr lang="ru-RU" sz="1400" b="1">
                <a:solidFill>
                  <a:srgbClr val="140BC1"/>
                </a:solidFill>
                <a:latin typeface="Arial" charset="0"/>
              </a:rPr>
              <a:t>в 2016 году было выделено и освоено </a:t>
            </a:r>
            <a:r>
              <a:rPr lang="ru-RU" sz="1400">
                <a:solidFill>
                  <a:srgbClr val="140BC1"/>
                </a:solidFill>
                <a:latin typeface="Arial" charset="0"/>
              </a:rPr>
              <a:t/>
            </a:r>
            <a:br>
              <a:rPr lang="ru-RU" sz="1400">
                <a:solidFill>
                  <a:srgbClr val="140BC1"/>
                </a:solidFill>
                <a:latin typeface="Arial" charset="0"/>
              </a:rPr>
            </a:br>
            <a:r>
              <a:rPr lang="ru-RU" sz="1400">
                <a:solidFill>
                  <a:srgbClr val="140BC1"/>
                </a:solidFill>
                <a:latin typeface="Arial" charset="0"/>
              </a:rPr>
              <a:t>более 31,7 млн.рублей,  на 3,4 млн.рублей больше, </a:t>
            </a:r>
            <a:br>
              <a:rPr lang="ru-RU" sz="1400">
                <a:solidFill>
                  <a:srgbClr val="140BC1"/>
                </a:solidFill>
                <a:latin typeface="Arial" charset="0"/>
              </a:rPr>
            </a:br>
            <a:r>
              <a:rPr lang="ru-RU" sz="1400">
                <a:solidFill>
                  <a:srgbClr val="140BC1"/>
                </a:solidFill>
                <a:latin typeface="Arial" charset="0"/>
              </a:rPr>
              <a:t>чем в 2015 году (28,3 млн.рублей)</a:t>
            </a:r>
          </a:p>
        </p:txBody>
      </p:sp>
      <p:sp>
        <p:nvSpPr>
          <p:cNvPr id="19480" name="TextBox 13"/>
          <p:cNvSpPr txBox="1">
            <a:spLocks noChangeArrowheads="1"/>
          </p:cNvSpPr>
          <p:nvPr/>
        </p:nvSpPr>
        <p:spPr bwMode="auto">
          <a:xfrm>
            <a:off x="4284663" y="4422775"/>
            <a:ext cx="511175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i="1" u="sng">
                <a:solidFill>
                  <a:srgbClr val="140BC1"/>
                </a:solidFill>
                <a:latin typeface="Arial" charset="0"/>
              </a:rPr>
              <a:t>Задача на 2017 год:</a:t>
            </a:r>
          </a:p>
          <a:p>
            <a:endParaRPr lang="ru-RU" sz="1400">
              <a:solidFill>
                <a:srgbClr val="140BC1"/>
              </a:solidFill>
              <a:latin typeface="Arial" charset="0"/>
            </a:endParaRPr>
          </a:p>
          <a:p>
            <a:r>
              <a:rPr lang="ru-RU" sz="1400">
                <a:solidFill>
                  <a:srgbClr val="140BC1"/>
                </a:solidFill>
              </a:rPr>
              <a:t>завершение оборудование системой видеонаблюдения</a:t>
            </a:r>
            <a:br>
              <a:rPr lang="ru-RU" sz="1400">
                <a:solidFill>
                  <a:srgbClr val="140BC1"/>
                </a:solidFill>
              </a:rPr>
            </a:br>
            <a:r>
              <a:rPr lang="ru-RU" sz="1400">
                <a:solidFill>
                  <a:srgbClr val="140BC1"/>
                </a:solidFill>
              </a:rPr>
              <a:t>всех  общеобразовательных организаций</a:t>
            </a:r>
          </a:p>
          <a:p>
            <a:endParaRPr lang="ru-RU" sz="1400" b="1" i="1">
              <a:solidFill>
                <a:srgbClr val="140BC1"/>
              </a:solidFill>
            </a:endParaRPr>
          </a:p>
          <a:p>
            <a:r>
              <a:rPr lang="ru-RU" sz="1400">
                <a:solidFill>
                  <a:srgbClr val="140BC1"/>
                </a:solidFill>
              </a:rPr>
              <a:t>На выполнение мероприятий по антитеррористической </a:t>
            </a:r>
            <a:br>
              <a:rPr lang="ru-RU" sz="1400">
                <a:solidFill>
                  <a:srgbClr val="140BC1"/>
                </a:solidFill>
              </a:rPr>
            </a:br>
            <a:r>
              <a:rPr lang="ru-RU" sz="1400">
                <a:solidFill>
                  <a:srgbClr val="140BC1"/>
                </a:solidFill>
              </a:rPr>
              <a:t>защищённости образовательными организациями </a:t>
            </a:r>
            <a:br>
              <a:rPr lang="ru-RU" sz="1400">
                <a:solidFill>
                  <a:srgbClr val="140BC1"/>
                </a:solidFill>
              </a:rPr>
            </a:br>
            <a:r>
              <a:rPr lang="ru-RU" sz="1400">
                <a:solidFill>
                  <a:srgbClr val="140BC1"/>
                </a:solidFill>
              </a:rPr>
              <a:t>в 2017 году запланировано 33,8 млн.рублей,  </a:t>
            </a:r>
            <a:br>
              <a:rPr lang="ru-RU" sz="1400">
                <a:solidFill>
                  <a:srgbClr val="140BC1"/>
                </a:solidFill>
              </a:rPr>
            </a:br>
            <a:r>
              <a:rPr lang="ru-RU" sz="1400">
                <a:solidFill>
                  <a:srgbClr val="140BC1"/>
                </a:solidFill>
              </a:rPr>
              <a:t>на 2,1 млн.рублей больше, чем в 2016 году</a:t>
            </a:r>
            <a:endParaRPr lang="ru-RU" sz="1400" b="1" i="1">
              <a:solidFill>
                <a:srgbClr val="140BC1"/>
              </a:solidFill>
            </a:endParaRPr>
          </a:p>
        </p:txBody>
      </p:sp>
      <p:sp>
        <p:nvSpPr>
          <p:cNvPr id="19481" name="AutoShape 6" descr="https://regnum.ru/uploads/pictures/news/2016/07/07/regnum_picture_1467891128169796_normal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82" name="AutoShape 8" descr="https://regnum.ru/uploads/pictures/news/2016/07/07/regnum_picture_1467891128169796_normal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83" name="AutoShape 10" descr="https://regnum.ru/uploads/pictures/news/2016/07/07/regnum_picture_1467891128169796_normal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84" name="TextBox 13"/>
          <p:cNvSpPr txBox="1">
            <a:spLocks noChangeArrowheads="1"/>
          </p:cNvSpPr>
          <p:nvPr/>
        </p:nvSpPr>
        <p:spPr bwMode="auto">
          <a:xfrm>
            <a:off x="4211638" y="2516188"/>
            <a:ext cx="4752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140BC1"/>
                </a:solidFill>
              </a:rPr>
              <a:t>Оборудовано:</a:t>
            </a:r>
            <a:endParaRPr lang="ru-RU" sz="200" b="1">
              <a:solidFill>
                <a:srgbClr val="140BC1"/>
              </a:solidFill>
            </a:endParaRPr>
          </a:p>
          <a:p>
            <a:endParaRPr lang="ru-RU" sz="200" b="1">
              <a:solidFill>
                <a:srgbClr val="140BC1"/>
              </a:solidFill>
            </a:endParaRPr>
          </a:p>
          <a:p>
            <a:pPr>
              <a:buFontTx/>
              <a:buChar char="-"/>
            </a:pPr>
            <a:r>
              <a:rPr lang="ru-RU" sz="1400">
                <a:solidFill>
                  <a:srgbClr val="140BC1"/>
                </a:solidFill>
              </a:rPr>
              <a:t> кнопкой экстренного вызова 22 организации</a:t>
            </a:r>
          </a:p>
          <a:p>
            <a:pPr>
              <a:buFontTx/>
              <a:buChar char="-"/>
            </a:pPr>
            <a:r>
              <a:rPr lang="ru-RU" sz="1400">
                <a:solidFill>
                  <a:srgbClr val="140BC1"/>
                </a:solidFill>
                <a:latin typeface="Arial" charset="0"/>
              </a:rPr>
              <a:t> </a:t>
            </a:r>
            <a:r>
              <a:rPr lang="ru-RU" sz="1400">
                <a:solidFill>
                  <a:srgbClr val="140BC1"/>
                </a:solidFill>
              </a:rPr>
              <a:t>системой видео наблюдения 64 организации</a:t>
            </a:r>
          </a:p>
          <a:p>
            <a:pPr>
              <a:buFontTx/>
              <a:buChar char="-"/>
            </a:pPr>
            <a:r>
              <a:rPr lang="ru-RU" sz="1400">
                <a:solidFill>
                  <a:srgbClr val="140BC1"/>
                </a:solidFill>
                <a:latin typeface="Arial" charset="0"/>
              </a:rPr>
              <a:t> </a:t>
            </a:r>
            <a:r>
              <a:rPr lang="ru-RU" sz="1400">
                <a:solidFill>
                  <a:srgbClr val="140BC1"/>
                </a:solidFill>
              </a:rPr>
              <a:t>системой контроля доступом (турникетами) </a:t>
            </a:r>
            <a:br>
              <a:rPr lang="ru-RU" sz="1400">
                <a:solidFill>
                  <a:srgbClr val="140BC1"/>
                </a:solidFill>
              </a:rPr>
            </a:br>
            <a:r>
              <a:rPr lang="ru-RU" sz="1400">
                <a:solidFill>
                  <a:srgbClr val="140BC1"/>
                </a:solidFill>
              </a:rPr>
              <a:t>39 организаций</a:t>
            </a:r>
            <a:endParaRPr lang="ru-RU" sz="1400">
              <a:solidFill>
                <a:srgbClr val="140BC1"/>
              </a:solidFill>
              <a:latin typeface="Arial" charset="0"/>
            </a:endParaRPr>
          </a:p>
        </p:txBody>
      </p:sp>
      <p:pic>
        <p:nvPicPr>
          <p:cNvPr id="19485" name="Picture 2" descr="https://tvernews.ru/uploads/yy0tSaMJFq0EhL2g3IVJjUpC8scpp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365625"/>
            <a:ext cx="3457575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6" name="Picture 4" descr="http://global21.ru/wp-content/uploads/2016/08/cctv-in-school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616075"/>
            <a:ext cx="338455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00463" y="1976438"/>
            <a:ext cx="349250" cy="210026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485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90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20491" name="TextBox 15"/>
          <p:cNvSpPr txBox="1">
            <a:spLocks noChangeArrowheads="1"/>
          </p:cNvSpPr>
          <p:nvPr/>
        </p:nvSpPr>
        <p:spPr bwMode="auto">
          <a:xfrm>
            <a:off x="4067175" y="260350"/>
            <a:ext cx="48593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  <a:latin typeface="Arial Black" pitchFamily="34" charset="0"/>
              </a:rPr>
              <a:t>Проведение капитального ремонта общеобразовательных организаций</a:t>
            </a:r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 flipV="1">
            <a:off x="3520281" y="1464469"/>
            <a:ext cx="708025" cy="35083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8027988" y="3967163"/>
            <a:ext cx="1116012" cy="338137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5689601" y="1966912"/>
            <a:ext cx="349250" cy="432752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892675" y="2535238"/>
            <a:ext cx="792163" cy="46037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680075" y="2532063"/>
            <a:ext cx="792163" cy="460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472238" y="253682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235825" y="2532063"/>
            <a:ext cx="792163" cy="460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892675" y="3198813"/>
            <a:ext cx="792163" cy="4921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680075" y="3198813"/>
            <a:ext cx="792163" cy="460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6443663" y="3198813"/>
            <a:ext cx="792162" cy="46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7235825" y="3198813"/>
            <a:ext cx="792163" cy="460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503" name="TextBox 13"/>
          <p:cNvSpPr txBox="1">
            <a:spLocks noChangeArrowheads="1"/>
          </p:cNvSpPr>
          <p:nvPr/>
        </p:nvSpPr>
        <p:spPr bwMode="auto">
          <a:xfrm>
            <a:off x="4284663" y="1543050"/>
            <a:ext cx="485933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140BC1"/>
                </a:solidFill>
              </a:rPr>
              <a:t>В 2016 году из областного бюджета Ульяновской области направлено 63,9 млн. рублей на проведение капитального ремонта 14 общеобразовательных организаций, </a:t>
            </a:r>
          </a:p>
          <a:p>
            <a:endParaRPr lang="ru-RU" sz="1000" b="1">
              <a:solidFill>
                <a:srgbClr val="140BC1"/>
              </a:solidFill>
            </a:endParaRPr>
          </a:p>
          <a:p>
            <a:r>
              <a:rPr lang="ru-RU" sz="1400" b="1">
                <a:solidFill>
                  <a:srgbClr val="140BC1"/>
                </a:solidFill>
              </a:rPr>
              <a:t/>
            </a:r>
            <a:br>
              <a:rPr lang="ru-RU" sz="1400" b="1">
                <a:solidFill>
                  <a:srgbClr val="140BC1"/>
                </a:solidFill>
              </a:rPr>
            </a:br>
            <a:r>
              <a:rPr lang="ru-RU" sz="1400" b="1">
                <a:solidFill>
                  <a:srgbClr val="140BC1"/>
                </a:solidFill>
              </a:rPr>
              <a:t>в том числе 45,8 млн.рублей (71,8 %) </a:t>
            </a:r>
            <a:br>
              <a:rPr lang="ru-RU" sz="1400" b="1">
                <a:solidFill>
                  <a:srgbClr val="140BC1"/>
                </a:solidFill>
              </a:rPr>
            </a:br>
            <a:r>
              <a:rPr lang="ru-RU" sz="1400" b="1">
                <a:solidFill>
                  <a:srgbClr val="140BC1"/>
                </a:solidFill>
              </a:rPr>
              <a:t>на замену оконных блоков </a:t>
            </a:r>
            <a:br>
              <a:rPr lang="ru-RU" sz="1400" b="1">
                <a:solidFill>
                  <a:srgbClr val="140BC1"/>
                </a:solidFill>
              </a:rPr>
            </a:br>
            <a:r>
              <a:rPr lang="ru-RU" sz="1400" b="1">
                <a:solidFill>
                  <a:srgbClr val="140BC1"/>
                </a:solidFill>
              </a:rPr>
              <a:t>в 10 общеобразовательных организациях</a:t>
            </a:r>
            <a:br>
              <a:rPr lang="ru-RU" sz="1400" b="1">
                <a:solidFill>
                  <a:srgbClr val="140BC1"/>
                </a:solidFill>
              </a:rPr>
            </a:br>
            <a:r>
              <a:rPr lang="ru-RU" sz="1400" b="1">
                <a:solidFill>
                  <a:srgbClr val="140BC1"/>
                </a:solidFill>
              </a:rPr>
              <a:t>восьми муниципальных образований:  </a:t>
            </a:r>
            <a:r>
              <a:rPr lang="ru-RU" sz="1400">
                <a:solidFill>
                  <a:srgbClr val="140BC1"/>
                </a:solidFill>
              </a:rPr>
              <a:t>г</a:t>
            </a:r>
            <a:r>
              <a:rPr lang="ru-RU" sz="1400" i="1">
                <a:solidFill>
                  <a:srgbClr val="140BC1"/>
                </a:solidFill>
              </a:rPr>
              <a:t>. Новоульяновск, Майнский, Сенгилеевский, Барышский, Карсунский, Николаевский и Новомалыклинский районы</a:t>
            </a:r>
          </a:p>
        </p:txBody>
      </p:sp>
      <p:sp>
        <p:nvSpPr>
          <p:cNvPr id="20504" name="TextBox 13"/>
          <p:cNvSpPr txBox="1">
            <a:spLocks noChangeArrowheads="1"/>
          </p:cNvSpPr>
          <p:nvPr/>
        </p:nvSpPr>
        <p:spPr bwMode="auto">
          <a:xfrm>
            <a:off x="3995738" y="4494213"/>
            <a:ext cx="4897437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140BC1"/>
                </a:solidFill>
              </a:rPr>
              <a:t>В 2017 году </a:t>
            </a:r>
            <a:r>
              <a:rPr lang="ru-RU" sz="1400">
                <a:solidFill>
                  <a:srgbClr val="140BC1"/>
                </a:solidFill>
              </a:rPr>
              <a:t>на ремонтные работы, в том числе замену оконных блоков запланировано </a:t>
            </a:r>
            <a:r>
              <a:rPr lang="ru-RU" sz="1400" i="1">
                <a:solidFill>
                  <a:srgbClr val="140BC1"/>
                </a:solidFill>
              </a:rPr>
              <a:t>81,6 млн.рублей</a:t>
            </a:r>
            <a:r>
              <a:rPr lang="ru-RU" sz="1400">
                <a:solidFill>
                  <a:srgbClr val="140BC1"/>
                </a:solidFill>
              </a:rPr>
              <a:t> средств из областного на 9 объектов в 7 муниципальных образованиях</a:t>
            </a:r>
          </a:p>
          <a:p>
            <a:r>
              <a:rPr lang="ru-RU" sz="1400">
                <a:solidFill>
                  <a:srgbClr val="140BC1"/>
                </a:solidFill>
              </a:rPr>
              <a:t>Конкурсные процедуры и заключение контрактов запланировано выполнить </a:t>
            </a:r>
            <a:br>
              <a:rPr lang="ru-RU" sz="1400">
                <a:solidFill>
                  <a:srgbClr val="140BC1"/>
                </a:solidFill>
              </a:rPr>
            </a:br>
            <a:r>
              <a:rPr lang="ru-RU" sz="1400">
                <a:solidFill>
                  <a:srgbClr val="140BC1"/>
                </a:solidFill>
              </a:rPr>
              <a:t>до конца 1 квартала 2017 года</a:t>
            </a:r>
          </a:p>
          <a:p>
            <a:r>
              <a:rPr lang="ru-RU" sz="1400">
                <a:solidFill>
                  <a:srgbClr val="140BC1"/>
                </a:solidFill>
              </a:rPr>
              <a:t>Выполнение работ будет проводиться в каникулярное время, все ремонтные работы предусмотрено завершить до 15 августа текущего года</a:t>
            </a:r>
            <a:endParaRPr lang="ru-RU" sz="1400" b="1" i="1">
              <a:solidFill>
                <a:srgbClr val="140BC1"/>
              </a:solidFill>
            </a:endParaRPr>
          </a:p>
        </p:txBody>
      </p:sp>
      <p:sp>
        <p:nvSpPr>
          <p:cNvPr id="20505" name="AutoShape 6" descr="https://regnum.ru/uploads/pictures/news/2016/07/07/regnum_picture_1467891128169796_normal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06" name="AutoShape 8" descr="https://regnum.ru/uploads/pictures/news/2016/07/07/regnum_picture_1467891128169796_normal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07" name="AutoShape 10" descr="https://regnum.ru/uploads/pictures/news/2016/07/07/regnum_picture_1467891128169796_normal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08" name="Picture 2" descr="http://www.uznayvse.ru/images/stories/uzn_13911756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1557338"/>
            <a:ext cx="35274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9" name="Picture 4" descr="http://www.volzsky.ru/img/2016/volzsky.ru-v-shkolah-i-detskih-sadah-volzhskogo-budut-menyat-okna.jpg"/>
          <p:cNvPicPr>
            <a:picLocks noChangeAspect="1" noChangeArrowheads="1"/>
          </p:cNvPicPr>
          <p:nvPr/>
        </p:nvPicPr>
        <p:blipFill>
          <a:blip r:embed="rId4"/>
          <a:srcRect l="9569" t="16371" r="18864" b="21751"/>
          <a:stretch>
            <a:fillRect/>
          </a:stretch>
        </p:blipFill>
        <p:spPr bwMode="auto">
          <a:xfrm>
            <a:off x="71438" y="4340225"/>
            <a:ext cx="37798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ttp://www.yuga.ru/media/7c/6d/dsc_0849__g7bxa4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275" y="1306513"/>
            <a:ext cx="9172575" cy="558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150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514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21515" name="TextBox 15"/>
          <p:cNvSpPr txBox="1">
            <a:spLocks noChangeArrowheads="1"/>
          </p:cNvSpPr>
          <p:nvPr/>
        </p:nvSpPr>
        <p:spPr bwMode="auto">
          <a:xfrm>
            <a:off x="4038600" y="125413"/>
            <a:ext cx="50593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>
                <a:solidFill>
                  <a:schemeClr val="bg1"/>
                </a:solidFill>
                <a:latin typeface="Arial Black" pitchFamily="34" charset="0"/>
              </a:rPr>
              <a:t>«Базовое условие развития экономики – это высококвалифицированные рабочие и инженерные кадры» </a:t>
            </a:r>
          </a:p>
        </p:txBody>
      </p:sp>
      <p:sp>
        <p:nvSpPr>
          <p:cNvPr id="20" name="Прямоугольный треугольник 19"/>
          <p:cNvSpPr/>
          <p:nvPr/>
        </p:nvSpPr>
        <p:spPr>
          <a:xfrm>
            <a:off x="6294438" y="5589588"/>
            <a:ext cx="2849562" cy="126365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-41275" y="5589588"/>
            <a:ext cx="6332538" cy="1263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-41275" y="6264275"/>
            <a:ext cx="6332538" cy="63182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>
            <a:off x="6294438" y="6264275"/>
            <a:ext cx="1373187" cy="631825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143375" y="955675"/>
            <a:ext cx="4672013" cy="293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Президент Российской Федерации </a:t>
            </a:r>
            <a:r>
              <a:rPr lang="ru-RU" sz="1300" i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В.В.Путин</a:t>
            </a:r>
            <a:r>
              <a:rPr lang="ru-RU" sz="13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165850"/>
            <a:ext cx="7297738" cy="4048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33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538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22539" name="TextBox 15"/>
          <p:cNvSpPr txBox="1">
            <a:spLocks noChangeArrowheads="1"/>
          </p:cNvSpPr>
          <p:nvPr/>
        </p:nvSpPr>
        <p:spPr bwMode="auto">
          <a:xfrm>
            <a:off x="3767138" y="263525"/>
            <a:ext cx="51212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>
                <a:solidFill>
                  <a:schemeClr val="bg1"/>
                </a:solidFill>
                <a:latin typeface="Arial Black" pitchFamily="34" charset="0"/>
              </a:rPr>
              <a:t>Развитие системы профессионального образования</a:t>
            </a:r>
            <a:endParaRPr lang="ru-RU" altLang="ru-RU" sz="15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2540" name="TextBox 16"/>
          <p:cNvSpPr txBox="1">
            <a:spLocks noChangeArrowheads="1"/>
          </p:cNvSpPr>
          <p:nvPr/>
        </p:nvSpPr>
        <p:spPr bwMode="auto">
          <a:xfrm>
            <a:off x="863600" y="1484313"/>
            <a:ext cx="4860925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500">
                <a:solidFill>
                  <a:schemeClr val="bg1"/>
                </a:solidFill>
                <a:latin typeface="Arial Black" pitchFamily="34" charset="0"/>
              </a:rPr>
              <a:t>Задачи регионального образования на 2015 год были сформулированы с учетом основных федеральных трендов и специфики региона и объединены также в 8 приоритетных направлений:</a:t>
            </a:r>
          </a:p>
        </p:txBody>
      </p:sp>
      <p:sp>
        <p:nvSpPr>
          <p:cNvPr id="18" name="Прямоугольный треугольник 17"/>
          <p:cNvSpPr/>
          <p:nvPr/>
        </p:nvSpPr>
        <p:spPr>
          <a:xfrm rot="10800000">
            <a:off x="5149850" y="6242050"/>
            <a:ext cx="2147888" cy="644525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7297738" y="6173788"/>
            <a:ext cx="1874837" cy="712787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141288" y="2097088"/>
            <a:ext cx="1987550" cy="1800225"/>
          </a:xfrm>
          <a:prstGeom prst="ellipse">
            <a:avLst/>
          </a:prstGeom>
          <a:solidFill>
            <a:srgbClr val="140BC1"/>
          </a:solidFill>
          <a:ln>
            <a:solidFill>
              <a:srgbClr val="3660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398713" y="1457325"/>
            <a:ext cx="2028825" cy="1827213"/>
          </a:xfrm>
          <a:prstGeom prst="ellipse">
            <a:avLst/>
          </a:prstGeom>
          <a:solidFill>
            <a:srgbClr val="140BC1"/>
          </a:solidFill>
          <a:ln>
            <a:solidFill>
              <a:srgbClr val="3660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985000" y="1438275"/>
            <a:ext cx="1987550" cy="1800225"/>
          </a:xfrm>
          <a:prstGeom prst="ellipse">
            <a:avLst/>
          </a:prstGeom>
          <a:solidFill>
            <a:srgbClr val="140BC1"/>
          </a:solidFill>
          <a:ln>
            <a:solidFill>
              <a:srgbClr val="3660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859338" y="2371725"/>
            <a:ext cx="2028825" cy="1827213"/>
          </a:xfrm>
          <a:prstGeom prst="ellipse">
            <a:avLst/>
          </a:prstGeom>
          <a:solidFill>
            <a:srgbClr val="140BC1"/>
          </a:solidFill>
          <a:ln>
            <a:solidFill>
              <a:srgbClr val="3660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Выгнутая вниз стрелка 2"/>
          <p:cNvSpPr/>
          <p:nvPr/>
        </p:nvSpPr>
        <p:spPr>
          <a:xfrm rot="20413310">
            <a:off x="1463675" y="3525838"/>
            <a:ext cx="1985963" cy="636587"/>
          </a:xfrm>
          <a:prstGeom prst="curvedUpArrow">
            <a:avLst/>
          </a:prstGeom>
          <a:noFill/>
          <a:ln>
            <a:solidFill>
              <a:srgbClr val="3660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Выгнутая вверх стрелка 3"/>
          <p:cNvSpPr/>
          <p:nvPr/>
        </p:nvSpPr>
        <p:spPr>
          <a:xfrm rot="1630015">
            <a:off x="3876675" y="1422400"/>
            <a:ext cx="1987550" cy="622300"/>
          </a:xfrm>
          <a:prstGeom prst="curvedDownArrow">
            <a:avLst>
              <a:gd name="adj1" fmla="val 25000"/>
              <a:gd name="adj2" fmla="val 43680"/>
              <a:gd name="adj3" fmla="val 30017"/>
            </a:avLst>
          </a:prstGeom>
          <a:noFill/>
          <a:ln>
            <a:solidFill>
              <a:srgbClr val="3660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низ стрелка 21"/>
          <p:cNvSpPr/>
          <p:nvPr/>
        </p:nvSpPr>
        <p:spPr>
          <a:xfrm rot="20133275">
            <a:off x="6686550" y="3433763"/>
            <a:ext cx="1985963" cy="665162"/>
          </a:xfrm>
          <a:prstGeom prst="curvedUpArrow">
            <a:avLst/>
          </a:prstGeom>
          <a:noFill/>
          <a:ln>
            <a:solidFill>
              <a:srgbClr val="3660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2550" name="TextBox 4"/>
          <p:cNvSpPr txBox="1">
            <a:spLocks noChangeArrowheads="1"/>
          </p:cNvSpPr>
          <p:nvPr/>
        </p:nvSpPr>
        <p:spPr bwMode="auto">
          <a:xfrm>
            <a:off x="2549525" y="1585913"/>
            <a:ext cx="1728788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400" b="1">
                <a:solidFill>
                  <a:schemeClr val="bg1"/>
                </a:solidFill>
                <a:latin typeface="Arial" charset="0"/>
              </a:rPr>
              <a:t>Победа в конкурсном отборе на право проведения Отборочного чемпионата на базе МЦК</a:t>
            </a:r>
          </a:p>
          <a:p>
            <a:pPr algn="ctr" eaLnBrk="1" hangingPunct="1"/>
            <a:r>
              <a:rPr lang="ru-RU" altLang="ru-RU" sz="1600" b="1">
                <a:solidFill>
                  <a:schemeClr val="bg1"/>
                </a:solidFill>
                <a:latin typeface="Arial" charset="0"/>
              </a:rPr>
              <a:t>.</a:t>
            </a:r>
          </a:p>
        </p:txBody>
      </p:sp>
      <p:sp>
        <p:nvSpPr>
          <p:cNvPr id="22551" name="TextBox 23"/>
          <p:cNvSpPr txBox="1">
            <a:spLocks noChangeArrowheads="1"/>
          </p:cNvSpPr>
          <p:nvPr/>
        </p:nvSpPr>
        <p:spPr bwMode="auto">
          <a:xfrm>
            <a:off x="5099050" y="2581275"/>
            <a:ext cx="15509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chemeClr val="bg1"/>
                </a:solidFill>
                <a:latin typeface="Arial" charset="0"/>
              </a:rPr>
              <a:t>Приступили к апробации новых ФГОС СПО по ТОП-50</a:t>
            </a:r>
          </a:p>
        </p:txBody>
      </p:sp>
      <p:sp>
        <p:nvSpPr>
          <p:cNvPr id="22552" name="TextBox 24"/>
          <p:cNvSpPr txBox="1">
            <a:spLocks noChangeArrowheads="1"/>
          </p:cNvSpPr>
          <p:nvPr/>
        </p:nvSpPr>
        <p:spPr bwMode="auto">
          <a:xfrm>
            <a:off x="7202488" y="1552575"/>
            <a:ext cx="15509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bg1"/>
                </a:solidFill>
                <a:latin typeface="Arial" charset="0"/>
              </a:rPr>
              <a:t>Определена базовая организация и «ведущие» колледжи по реализации ФГОС по ТОП-50</a:t>
            </a:r>
          </a:p>
        </p:txBody>
      </p:sp>
      <p:sp>
        <p:nvSpPr>
          <p:cNvPr id="22553" name="TextBox 13"/>
          <p:cNvSpPr txBox="1">
            <a:spLocks noChangeArrowheads="1"/>
          </p:cNvSpPr>
          <p:nvPr/>
        </p:nvSpPr>
        <p:spPr bwMode="auto">
          <a:xfrm>
            <a:off x="-130175" y="1263650"/>
            <a:ext cx="3319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>
                <a:solidFill>
                  <a:srgbClr val="140BC1"/>
                </a:solidFill>
                <a:latin typeface="Arial Black" pitchFamily="34" charset="0"/>
              </a:rPr>
              <a:t>Результаты 2016 года:</a:t>
            </a:r>
          </a:p>
        </p:txBody>
      </p:sp>
      <p:sp>
        <p:nvSpPr>
          <p:cNvPr id="22554" name="TextBox 27"/>
          <p:cNvSpPr txBox="1">
            <a:spLocks noChangeArrowheads="1"/>
          </p:cNvSpPr>
          <p:nvPr/>
        </p:nvSpPr>
        <p:spPr bwMode="auto">
          <a:xfrm>
            <a:off x="127000" y="2212975"/>
            <a:ext cx="19875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solidFill>
                  <a:schemeClr val="bg1"/>
                </a:solidFill>
                <a:latin typeface="Arial" charset="0"/>
              </a:rPr>
              <a:t>Победа в конкурсном отборе при участии ЗАО «Авиастар – СП»: 15 млн. руб</a:t>
            </a:r>
            <a:r>
              <a:rPr lang="ru-RU" altLang="ru-RU" sz="1600" b="1">
                <a:solidFill>
                  <a:schemeClr val="bg1"/>
                </a:solidFill>
                <a:latin typeface="Arial" charset="0"/>
              </a:rPr>
              <a:t>.  </a:t>
            </a:r>
          </a:p>
          <a:p>
            <a:pPr algn="ctr" eaLnBrk="1" hangingPunct="1"/>
            <a:endParaRPr lang="ru-RU" altLang="ru-RU" sz="16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2555" name="Picture 15" descr="H:\ЦИТ\Доклады-планы-показатели\Доклад Министра на ЗСО-2016\фото\15.12.15 373.JPG"/>
          <p:cNvPicPr>
            <a:picLocks noChangeAspect="1" noChangeArrowheads="1"/>
          </p:cNvPicPr>
          <p:nvPr/>
        </p:nvPicPr>
        <p:blipFill>
          <a:blip r:embed="rId4"/>
          <a:srcRect t="13167"/>
          <a:stretch>
            <a:fillRect/>
          </a:stretch>
        </p:blipFill>
        <p:spPr bwMode="auto">
          <a:xfrm>
            <a:off x="17463" y="4343400"/>
            <a:ext cx="2774950" cy="1806575"/>
          </a:xfrm>
          <a:prstGeom prst="rect">
            <a:avLst/>
          </a:prstGeom>
          <a:noFill/>
          <a:ln w="38100">
            <a:solidFill>
              <a:srgbClr val="140BC1"/>
            </a:solidFill>
            <a:miter lim="800000"/>
            <a:headEnd/>
            <a:tailEnd/>
          </a:ln>
        </p:spPr>
      </p:pic>
      <p:pic>
        <p:nvPicPr>
          <p:cNvPr id="22556" name="Picture 16" descr="H:\ЦИТ\Доклады-планы-показатели\Доклад Министра на ЗСО-2016\фото\IMG_0160.jpg"/>
          <p:cNvPicPr>
            <a:picLocks noChangeAspect="1" noChangeArrowheads="1"/>
          </p:cNvPicPr>
          <p:nvPr/>
        </p:nvPicPr>
        <p:blipFill>
          <a:blip r:embed="rId5"/>
          <a:srcRect l="5939" r="3516"/>
          <a:stretch>
            <a:fillRect/>
          </a:stretch>
        </p:blipFill>
        <p:spPr bwMode="auto">
          <a:xfrm>
            <a:off x="5084763" y="4343400"/>
            <a:ext cx="2454275" cy="1806575"/>
          </a:xfrm>
          <a:prstGeom prst="rect">
            <a:avLst/>
          </a:prstGeom>
          <a:noFill/>
          <a:ln w="38100">
            <a:solidFill>
              <a:srgbClr val="140BC1"/>
            </a:solidFill>
            <a:miter lim="800000"/>
            <a:headEnd/>
            <a:tailEnd/>
          </a:ln>
        </p:spPr>
      </p:pic>
      <p:pic>
        <p:nvPicPr>
          <p:cNvPr id="22557" name="Picture 17" descr="H:\ЦИТ\Доклады-планы-показатели\Доклад Министра на ЗСО-2016\фото\IMG_0169.jpg"/>
          <p:cNvPicPr>
            <a:picLocks noChangeAspect="1" noChangeArrowheads="1"/>
          </p:cNvPicPr>
          <p:nvPr/>
        </p:nvPicPr>
        <p:blipFill>
          <a:blip r:embed="rId6"/>
          <a:srcRect t="16135" b="7141"/>
          <a:stretch>
            <a:fillRect/>
          </a:stretch>
        </p:blipFill>
        <p:spPr bwMode="auto">
          <a:xfrm>
            <a:off x="7573963" y="4341813"/>
            <a:ext cx="1570037" cy="1806575"/>
          </a:xfrm>
          <a:prstGeom prst="rect">
            <a:avLst/>
          </a:prstGeom>
          <a:noFill/>
          <a:ln w="38100">
            <a:solidFill>
              <a:srgbClr val="140BC1"/>
            </a:solidFill>
            <a:miter lim="800000"/>
            <a:headEnd/>
            <a:tailEnd/>
          </a:ln>
        </p:spPr>
      </p:pic>
      <p:pic>
        <p:nvPicPr>
          <p:cNvPr id="22558" name="Picture 18" descr="H:\ЦИТ\Доклады-планы-показатели\Доклад Министра на ЗСО-2016\фото\IMG_0166.jpg"/>
          <p:cNvPicPr>
            <a:picLocks noChangeAspect="1" noChangeArrowheads="1"/>
          </p:cNvPicPr>
          <p:nvPr/>
        </p:nvPicPr>
        <p:blipFill>
          <a:blip r:embed="rId7"/>
          <a:srcRect l="18130" t="5833" r="7462"/>
          <a:stretch>
            <a:fillRect/>
          </a:stretch>
        </p:blipFill>
        <p:spPr bwMode="auto">
          <a:xfrm>
            <a:off x="2824163" y="4341813"/>
            <a:ext cx="2235200" cy="1806575"/>
          </a:xfrm>
          <a:prstGeom prst="rect">
            <a:avLst/>
          </a:prstGeom>
          <a:noFill/>
          <a:ln w="38100">
            <a:solidFill>
              <a:srgbClr val="140BC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203575" y="0"/>
            <a:ext cx="5978525" cy="203517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/>
          <a:srcRect r="1196"/>
          <a:stretch>
            <a:fillRect/>
          </a:stretch>
        </p:blipFill>
        <p:spPr bwMode="auto">
          <a:xfrm>
            <a:off x="0" y="2035175"/>
            <a:ext cx="9151938" cy="434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132138" cy="884238"/>
          </a:xfrm>
          <a:prstGeom prst="rect">
            <a:avLst/>
          </a:prstGeom>
          <a:solidFill>
            <a:srgbClr val="5135F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381750"/>
            <a:ext cx="6300788" cy="47625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150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925" y="87313"/>
            <a:ext cx="80803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3025" y="973138"/>
            <a:ext cx="565150" cy="46037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33413" y="973138"/>
            <a:ext cx="568325" cy="50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01738" y="973138"/>
            <a:ext cx="568325" cy="50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766888" y="974725"/>
            <a:ext cx="568325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араллелограмм 1"/>
          <p:cNvSpPr/>
          <p:nvPr/>
        </p:nvSpPr>
        <p:spPr>
          <a:xfrm>
            <a:off x="1892300" y="0"/>
            <a:ext cx="2805113" cy="2014538"/>
          </a:xfrm>
          <a:prstGeom prst="parallelogram">
            <a:avLst>
              <a:gd name="adj" fmla="val 740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>
            <a:off x="6294438" y="6370638"/>
            <a:ext cx="869950" cy="506412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араллелограмм 22"/>
          <p:cNvSpPr/>
          <p:nvPr/>
        </p:nvSpPr>
        <p:spPr>
          <a:xfrm>
            <a:off x="2324100" y="6350"/>
            <a:ext cx="2330450" cy="901700"/>
          </a:xfrm>
          <a:prstGeom prst="parallelogram">
            <a:avLst>
              <a:gd name="adj" fmla="val 740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58" name="TextBox 23"/>
          <p:cNvSpPr txBox="1">
            <a:spLocks noChangeArrowheads="1"/>
          </p:cNvSpPr>
          <p:nvPr/>
        </p:nvSpPr>
        <p:spPr bwMode="auto">
          <a:xfrm>
            <a:off x="4427538" y="144463"/>
            <a:ext cx="47164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500">
                <a:solidFill>
                  <a:schemeClr val="bg1"/>
                </a:solidFill>
                <a:latin typeface="Arial Black" pitchFamily="34" charset="0"/>
              </a:rPr>
              <a:t>«</a:t>
            </a:r>
            <a:r>
              <a:rPr lang="ru-RU">
                <a:solidFill>
                  <a:schemeClr val="bg1"/>
                </a:solidFill>
              </a:rPr>
              <a:t>Смысл всей нашей политики – это сбережение людей, умножение человеческого капитала как главного богатства России. </a:t>
            </a:r>
            <a:r>
              <a:rPr lang="ru-RU" sz="1500">
                <a:solidFill>
                  <a:schemeClr val="bg1"/>
                </a:solidFill>
                <a:latin typeface="Arial Black" pitchFamily="34" charset="0"/>
              </a:rPr>
              <a:t>…»</a:t>
            </a:r>
          </a:p>
        </p:txBody>
      </p:sp>
      <p:sp>
        <p:nvSpPr>
          <p:cNvPr id="6159" name="TextBox 24"/>
          <p:cNvSpPr txBox="1">
            <a:spLocks noChangeArrowheads="1"/>
          </p:cNvSpPr>
          <p:nvPr/>
        </p:nvSpPr>
        <p:spPr bwMode="auto">
          <a:xfrm>
            <a:off x="5651500" y="1387475"/>
            <a:ext cx="34480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00" b="1" i="1">
                <a:solidFill>
                  <a:srgbClr val="B7DEE8"/>
                </a:solidFill>
                <a:latin typeface="Arial Black" pitchFamily="34" charset="0"/>
              </a:rPr>
              <a:t>Президент России В.В.Путин  </a:t>
            </a:r>
          </a:p>
          <a:p>
            <a:pPr algn="ctr"/>
            <a:r>
              <a:rPr lang="ru-RU" sz="1300" i="1">
                <a:solidFill>
                  <a:srgbClr val="B7DEE8"/>
                </a:solidFill>
                <a:latin typeface="Arial Black" pitchFamily="34" charset="0"/>
              </a:rPr>
              <a:t>из Послания Федеральному собранию</a:t>
            </a:r>
          </a:p>
        </p:txBody>
      </p:sp>
      <p:sp>
        <p:nvSpPr>
          <p:cNvPr id="6160" name="TextBox 13"/>
          <p:cNvSpPr txBox="1">
            <a:spLocks noChangeArrowheads="1"/>
          </p:cNvSpPr>
          <p:nvPr/>
        </p:nvSpPr>
        <p:spPr bwMode="auto">
          <a:xfrm>
            <a:off x="23813" y="1079500"/>
            <a:ext cx="23637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2165350" y="5959475"/>
            <a:ext cx="7008813" cy="57626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330325"/>
            <a:ext cx="6992938" cy="51435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58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63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18" name="Прямоугольный треугольник 17"/>
          <p:cNvSpPr/>
          <p:nvPr/>
        </p:nvSpPr>
        <p:spPr>
          <a:xfrm rot="10800000">
            <a:off x="-7938" y="2349500"/>
            <a:ext cx="2147888" cy="574675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6992938" y="1330325"/>
            <a:ext cx="2151062" cy="514350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66" name="TextBox 15"/>
          <p:cNvSpPr txBox="1">
            <a:spLocks noChangeArrowheads="1"/>
          </p:cNvSpPr>
          <p:nvPr/>
        </p:nvSpPr>
        <p:spPr bwMode="auto">
          <a:xfrm>
            <a:off x="3924300" y="263525"/>
            <a:ext cx="5111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>
                <a:solidFill>
                  <a:schemeClr val="bg1"/>
                </a:solidFill>
                <a:latin typeface="Arial Black" pitchFamily="34" charset="0"/>
              </a:rPr>
              <a:t>Развитие системы профессионального образования</a:t>
            </a:r>
            <a:endParaRPr lang="ru-RU" altLang="ru-RU" sz="15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35188" y="2349500"/>
            <a:ext cx="7008812" cy="57467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68" name="TextBox 13"/>
          <p:cNvSpPr txBox="1">
            <a:spLocks noChangeArrowheads="1"/>
          </p:cNvSpPr>
          <p:nvPr/>
        </p:nvSpPr>
        <p:spPr bwMode="auto">
          <a:xfrm>
            <a:off x="-120650" y="1335088"/>
            <a:ext cx="8785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chemeClr val="bg1"/>
                </a:solidFill>
                <a:latin typeface="Arial Black" pitchFamily="34" charset="0"/>
              </a:rPr>
              <a:t>Развитие и интенсификация </a:t>
            </a:r>
          </a:p>
          <a:p>
            <a:pPr algn="ctr" eaLnBrk="1" hangingPunct="1"/>
            <a:r>
              <a:rPr lang="ru-RU" altLang="ru-RU" sz="1400">
                <a:solidFill>
                  <a:schemeClr val="bg1"/>
                </a:solidFill>
                <a:latin typeface="Arial Black" pitchFamily="34" charset="0"/>
              </a:rPr>
              <a:t>системы среднего профессионального образования</a:t>
            </a:r>
          </a:p>
        </p:txBody>
      </p:sp>
      <p:sp>
        <p:nvSpPr>
          <p:cNvPr id="23569" name="TextBox 13"/>
          <p:cNvSpPr txBox="1">
            <a:spLocks noChangeArrowheads="1"/>
          </p:cNvSpPr>
          <p:nvPr/>
        </p:nvSpPr>
        <p:spPr bwMode="auto">
          <a:xfrm>
            <a:off x="1065213" y="2397125"/>
            <a:ext cx="80787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chemeClr val="bg1"/>
                </a:solidFill>
                <a:latin typeface="Arial Black" pitchFamily="34" charset="0"/>
              </a:rPr>
              <a:t>Создано 7 специализированных центров компетенций </a:t>
            </a:r>
          </a:p>
          <a:p>
            <a:pPr algn="ctr"/>
            <a:r>
              <a:rPr lang="ru-RU" sz="1400">
                <a:solidFill>
                  <a:schemeClr val="bg1"/>
                </a:solidFill>
                <a:latin typeface="Arial Black" pitchFamily="34" charset="0"/>
              </a:rPr>
              <a:t>по 7 компетенциям Ворлдскиллс на базе ПОО</a:t>
            </a:r>
          </a:p>
        </p:txBody>
      </p:sp>
      <p:sp>
        <p:nvSpPr>
          <p:cNvPr id="23570" name="TextBox 13"/>
          <p:cNvSpPr txBox="1">
            <a:spLocks noChangeArrowheads="1"/>
          </p:cNvSpPr>
          <p:nvPr/>
        </p:nvSpPr>
        <p:spPr bwMode="auto">
          <a:xfrm>
            <a:off x="-7938" y="1844675"/>
            <a:ext cx="9064626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В феврале 2016 года проведён четвертый региональный чемпионат профессий WorldSkills Russia Ульяновская область по 18 компетенциям</a:t>
            </a:r>
          </a:p>
          <a:p>
            <a:pPr algn="ctr" eaLnBrk="1" hangingPunct="1"/>
            <a:endParaRPr lang="ru-RU" altLang="ru-RU" sz="1400">
              <a:solidFill>
                <a:srgbClr val="140BC1"/>
              </a:solidFill>
              <a:latin typeface="Arial Black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7938" y="4941888"/>
            <a:ext cx="7031038" cy="51435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рямоугольный треугольник 23"/>
          <p:cNvSpPr/>
          <p:nvPr/>
        </p:nvSpPr>
        <p:spPr>
          <a:xfrm rot="10800000">
            <a:off x="249238" y="5959475"/>
            <a:ext cx="1920875" cy="576263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Прямоугольный треугольник 24"/>
          <p:cNvSpPr/>
          <p:nvPr/>
        </p:nvSpPr>
        <p:spPr>
          <a:xfrm>
            <a:off x="7023100" y="4941888"/>
            <a:ext cx="2151063" cy="514350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74" name="TextBox 13"/>
          <p:cNvSpPr txBox="1">
            <a:spLocks noChangeArrowheads="1"/>
          </p:cNvSpPr>
          <p:nvPr/>
        </p:nvSpPr>
        <p:spPr bwMode="auto">
          <a:xfrm>
            <a:off x="-11113" y="4941888"/>
            <a:ext cx="9012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chemeClr val="bg1"/>
                </a:solidFill>
                <a:latin typeface="Arial Black" pitchFamily="34" charset="0"/>
              </a:rPr>
              <a:t>В июне 2016 года на территории Ульяновской области проведён чемпионат авиастроительной отрасли  по стандартам Ворлдскиллс</a:t>
            </a:r>
          </a:p>
        </p:txBody>
      </p:sp>
      <p:sp>
        <p:nvSpPr>
          <p:cNvPr id="23575" name="TextBox 13"/>
          <p:cNvSpPr txBox="1">
            <a:spLocks noChangeArrowheads="1"/>
          </p:cNvSpPr>
          <p:nvPr/>
        </p:nvSpPr>
        <p:spPr bwMode="auto">
          <a:xfrm>
            <a:off x="1209675" y="5989638"/>
            <a:ext cx="8078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chemeClr val="bg1"/>
                </a:solidFill>
                <a:latin typeface="Arial Black" pitchFamily="34" charset="0"/>
              </a:rPr>
              <a:t>В декабре 2016 года Ульяновская область в составе национальной сборной приняла участие в европейском чемпионате EuroSkills </a:t>
            </a:r>
          </a:p>
        </p:txBody>
      </p:sp>
      <p:sp>
        <p:nvSpPr>
          <p:cNvPr id="23576" name="TextBox 13"/>
          <p:cNvSpPr txBox="1">
            <a:spLocks noChangeArrowheads="1"/>
          </p:cNvSpPr>
          <p:nvPr/>
        </p:nvSpPr>
        <p:spPr bwMode="auto">
          <a:xfrm>
            <a:off x="22225" y="5456238"/>
            <a:ext cx="9064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В ноябре 2016 года состоялся пятый региональный чемпионат рабочих профессий </a:t>
            </a:r>
          </a:p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WorldSkills Russia по 22 компетенциям</a:t>
            </a:r>
          </a:p>
        </p:txBody>
      </p:sp>
      <p:pic>
        <p:nvPicPr>
          <p:cNvPr id="2357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7350" y="5762625"/>
            <a:ext cx="11430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8" name="Picture 29" descr="C:\Users\мы\Downloads\SAM_14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5075" y="3001963"/>
            <a:ext cx="2590800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9" name="Picture 30" descr="C:\Users\мы\Downloads\eITp5GwebZ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0913" y="3001963"/>
            <a:ext cx="25908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80" name="Picture 31" descr="C:\Users\мы\Downloads\4Z1BMVtJbT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9238" y="3013075"/>
            <a:ext cx="29400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165850"/>
            <a:ext cx="7885113" cy="51276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485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90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18" name="Прямоугольный треугольник 17"/>
          <p:cNvSpPr/>
          <p:nvPr/>
        </p:nvSpPr>
        <p:spPr>
          <a:xfrm rot="10800000">
            <a:off x="6446838" y="6232525"/>
            <a:ext cx="1438275" cy="644525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7885113" y="6165850"/>
            <a:ext cx="1274762" cy="7127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93" name="TextBox 15"/>
          <p:cNvSpPr txBox="1">
            <a:spLocks noChangeArrowheads="1"/>
          </p:cNvSpPr>
          <p:nvPr/>
        </p:nvSpPr>
        <p:spPr bwMode="auto">
          <a:xfrm>
            <a:off x="3763963" y="28575"/>
            <a:ext cx="53641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chemeClr val="bg1"/>
                </a:solidFill>
                <a:latin typeface="Arial" charset="0"/>
              </a:rPr>
              <a:t>«России нужна сильная, конкурентоспособная наука, </a:t>
            </a:r>
          </a:p>
          <a:p>
            <a:pPr algn="ctr"/>
            <a:r>
              <a:rPr lang="ru-RU" sz="1400">
                <a:solidFill>
                  <a:schemeClr val="bg1"/>
                </a:solidFill>
                <a:latin typeface="Arial" charset="0"/>
              </a:rPr>
              <a:t>которая может обеспечивать технологическую </a:t>
            </a:r>
          </a:p>
          <a:p>
            <a:pPr algn="ctr"/>
            <a:r>
              <a:rPr lang="ru-RU" sz="1400">
                <a:solidFill>
                  <a:schemeClr val="bg1"/>
                </a:solidFill>
                <a:latin typeface="Arial" charset="0"/>
              </a:rPr>
              <a:t>независимость и суверенитет»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71988" y="981075"/>
            <a:ext cx="4672012" cy="290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itchFamily="34" charset="0"/>
              </a:rPr>
              <a:t>Президент Российской Федерации </a:t>
            </a:r>
            <a:r>
              <a:rPr lang="ru-RU" sz="1300" i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itchFamily="34" charset="0"/>
              </a:rPr>
              <a:t>В.В.Путин</a:t>
            </a:r>
            <a:r>
              <a:rPr lang="ru-RU" sz="13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20495" name="Picture 2" descr="http://ulvuz.ru/images/vuz/UlGU/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9775" y="1306513"/>
            <a:ext cx="330835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6" name="Picture 4" descr="http://www.ulspu.ru/netcat_files/userfiles/IMAGE_NEWS/1/IMG_09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3900" y="3854450"/>
            <a:ext cx="330835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0" y="1341438"/>
            <a:ext cx="5724525" cy="474186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498" name="TextBox 13"/>
          <p:cNvSpPr txBox="1">
            <a:spLocks noChangeArrowheads="1"/>
          </p:cNvSpPr>
          <p:nvPr/>
        </p:nvSpPr>
        <p:spPr bwMode="auto">
          <a:xfrm>
            <a:off x="179388" y="2420938"/>
            <a:ext cx="55372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solidFill>
                  <a:schemeClr val="bg1"/>
                </a:solidFill>
                <a:latin typeface="Arial" charset="0"/>
              </a:rPr>
              <a:t>2. Ведётся целенаправленная политика взаимодействия с ведущими научными фондами. Подписанное соглашение с РФФИ позволило увеличить объём финансирования региональных проектов до 50 млн. рублей.</a:t>
            </a:r>
          </a:p>
        </p:txBody>
      </p:sp>
      <p:sp>
        <p:nvSpPr>
          <p:cNvPr id="20499" name="TextBox 13"/>
          <p:cNvSpPr txBox="1">
            <a:spLocks noChangeArrowheads="1"/>
          </p:cNvSpPr>
          <p:nvPr/>
        </p:nvSpPr>
        <p:spPr bwMode="auto">
          <a:xfrm>
            <a:off x="179388" y="1484313"/>
            <a:ext cx="5537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solidFill>
                  <a:schemeClr val="bg1"/>
                </a:solidFill>
                <a:latin typeface="Arial" charset="0"/>
              </a:rPr>
              <a:t>1. За 2016 год Национальная технологическая инициатива совершила рывок от идеи небольшой группы энтузиастов до реальных проектов.</a:t>
            </a:r>
          </a:p>
        </p:txBody>
      </p:sp>
      <p:sp>
        <p:nvSpPr>
          <p:cNvPr id="20500" name="TextBox 13"/>
          <p:cNvSpPr txBox="1">
            <a:spLocks noChangeArrowheads="1"/>
          </p:cNvSpPr>
          <p:nvPr/>
        </p:nvSpPr>
        <p:spPr bwMode="auto">
          <a:xfrm>
            <a:off x="179388" y="3789363"/>
            <a:ext cx="5537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solidFill>
                  <a:schemeClr val="bg1"/>
                </a:solidFill>
                <a:latin typeface="Arial" charset="0"/>
              </a:rPr>
              <a:t>3. Ульяновская область – лидер по коммерциализации научных разработок.</a:t>
            </a:r>
          </a:p>
        </p:txBody>
      </p:sp>
      <p:sp>
        <p:nvSpPr>
          <p:cNvPr id="20501" name="TextBox 13"/>
          <p:cNvSpPr txBox="1">
            <a:spLocks noChangeArrowheads="1"/>
          </p:cNvSpPr>
          <p:nvPr/>
        </p:nvSpPr>
        <p:spPr bwMode="auto">
          <a:xfrm>
            <a:off x="179388" y="4437063"/>
            <a:ext cx="5538787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solidFill>
                  <a:schemeClr val="bg1"/>
                </a:solidFill>
                <a:latin typeface="Arial" charset="0"/>
              </a:rPr>
              <a:t>4. Продолжается интеграция вузов с муниципалитетами (целевое обучение).</a:t>
            </a:r>
          </a:p>
          <a:p>
            <a:pPr algn="just"/>
            <a:endParaRPr lang="ru-RU" sz="1600">
              <a:solidFill>
                <a:schemeClr val="bg1"/>
              </a:solidFill>
              <a:latin typeface="Arial" charset="0"/>
            </a:endParaRPr>
          </a:p>
          <a:p>
            <a:pPr algn="just"/>
            <a:r>
              <a:rPr lang="ru-RU" sz="1600">
                <a:solidFill>
                  <a:schemeClr val="bg1"/>
                </a:solidFill>
                <a:latin typeface="Arial" charset="0"/>
              </a:rPr>
              <a:t>5. Формирование контрольных цифр приёма для вузов Ульяновской области.</a:t>
            </a:r>
          </a:p>
          <a:p>
            <a:pPr algn="just"/>
            <a:endParaRPr lang="ru-RU" sz="16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rot="16200000">
            <a:off x="2987675" y="220663"/>
            <a:ext cx="1338263" cy="935037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124325" y="0"/>
            <a:ext cx="5019675" cy="13414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5604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92225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89050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89050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89050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25610" name="TextBox 15"/>
          <p:cNvSpPr txBox="1">
            <a:spLocks noChangeArrowheads="1"/>
          </p:cNvSpPr>
          <p:nvPr/>
        </p:nvSpPr>
        <p:spPr bwMode="auto">
          <a:xfrm>
            <a:off x="3851275" y="34925"/>
            <a:ext cx="5364163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>
                <a:solidFill>
                  <a:schemeClr val="bg1"/>
                </a:solidFill>
                <a:latin typeface="Arial Black" pitchFamily="34" charset="0"/>
              </a:rPr>
              <a:t>«Каждый ребёнок, подросток должен иметь возможность найти себе занятие по душе. </a:t>
            </a:r>
          </a:p>
          <a:p>
            <a:pPr eaLnBrk="1" hangingPunct="1"/>
            <a:r>
              <a:rPr lang="ru-RU" altLang="ru-RU" sz="1600">
                <a:solidFill>
                  <a:schemeClr val="bg1"/>
                </a:solidFill>
                <a:latin typeface="Arial Black" pitchFamily="34" charset="0"/>
              </a:rPr>
              <a:t>В этой связи недопустимо свёртывание системы внешкольного дополнительного образования.»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30875" y="1063625"/>
            <a:ext cx="3484563" cy="293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Президент РФ </a:t>
            </a:r>
            <a:r>
              <a:rPr lang="ru-RU" sz="1300" i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В.В.Путин</a:t>
            </a:r>
            <a:endParaRPr lang="ru-RU" sz="1300" i="1" dirty="0">
              <a:solidFill>
                <a:schemeClr val="accent5">
                  <a:lumMod val="40000"/>
                  <a:lumOff val="6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pic>
        <p:nvPicPr>
          <p:cNvPr id="25612" name="Picture 2" descr="H:\ЦИТ\Доклады-планы-показатели\Доклад Министра на ЗСО-2016\фото\таврида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ый треугольник 16"/>
          <p:cNvSpPr/>
          <p:nvPr/>
        </p:nvSpPr>
        <p:spPr>
          <a:xfrm>
            <a:off x="6294438" y="5589588"/>
            <a:ext cx="2849562" cy="126365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41275" y="5589588"/>
            <a:ext cx="6332538" cy="1263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-41275" y="6264275"/>
            <a:ext cx="6332538" cy="63182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ый треугольник 21"/>
          <p:cNvSpPr/>
          <p:nvPr/>
        </p:nvSpPr>
        <p:spPr>
          <a:xfrm>
            <a:off x="6294438" y="6264275"/>
            <a:ext cx="1373187" cy="631825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030913"/>
            <a:ext cx="6299200" cy="63817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662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34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26635" name="TextBox 15"/>
          <p:cNvSpPr txBox="1">
            <a:spLocks noChangeArrowheads="1"/>
          </p:cNvSpPr>
          <p:nvPr/>
        </p:nvSpPr>
        <p:spPr bwMode="auto">
          <a:xfrm>
            <a:off x="4029075" y="185738"/>
            <a:ext cx="50069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>
                <a:solidFill>
                  <a:schemeClr val="bg1"/>
                </a:solidFill>
                <a:latin typeface="Arial Black" pitchFamily="34" charset="0"/>
              </a:rPr>
              <a:t>Развитие системы дополнительного образования, воспитания и молодежной политики</a:t>
            </a:r>
          </a:p>
        </p:txBody>
      </p:sp>
      <p:sp>
        <p:nvSpPr>
          <p:cNvPr id="18" name="Прямоугольный треугольник 17"/>
          <p:cNvSpPr/>
          <p:nvPr/>
        </p:nvSpPr>
        <p:spPr>
          <a:xfrm rot="10800000">
            <a:off x="4140200" y="6272213"/>
            <a:ext cx="2160588" cy="644525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6299200" y="6035675"/>
            <a:ext cx="1874838" cy="855663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Стрелка вправо 1"/>
          <p:cNvSpPr/>
          <p:nvPr/>
        </p:nvSpPr>
        <p:spPr>
          <a:xfrm>
            <a:off x="323850" y="1765300"/>
            <a:ext cx="8497888" cy="720725"/>
          </a:xfrm>
          <a:prstGeom prst="rightArrow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6639" name="TextBox 13"/>
          <p:cNvSpPr txBox="1">
            <a:spLocks noChangeArrowheads="1"/>
          </p:cNvSpPr>
          <p:nvPr/>
        </p:nvSpPr>
        <p:spPr bwMode="auto">
          <a:xfrm>
            <a:off x="515938" y="1311275"/>
            <a:ext cx="8243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" charset="0"/>
              </a:rPr>
              <a:t>Указ Президента РФ: охват детей в возрасте от 5 до 17 лет дополнительным образованием </a:t>
            </a:r>
          </a:p>
        </p:txBody>
      </p:sp>
      <p:sp>
        <p:nvSpPr>
          <p:cNvPr id="26640" name="TextBox 13"/>
          <p:cNvSpPr txBox="1">
            <a:spLocks noChangeArrowheads="1"/>
          </p:cNvSpPr>
          <p:nvPr/>
        </p:nvSpPr>
        <p:spPr bwMode="auto">
          <a:xfrm>
            <a:off x="1763713" y="1971675"/>
            <a:ext cx="6913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>
                <a:solidFill>
                  <a:schemeClr val="bg1"/>
                </a:solidFill>
                <a:latin typeface="Arial" charset="0"/>
              </a:rPr>
              <a:t>2014                        2015                   2016                        2020</a:t>
            </a:r>
            <a:r>
              <a:rPr lang="ru-RU" altLang="ru-RU" sz="1400">
                <a:solidFill>
                  <a:schemeClr val="bg1"/>
                </a:solidFill>
                <a:latin typeface="Arial" charset="0"/>
              </a:rPr>
              <a:t>        годы</a:t>
            </a:r>
            <a:endParaRPr lang="ru-RU" altLang="ru-RU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6641" name="TextBox 13"/>
          <p:cNvSpPr txBox="1">
            <a:spLocks noChangeArrowheads="1"/>
          </p:cNvSpPr>
          <p:nvPr/>
        </p:nvSpPr>
        <p:spPr bwMode="auto">
          <a:xfrm>
            <a:off x="323850" y="1611313"/>
            <a:ext cx="996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solidFill>
                  <a:srgbClr val="140BC1"/>
                </a:solidFill>
                <a:latin typeface="Arial" charset="0"/>
              </a:rPr>
              <a:t>ПЛАН</a:t>
            </a:r>
          </a:p>
        </p:txBody>
      </p:sp>
      <p:sp>
        <p:nvSpPr>
          <p:cNvPr id="3" name="Овал 2"/>
          <p:cNvSpPr/>
          <p:nvPr/>
        </p:nvSpPr>
        <p:spPr>
          <a:xfrm>
            <a:off x="1989138" y="1711325"/>
            <a:ext cx="111125" cy="111125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908425" y="1709738"/>
            <a:ext cx="111125" cy="112712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237413" y="1709738"/>
            <a:ext cx="111125" cy="112712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6645" name="TextBox 13"/>
          <p:cNvSpPr txBox="1">
            <a:spLocks noChangeArrowheads="1"/>
          </p:cNvSpPr>
          <p:nvPr/>
        </p:nvSpPr>
        <p:spPr bwMode="auto">
          <a:xfrm>
            <a:off x="2205038" y="1612900"/>
            <a:ext cx="9953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solidFill>
                  <a:srgbClr val="140BC1"/>
                </a:solidFill>
                <a:latin typeface="Arial" charset="0"/>
              </a:rPr>
              <a:t>60%-63%</a:t>
            </a:r>
          </a:p>
        </p:txBody>
      </p:sp>
      <p:sp>
        <p:nvSpPr>
          <p:cNvPr id="26646" name="TextBox 13"/>
          <p:cNvSpPr txBox="1">
            <a:spLocks noChangeArrowheads="1"/>
          </p:cNvSpPr>
          <p:nvPr/>
        </p:nvSpPr>
        <p:spPr bwMode="auto">
          <a:xfrm>
            <a:off x="7291388" y="1597025"/>
            <a:ext cx="12112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>
                <a:solidFill>
                  <a:srgbClr val="140BC1"/>
                </a:solidFill>
                <a:latin typeface="Arial" charset="0"/>
              </a:rPr>
              <a:t>70%-75%</a:t>
            </a:r>
          </a:p>
        </p:txBody>
      </p:sp>
      <p:sp>
        <p:nvSpPr>
          <p:cNvPr id="26647" name="TextBox 13"/>
          <p:cNvSpPr txBox="1">
            <a:spLocks noChangeArrowheads="1"/>
          </p:cNvSpPr>
          <p:nvPr/>
        </p:nvSpPr>
        <p:spPr bwMode="auto">
          <a:xfrm>
            <a:off x="323850" y="2344738"/>
            <a:ext cx="2160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400" b="1">
                <a:solidFill>
                  <a:srgbClr val="140BC1"/>
                </a:solidFill>
                <a:latin typeface="Arial" charset="0"/>
              </a:rPr>
              <a:t>Ульяновская</a:t>
            </a:r>
          </a:p>
          <a:p>
            <a:pPr eaLnBrk="1" hangingPunct="1"/>
            <a:r>
              <a:rPr lang="ru-RU" altLang="ru-RU" sz="1400" b="1">
                <a:solidFill>
                  <a:srgbClr val="140BC1"/>
                </a:solidFill>
                <a:latin typeface="Arial" charset="0"/>
              </a:rPr>
              <a:t> область</a:t>
            </a:r>
          </a:p>
        </p:txBody>
      </p:sp>
      <p:pic>
        <p:nvPicPr>
          <p:cNvPr id="26648" name="Рисунок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500188"/>
            <a:ext cx="1277937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Box 13"/>
          <p:cNvSpPr txBox="1">
            <a:spLocks noChangeArrowheads="1"/>
          </p:cNvSpPr>
          <p:nvPr/>
        </p:nvSpPr>
        <p:spPr bwMode="auto">
          <a:xfrm>
            <a:off x="4019550" y="1597025"/>
            <a:ext cx="11287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>
                <a:solidFill>
                  <a:srgbClr val="140BC1"/>
                </a:solidFill>
                <a:latin typeface="Arial" charset="0"/>
              </a:rPr>
              <a:t>65%-67%</a:t>
            </a:r>
          </a:p>
        </p:txBody>
      </p:sp>
      <p:sp>
        <p:nvSpPr>
          <p:cNvPr id="26650" name="TextBox 13"/>
          <p:cNvSpPr txBox="1">
            <a:spLocks noChangeArrowheads="1"/>
          </p:cNvSpPr>
          <p:nvPr/>
        </p:nvSpPr>
        <p:spPr bwMode="auto">
          <a:xfrm>
            <a:off x="3767138" y="2344738"/>
            <a:ext cx="995362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solidFill>
                  <a:srgbClr val="140BC1"/>
                </a:solidFill>
                <a:latin typeface="Arial" charset="0"/>
              </a:rPr>
              <a:t>75%</a:t>
            </a:r>
          </a:p>
        </p:txBody>
      </p:sp>
      <p:sp>
        <p:nvSpPr>
          <p:cNvPr id="26651" name="TextBox 13"/>
          <p:cNvSpPr txBox="1">
            <a:spLocks noChangeArrowheads="1"/>
          </p:cNvSpPr>
          <p:nvPr/>
        </p:nvSpPr>
        <p:spPr bwMode="auto">
          <a:xfrm>
            <a:off x="1744663" y="2392363"/>
            <a:ext cx="996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>
                <a:solidFill>
                  <a:srgbClr val="140BC1"/>
                </a:solidFill>
                <a:latin typeface="Arial" charset="0"/>
              </a:rPr>
              <a:t>72%</a:t>
            </a:r>
          </a:p>
        </p:txBody>
      </p:sp>
      <p:pic>
        <p:nvPicPr>
          <p:cNvPr id="26652" name="Picture 1" descr="H:\ЦИТ\Доклады-планы-показатели\Доклад Министра на ЗСО-2016\фото\Ассамблея талантливой молодёжи\IMG_6528.jpg"/>
          <p:cNvPicPr>
            <a:picLocks noChangeAspect="1" noChangeArrowheads="1"/>
          </p:cNvPicPr>
          <p:nvPr/>
        </p:nvPicPr>
        <p:blipFill>
          <a:blip r:embed="rId4"/>
          <a:srcRect l="8968" r="3957" b="8507"/>
          <a:stretch>
            <a:fillRect/>
          </a:stretch>
        </p:blipFill>
        <p:spPr bwMode="auto">
          <a:xfrm>
            <a:off x="109538" y="2871788"/>
            <a:ext cx="4402137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Прямоугольник 30"/>
          <p:cNvSpPr/>
          <p:nvPr/>
        </p:nvSpPr>
        <p:spPr>
          <a:xfrm>
            <a:off x="4672013" y="2862263"/>
            <a:ext cx="4292600" cy="3087687"/>
          </a:xfrm>
          <a:prstGeom prst="rect">
            <a:avLst/>
          </a:prstGeom>
          <a:solidFill>
            <a:schemeClr val="bg1"/>
          </a:solidFill>
          <a:ln w="38100"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54" name="TextBox 13"/>
          <p:cNvSpPr txBox="1">
            <a:spLocks noChangeArrowheads="1"/>
          </p:cNvSpPr>
          <p:nvPr/>
        </p:nvSpPr>
        <p:spPr bwMode="auto">
          <a:xfrm>
            <a:off x="4672013" y="2922588"/>
            <a:ext cx="42926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400" b="1" dirty="0" smtClean="0">
                <a:solidFill>
                  <a:srgbClr val="140BC1"/>
                </a:solidFill>
                <a:latin typeface="Arial" charset="0"/>
              </a:rPr>
              <a:t>Планируется в 2017 году:</a:t>
            </a:r>
            <a:endParaRPr lang="ru-RU" altLang="ru-RU" sz="1400" b="1" dirty="0">
              <a:solidFill>
                <a:srgbClr val="140BC1"/>
              </a:solidFill>
              <a:latin typeface="Arial" charset="0"/>
            </a:endParaRPr>
          </a:p>
          <a:p>
            <a:pPr algn="just" eaLnBrk="1" hangingPunct="1"/>
            <a:r>
              <a:rPr lang="ru-RU" altLang="ru-RU" sz="1400" b="1" dirty="0">
                <a:solidFill>
                  <a:srgbClr val="140BC1"/>
                </a:solidFill>
                <a:latin typeface="Arial" charset="0"/>
              </a:rPr>
              <a:t>1. Создание информационного портала </a:t>
            </a:r>
            <a:r>
              <a:rPr lang="ru-RU" altLang="ru-RU" sz="1400" b="1" dirty="0" smtClean="0">
                <a:solidFill>
                  <a:srgbClr val="140BC1"/>
                </a:solidFill>
                <a:latin typeface="Arial" charset="0"/>
              </a:rPr>
              <a:t>дополнительного </a:t>
            </a:r>
            <a:r>
              <a:rPr lang="ru-RU" altLang="ru-RU" sz="1400" b="1" dirty="0">
                <a:solidFill>
                  <a:srgbClr val="140BC1"/>
                </a:solidFill>
                <a:latin typeface="Arial" charset="0"/>
              </a:rPr>
              <a:t>образования</a:t>
            </a:r>
          </a:p>
          <a:p>
            <a:pPr algn="just" eaLnBrk="1" hangingPunct="1"/>
            <a:r>
              <a:rPr lang="ru-RU" altLang="ru-RU" sz="1400" b="1" dirty="0">
                <a:solidFill>
                  <a:srgbClr val="140BC1"/>
                </a:solidFill>
                <a:latin typeface="Arial" charset="0"/>
              </a:rPr>
              <a:t>2. Создание ассоциации </a:t>
            </a:r>
            <a:r>
              <a:rPr lang="ru-RU" altLang="ru-RU" sz="1400" b="1" dirty="0" smtClean="0">
                <a:solidFill>
                  <a:srgbClr val="140BC1"/>
                </a:solidFill>
                <a:latin typeface="Arial" charset="0"/>
              </a:rPr>
              <a:t>педагогов дополнительного образования</a:t>
            </a:r>
            <a:endParaRPr lang="ru-RU" altLang="ru-RU" sz="1400" b="1" dirty="0">
              <a:solidFill>
                <a:srgbClr val="140BC1"/>
              </a:solidFill>
              <a:latin typeface="Arial" charset="0"/>
            </a:endParaRPr>
          </a:p>
          <a:p>
            <a:pPr algn="just" eaLnBrk="1" hangingPunct="1"/>
            <a:r>
              <a:rPr lang="ru-RU" altLang="ru-RU" sz="1400" b="1" dirty="0">
                <a:solidFill>
                  <a:srgbClr val="140BC1"/>
                </a:solidFill>
                <a:latin typeface="Arial" charset="0"/>
              </a:rPr>
              <a:t>3. Автоматизированный учёт детей в системе дополнительного образования.</a:t>
            </a:r>
          </a:p>
          <a:p>
            <a:pPr algn="just" eaLnBrk="1" hangingPunct="1"/>
            <a:r>
              <a:rPr lang="ru-RU" altLang="ru-RU" sz="1400" b="1" dirty="0">
                <a:solidFill>
                  <a:srgbClr val="140BC1"/>
                </a:solidFill>
                <a:latin typeface="Arial" charset="0"/>
              </a:rPr>
              <a:t>4. Координация деятельности по работе с одаренными детьми в условиях межведомственного взаимодействия региональных систем образования, культуры, спорта и молодёжной политики. </a:t>
            </a:r>
          </a:p>
        </p:txBody>
      </p:sp>
      <p:sp>
        <p:nvSpPr>
          <p:cNvPr id="26655" name="TextBox 13"/>
          <p:cNvSpPr txBox="1">
            <a:spLocks noChangeArrowheads="1"/>
          </p:cNvSpPr>
          <p:nvPr/>
        </p:nvSpPr>
        <p:spPr bwMode="auto">
          <a:xfrm>
            <a:off x="0" y="6088063"/>
            <a:ext cx="61483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solidFill>
                  <a:schemeClr val="bg1"/>
                </a:solidFill>
                <a:latin typeface="Arial" charset="0"/>
              </a:rPr>
              <a:t>На развитие системы дополнительного образования и поддержки одарённых детей и талантливой молодёжи было затрачено более</a:t>
            </a:r>
          </a:p>
        </p:txBody>
      </p:sp>
      <p:sp>
        <p:nvSpPr>
          <p:cNvPr id="26656" name="TextBox 13"/>
          <p:cNvSpPr txBox="1">
            <a:spLocks noChangeArrowheads="1"/>
          </p:cNvSpPr>
          <p:nvPr/>
        </p:nvSpPr>
        <p:spPr bwMode="auto">
          <a:xfrm>
            <a:off x="5402263" y="6451600"/>
            <a:ext cx="25511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Arial" charset="0"/>
              </a:rPr>
              <a:t>15 млн.руб. </a:t>
            </a:r>
          </a:p>
        </p:txBody>
      </p:sp>
      <p:sp>
        <p:nvSpPr>
          <p:cNvPr id="26657" name="Rectangle 32"/>
          <p:cNvSpPr>
            <a:spLocks noChangeArrowheads="1"/>
          </p:cNvSpPr>
          <p:nvPr/>
        </p:nvSpPr>
        <p:spPr bwMode="auto">
          <a:xfrm>
            <a:off x="5715000" y="2357438"/>
            <a:ext cx="646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1">
                <a:solidFill>
                  <a:srgbClr val="140BC1"/>
                </a:solidFill>
                <a:latin typeface="Arial" charset="0"/>
              </a:rPr>
              <a:t>80%</a:t>
            </a:r>
          </a:p>
        </p:txBody>
      </p:sp>
      <p:sp>
        <p:nvSpPr>
          <p:cNvPr id="26658" name="TextBox 13"/>
          <p:cNvSpPr txBox="1">
            <a:spLocks noChangeArrowheads="1"/>
          </p:cNvSpPr>
          <p:nvPr/>
        </p:nvSpPr>
        <p:spPr bwMode="auto">
          <a:xfrm>
            <a:off x="5429250" y="1571625"/>
            <a:ext cx="11287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>
                <a:solidFill>
                  <a:srgbClr val="140BC1"/>
                </a:solidFill>
                <a:latin typeface="Arial" charset="0"/>
              </a:rPr>
              <a:t>75%</a:t>
            </a:r>
          </a:p>
        </p:txBody>
      </p:sp>
      <p:sp>
        <p:nvSpPr>
          <p:cNvPr id="36" name="Овал 2"/>
          <p:cNvSpPr/>
          <p:nvPr/>
        </p:nvSpPr>
        <p:spPr>
          <a:xfrm>
            <a:off x="5643563" y="1714500"/>
            <a:ext cx="111125" cy="111125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0325" y="5949950"/>
            <a:ext cx="7208838" cy="79216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7653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658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27659" name="TextBox 15"/>
          <p:cNvSpPr txBox="1">
            <a:spLocks noChangeArrowheads="1"/>
          </p:cNvSpPr>
          <p:nvPr/>
        </p:nvSpPr>
        <p:spPr bwMode="auto">
          <a:xfrm>
            <a:off x="3995738" y="1588"/>
            <a:ext cx="5148262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500">
                <a:solidFill>
                  <a:schemeClr val="bg1"/>
                </a:solidFill>
                <a:latin typeface="Arial Black" pitchFamily="34" charset="0"/>
              </a:rPr>
              <a:t>«Очень важно, чтобы расширялся кадровый потенциал страны, чтобы как можно больше ярких, деятельных людей участвовали в развитии своих территорий, страны в целом, в реализации нашей общей программы»</a:t>
            </a:r>
          </a:p>
        </p:txBody>
      </p:sp>
      <p:sp>
        <p:nvSpPr>
          <p:cNvPr id="18" name="Прямоугольный треугольник 17"/>
          <p:cNvSpPr/>
          <p:nvPr/>
        </p:nvSpPr>
        <p:spPr>
          <a:xfrm rot="10800000">
            <a:off x="5349875" y="6242050"/>
            <a:ext cx="1946275" cy="644525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7269163" y="5959475"/>
            <a:ext cx="1874837" cy="927100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7662" name="Picture 16" descr="H:\ЦИТ\Доклады-планы-показатели\Доклад Министра на ЗСО-2016\фото\Таврид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3438" y="1341438"/>
            <a:ext cx="3230562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19" descr="H:\ЦИТ\Доклады-планы-показатели\Доклад Министра на ЗСО-2016\фото\чм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1330325"/>
            <a:ext cx="3217863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60325" y="3587750"/>
            <a:ext cx="4440238" cy="79375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637088" y="3587750"/>
            <a:ext cx="4441825" cy="79375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0325" y="4745038"/>
            <a:ext cx="4440238" cy="85407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667" name="TextBox 13"/>
          <p:cNvSpPr txBox="1">
            <a:spLocks noChangeArrowheads="1"/>
          </p:cNvSpPr>
          <p:nvPr/>
        </p:nvSpPr>
        <p:spPr bwMode="auto">
          <a:xfrm>
            <a:off x="60325" y="3695700"/>
            <a:ext cx="44402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1400" b="1">
                <a:solidFill>
                  <a:schemeClr val="bg1"/>
                </a:solidFill>
                <a:latin typeface="Arial" charset="0"/>
              </a:rPr>
              <a:t>Финансирование отрасли «молодёжная политика» в 2016 году</a:t>
            </a:r>
            <a:r>
              <a:rPr lang="ru-RU" altLang="ru-RU" sz="1400">
                <a:solidFill>
                  <a:schemeClr val="bg1"/>
                </a:solidFill>
                <a:latin typeface="Arial Black" pitchFamily="34" charset="0"/>
              </a:rPr>
              <a:t> – 11000,0 тыс. руб. </a:t>
            </a:r>
          </a:p>
        </p:txBody>
      </p:sp>
      <p:sp>
        <p:nvSpPr>
          <p:cNvPr id="27668" name="TextBox 13"/>
          <p:cNvSpPr txBox="1">
            <a:spLocks noChangeArrowheads="1"/>
          </p:cNvSpPr>
          <p:nvPr/>
        </p:nvSpPr>
        <p:spPr bwMode="auto">
          <a:xfrm>
            <a:off x="4606925" y="3611563"/>
            <a:ext cx="4441825" cy="2032000"/>
          </a:xfrm>
          <a:prstGeom prst="rect">
            <a:avLst/>
          </a:prstGeom>
          <a:solidFill>
            <a:srgbClr val="140B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/>
            <a:r>
              <a:rPr lang="ru-RU" altLang="ru-RU" sz="1400" b="1">
                <a:solidFill>
                  <a:schemeClr val="bg1"/>
                </a:solidFill>
                <a:latin typeface="Arial" charset="0"/>
              </a:rPr>
              <a:t>В 2016 году были проведены  следующие конкурсы поддержки молодёжных проектов и инициатив на общую сумму - </a:t>
            </a:r>
            <a:r>
              <a:rPr lang="ru-RU" sz="1400" b="1">
                <a:solidFill>
                  <a:schemeClr val="bg1"/>
                </a:solidFill>
                <a:latin typeface="Arial" charset="0"/>
              </a:rPr>
              <a:t>7000,0 тыс.руб. (1500,0 тыс.руб. – конкурс физических лиц, 500,0 тыс.руб. – конкурс для юридических лиц, 4000,0 – конкурс для образовательных организаций высшего образования, 1000,0 – конкурс для муниципальных образований региона).</a:t>
            </a:r>
          </a:p>
        </p:txBody>
      </p:sp>
      <p:sp>
        <p:nvSpPr>
          <p:cNvPr id="27669" name="TextBox 13"/>
          <p:cNvSpPr txBox="1">
            <a:spLocks noChangeArrowheads="1"/>
          </p:cNvSpPr>
          <p:nvPr/>
        </p:nvSpPr>
        <p:spPr bwMode="auto">
          <a:xfrm>
            <a:off x="127000" y="4868863"/>
            <a:ext cx="43211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1400" b="1">
                <a:solidFill>
                  <a:schemeClr val="bg1"/>
                </a:solidFill>
                <a:latin typeface="Arial" charset="0"/>
              </a:rPr>
              <a:t>В 2016 году во всех муниципальных образованиях региона были проведены слеты работающей молодёжи </a:t>
            </a:r>
          </a:p>
        </p:txBody>
      </p:sp>
      <p:sp>
        <p:nvSpPr>
          <p:cNvPr id="27670" name="TextBox 13"/>
          <p:cNvSpPr txBox="1">
            <a:spLocks noChangeArrowheads="1"/>
          </p:cNvSpPr>
          <p:nvPr/>
        </p:nvSpPr>
        <p:spPr bwMode="auto">
          <a:xfrm>
            <a:off x="85725" y="5997575"/>
            <a:ext cx="73929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1400" b="1">
                <a:solidFill>
                  <a:schemeClr val="bg1"/>
                </a:solidFill>
                <a:latin typeface="Arial" charset="0"/>
              </a:rPr>
              <a:t>В 2016 году на территории Ульяновской области активно развернулось движение православных добровольцев проекта «Начни с себя». </a:t>
            </a:r>
          </a:p>
          <a:p>
            <a:pPr algn="just" eaLnBrk="1" hangingPunct="1"/>
            <a:r>
              <a:rPr lang="ru-RU" altLang="ru-RU" sz="1400" b="1">
                <a:solidFill>
                  <a:schemeClr val="bg1"/>
                </a:solidFill>
                <a:latin typeface="Arial" charset="0"/>
              </a:rPr>
              <a:t>Было организовано более 20 трудовых экспедиций.</a:t>
            </a:r>
          </a:p>
        </p:txBody>
      </p:sp>
      <p:pic>
        <p:nvPicPr>
          <p:cNvPr id="27671" name="Picture 17" descr="H:\ЦИТ\Доклады-планы-показатели\Доклад Министра на ЗСО-2016\фото\территория смыслов.jpg"/>
          <p:cNvPicPr>
            <a:picLocks noChangeAspect="1" noChangeArrowheads="1"/>
          </p:cNvPicPr>
          <p:nvPr/>
        </p:nvPicPr>
        <p:blipFill>
          <a:blip r:embed="rId5"/>
          <a:srcRect b="15453"/>
          <a:stretch>
            <a:fillRect/>
          </a:stretch>
        </p:blipFill>
        <p:spPr bwMode="auto">
          <a:xfrm>
            <a:off x="2852738" y="1331913"/>
            <a:ext cx="32258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731000"/>
            <a:ext cx="9144000" cy="12700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8677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82" name="TextBox 13"/>
          <p:cNvSpPr txBox="1">
            <a:spLocks noChangeArrowheads="1"/>
          </p:cNvSpPr>
          <p:nvPr/>
        </p:nvSpPr>
        <p:spPr bwMode="auto">
          <a:xfrm>
            <a:off x="1038225" y="255588"/>
            <a:ext cx="272891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28683" name="TextBox 15"/>
          <p:cNvSpPr txBox="1">
            <a:spLocks noChangeArrowheads="1"/>
          </p:cNvSpPr>
          <p:nvPr/>
        </p:nvSpPr>
        <p:spPr bwMode="auto">
          <a:xfrm>
            <a:off x="4071938" y="0"/>
            <a:ext cx="48609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занятий физической культурой и спортом в сельской местности в 2016 году</a:t>
            </a:r>
            <a:endParaRPr lang="ru-RU" sz="2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4" name="TextBox 16"/>
          <p:cNvSpPr txBox="1">
            <a:spLocks noChangeArrowheads="1"/>
          </p:cNvSpPr>
          <p:nvPr/>
        </p:nvSpPr>
        <p:spPr bwMode="auto">
          <a:xfrm>
            <a:off x="2928938" y="2000250"/>
            <a:ext cx="37147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>
                <a:solidFill>
                  <a:schemeClr val="tx2"/>
                </a:solidFill>
                <a:latin typeface="Arial Black" pitchFamily="34" charset="0"/>
              </a:rPr>
              <a:t>2016 год:</a:t>
            </a:r>
          </a:p>
        </p:txBody>
      </p:sp>
      <p:pic>
        <p:nvPicPr>
          <p:cNvPr id="28685" name="Рисунок 17" descr="C:\Documents and Settings\Mufasa\Рабочий стол\4. СреднеЯкушенская Посл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7313"/>
            <a:ext cx="41433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Рисунок 20" descr="C:\Documents and Settings\Mufasa\Рабочий стол\12. Верхнемазинская Посл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88" y="1357313"/>
            <a:ext cx="4286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Рисунок 5" descr="20161013_1129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30800" y="1357313"/>
            <a:ext cx="40132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Рисунок 6" descr="2016110120463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3" y="4143375"/>
            <a:ext cx="407193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7"/>
          <p:cNvSpPr/>
          <p:nvPr/>
        </p:nvSpPr>
        <p:spPr>
          <a:xfrm>
            <a:off x="0" y="4143375"/>
            <a:ext cx="5143500" cy="25003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690" name="TextBox 22"/>
          <p:cNvSpPr txBox="1">
            <a:spLocks noChangeArrowheads="1"/>
          </p:cNvSpPr>
          <p:nvPr/>
        </p:nvSpPr>
        <p:spPr bwMode="auto">
          <a:xfrm>
            <a:off x="285750" y="4714875"/>
            <a:ext cx="46561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  <a:latin typeface="Arial" charset="0"/>
              </a:rPr>
              <a:t>9 спортивных залов;</a:t>
            </a:r>
          </a:p>
          <a:p>
            <a:r>
              <a:rPr lang="ru-RU" b="1">
                <a:solidFill>
                  <a:schemeClr val="bg1"/>
                </a:solidFill>
                <a:latin typeface="Arial" charset="0"/>
              </a:rPr>
              <a:t>10 открытых спортивных сооружений;</a:t>
            </a:r>
          </a:p>
          <a:p>
            <a:r>
              <a:rPr lang="ru-RU" b="1">
                <a:solidFill>
                  <a:schemeClr val="bg1"/>
                </a:solidFill>
                <a:latin typeface="Arial" charset="0"/>
              </a:rPr>
              <a:t>2 перепрофилированные аудитории;</a:t>
            </a:r>
          </a:p>
          <a:p>
            <a:r>
              <a:rPr lang="ru-RU" b="1">
                <a:solidFill>
                  <a:schemeClr val="bg1"/>
                </a:solidFill>
                <a:latin typeface="Arial" charset="0"/>
              </a:rPr>
              <a:t>15 школьных спортивных клубов.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731000"/>
            <a:ext cx="9144000" cy="12700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9701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706" name="TextBox 13"/>
          <p:cNvSpPr txBox="1">
            <a:spLocks noChangeArrowheads="1"/>
          </p:cNvSpPr>
          <p:nvPr/>
        </p:nvSpPr>
        <p:spPr bwMode="auto">
          <a:xfrm>
            <a:off x="1038225" y="255588"/>
            <a:ext cx="272891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29707" name="TextBox 15"/>
          <p:cNvSpPr txBox="1">
            <a:spLocks noChangeArrowheads="1"/>
          </p:cNvSpPr>
          <p:nvPr/>
        </p:nvSpPr>
        <p:spPr bwMode="auto">
          <a:xfrm>
            <a:off x="4067175" y="1588"/>
            <a:ext cx="4860925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Всероссийский физкультурно-спортивный комплекс </a:t>
            </a:r>
            <a:endParaRPr lang="ru-RU" sz="2000">
              <a:solidFill>
                <a:schemeClr val="bg1"/>
              </a:solidFill>
            </a:endParaRP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«Готов к труду и обороне»</a:t>
            </a:r>
            <a:endParaRPr lang="ru-RU" sz="2000">
              <a:solidFill>
                <a:schemeClr val="bg1"/>
              </a:solidFill>
            </a:endParaRPr>
          </a:p>
          <a:p>
            <a:pPr algn="ctr"/>
            <a:endParaRPr lang="ru-RU" sz="15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9708" name="TextBox 16"/>
          <p:cNvSpPr txBox="1">
            <a:spLocks noChangeArrowheads="1"/>
          </p:cNvSpPr>
          <p:nvPr/>
        </p:nvSpPr>
        <p:spPr bwMode="auto">
          <a:xfrm>
            <a:off x="4929188" y="1357313"/>
            <a:ext cx="4071937" cy="1754326"/>
          </a:xfrm>
          <a:prstGeom prst="rect">
            <a:avLst/>
          </a:prstGeom>
          <a:solidFill>
            <a:srgbClr val="140B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15 583 учащихся зарегистрированы на Всероссийском портале «ГТО» - это учащиеся общеобразовательных организаций и студенты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(2015 год- 6458 учащихся и студентов)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9709" name="TextBox 16"/>
          <p:cNvSpPr txBox="1">
            <a:spLocks noChangeArrowheads="1"/>
          </p:cNvSpPr>
          <p:nvPr/>
        </p:nvSpPr>
        <p:spPr bwMode="auto">
          <a:xfrm>
            <a:off x="214313" y="1357313"/>
            <a:ext cx="4572000" cy="1446212"/>
          </a:xfrm>
          <a:prstGeom prst="rect">
            <a:avLst/>
          </a:prstGeom>
          <a:solidFill>
            <a:srgbClr val="140BC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</a:rPr>
              <a:t>461 учащихся выполнили нормативы комплекса ГТО:</a:t>
            </a:r>
          </a:p>
          <a:p>
            <a:r>
              <a:rPr lang="ru-RU" sz="1600" b="1">
                <a:solidFill>
                  <a:schemeClr val="bg1"/>
                </a:solidFill>
              </a:rPr>
              <a:t>3 ступень (11-12 лет) – 84 учащихся</a:t>
            </a:r>
          </a:p>
          <a:p>
            <a:r>
              <a:rPr lang="ru-RU" sz="1600" b="1">
                <a:solidFill>
                  <a:schemeClr val="bg1"/>
                </a:solidFill>
              </a:rPr>
              <a:t>4 ступень (13-15 лет) – 51 учащийся</a:t>
            </a:r>
          </a:p>
          <a:p>
            <a:r>
              <a:rPr lang="ru-RU" sz="1600" b="1">
                <a:solidFill>
                  <a:schemeClr val="bg1"/>
                </a:solidFill>
              </a:rPr>
              <a:t>5 ступень (16-17 лет) – 326 учащихся.</a:t>
            </a:r>
          </a:p>
        </p:txBody>
      </p:sp>
      <p:pic>
        <p:nvPicPr>
          <p:cNvPr id="29710" name="Picture 1" descr="C:\Users\Артем\Desktop\800-56b36b295a15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3000375"/>
            <a:ext cx="728662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050" y="2627313"/>
            <a:ext cx="285750" cy="374491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25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30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30731" name="TextBox 15"/>
          <p:cNvSpPr txBox="1">
            <a:spLocks noChangeArrowheads="1"/>
          </p:cNvSpPr>
          <p:nvPr/>
        </p:nvSpPr>
        <p:spPr bwMode="auto">
          <a:xfrm>
            <a:off x="4049713" y="107950"/>
            <a:ext cx="4859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Школьная спортивная лига Ульяновской области</a:t>
            </a:r>
          </a:p>
        </p:txBody>
      </p:sp>
      <p:sp>
        <p:nvSpPr>
          <p:cNvPr id="18" name="Прямоугольный треугольник 17"/>
          <p:cNvSpPr/>
          <p:nvPr/>
        </p:nvSpPr>
        <p:spPr>
          <a:xfrm rot="5400000">
            <a:off x="-80169" y="6463507"/>
            <a:ext cx="485775" cy="284162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7280275" y="4071938"/>
            <a:ext cx="1873250" cy="711200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34" name="Прямоугольник 1"/>
          <p:cNvSpPr>
            <a:spLocks noChangeArrowheads="1"/>
          </p:cNvSpPr>
          <p:nvPr/>
        </p:nvSpPr>
        <p:spPr bwMode="auto">
          <a:xfrm>
            <a:off x="53975" y="1341438"/>
            <a:ext cx="8855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140BC1"/>
                </a:solidFill>
                <a:latin typeface="Arial Black" pitchFamily="34" charset="0"/>
              </a:rPr>
              <a:t>Летние кубки Школьной спортивной лиги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84163" y="1919288"/>
            <a:ext cx="4824412" cy="14446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081213" y="1916113"/>
            <a:ext cx="4826000" cy="1444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73475" y="1916113"/>
            <a:ext cx="4824413" cy="1444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495925" y="1916113"/>
            <a:ext cx="3540125" cy="1444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рямоугольный треугольник 23"/>
          <p:cNvSpPr/>
          <p:nvPr/>
        </p:nvSpPr>
        <p:spPr>
          <a:xfrm rot="16200000">
            <a:off x="-83343" y="2234406"/>
            <a:ext cx="495300" cy="290513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 rot="5400000">
            <a:off x="4340225" y="1833563"/>
            <a:ext cx="711200" cy="518795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41" name="Прямоугольник 2"/>
          <p:cNvSpPr>
            <a:spLocks noChangeArrowheads="1"/>
          </p:cNvSpPr>
          <p:nvPr/>
        </p:nvSpPr>
        <p:spPr bwMode="auto">
          <a:xfrm>
            <a:off x="288925" y="2143125"/>
            <a:ext cx="8747125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  <a:t>более 7000 юношей и девушек;</a:t>
            </a:r>
          </a:p>
          <a:p>
            <a:r>
              <a:rPr lang="ru-RU" sz="2400" b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  <a:t>900 команд обучающихся 5-11 классов;</a:t>
            </a:r>
          </a:p>
          <a:p>
            <a:r>
              <a:rPr lang="ru-RU" sz="2400" b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  <a:t>200 школьных спортивных клубов;</a:t>
            </a:r>
          </a:p>
          <a:p>
            <a:r>
              <a:rPr lang="ru-RU" sz="2400" b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  <a:t>24 муниципальных образования Ульяновской области</a:t>
            </a:r>
            <a:r>
              <a:rPr lang="ru-RU" sz="2800" b="1" dirty="0">
                <a:solidFill>
                  <a:srgbClr val="140BC1"/>
                </a:solidFill>
              </a:rPr>
              <a:t>. </a:t>
            </a:r>
          </a:p>
          <a:p>
            <a:endParaRPr lang="ru-RU" sz="1500" b="1" dirty="0">
              <a:solidFill>
                <a:srgbClr val="140BC1"/>
              </a:solidFill>
            </a:endParaRPr>
          </a:p>
          <a:p>
            <a:pPr algn="just"/>
            <a:endParaRPr lang="ru-RU" sz="1500" dirty="0">
              <a:solidFill>
                <a:srgbClr val="140BC1"/>
              </a:solidFill>
              <a:latin typeface="Arial Black" pitchFamily="34" charset="0"/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10800000">
            <a:off x="257175" y="4073525"/>
            <a:ext cx="1873250" cy="709613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43" name="TextBox 26"/>
          <p:cNvSpPr txBox="1">
            <a:spLocks noChangeArrowheads="1"/>
          </p:cNvSpPr>
          <p:nvPr/>
        </p:nvSpPr>
        <p:spPr bwMode="auto">
          <a:xfrm>
            <a:off x="2168525" y="4214813"/>
            <a:ext cx="4860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Задача 2017 года</a:t>
            </a:r>
            <a:endParaRPr lang="ru-RU" sz="15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0744" name="Прямоугольник 27"/>
          <p:cNvSpPr>
            <a:spLocks noChangeArrowheads="1"/>
          </p:cNvSpPr>
          <p:nvPr/>
        </p:nvSpPr>
        <p:spPr bwMode="auto">
          <a:xfrm>
            <a:off x="396875" y="4919663"/>
            <a:ext cx="87471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140BC1"/>
                </a:solidFill>
                <a:latin typeface="Arial" pitchFamily="34" charset="0"/>
                <a:cs typeface="Arial" pitchFamily="34" charset="0"/>
              </a:rPr>
              <a:t>Программа соревнований Школьной спортивной лиги Ульяновской области состоит из трёх наиболее массовых командных видов спорта: баскетбол, волейбол и мини-футбол. На 2017 год планируется включить в программу хоккей с шайбой и один из видов единоборств.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6157913" y="1398588"/>
            <a:ext cx="2878137" cy="2478087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      </a:t>
            </a:r>
          </a:p>
        </p:txBody>
      </p:sp>
      <p:graphicFrame>
        <p:nvGraphicFramePr>
          <p:cNvPr id="29" name="Диаграмма 28"/>
          <p:cNvGraphicFramePr/>
          <p:nvPr/>
        </p:nvGraphicFramePr>
        <p:xfrm>
          <a:off x="6072198" y="2285992"/>
          <a:ext cx="2905124" cy="1571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-23813" y="6418263"/>
            <a:ext cx="7321551" cy="20320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      </a:t>
            </a:r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5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60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2061" name="TextBox 15"/>
          <p:cNvSpPr txBox="1">
            <a:spLocks noChangeArrowheads="1"/>
          </p:cNvSpPr>
          <p:nvPr/>
        </p:nvSpPr>
        <p:spPr bwMode="auto">
          <a:xfrm>
            <a:off x="4049713" y="161925"/>
            <a:ext cx="48593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>
                <a:solidFill>
                  <a:schemeClr val="bg1"/>
                </a:solidFill>
                <a:latin typeface="Arial Black" pitchFamily="34" charset="0"/>
              </a:rPr>
              <a:t>Формирование механизмов оценки качества и востребованности образовательных услуг</a:t>
            </a:r>
          </a:p>
        </p:txBody>
      </p:sp>
      <p:sp>
        <p:nvSpPr>
          <p:cNvPr id="18" name="Прямоугольный треугольник 17"/>
          <p:cNvSpPr/>
          <p:nvPr/>
        </p:nvSpPr>
        <p:spPr>
          <a:xfrm rot="10647414">
            <a:off x="5183188" y="6510338"/>
            <a:ext cx="2147887" cy="422275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7297738" y="6418263"/>
            <a:ext cx="1874837" cy="468312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64" name="TextBox 13"/>
          <p:cNvSpPr txBox="1">
            <a:spLocks noChangeArrowheads="1"/>
          </p:cNvSpPr>
          <p:nvPr/>
        </p:nvSpPr>
        <p:spPr bwMode="auto">
          <a:xfrm>
            <a:off x="3532188" y="2924175"/>
            <a:ext cx="2678112" cy="1385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 Black" pitchFamily="34" charset="0"/>
              </a:rPr>
              <a:t>Указ Президента РФ от 7 мая 2012 года №597 «О мероприятиях по реализации государственной социальной политики» </a:t>
            </a:r>
          </a:p>
        </p:txBody>
      </p:sp>
      <p:sp>
        <p:nvSpPr>
          <p:cNvPr id="2065" name="TextBox 13"/>
          <p:cNvSpPr txBox="1">
            <a:spLocks noChangeArrowheads="1"/>
          </p:cNvSpPr>
          <p:nvPr/>
        </p:nvSpPr>
        <p:spPr bwMode="auto">
          <a:xfrm>
            <a:off x="127000" y="1438275"/>
            <a:ext cx="3292475" cy="1168400"/>
          </a:xfrm>
          <a:prstGeom prst="rect">
            <a:avLst/>
          </a:prstGeom>
          <a:noFill/>
          <a:ln w="28575">
            <a:solidFill>
              <a:srgbClr val="140BC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" charset="0"/>
              </a:rPr>
              <a:t>Созданы условия для активного внедрения механизма оценки качества работы образовательных организаций со стороны потребителей </a:t>
            </a:r>
          </a:p>
        </p:txBody>
      </p:sp>
      <p:sp>
        <p:nvSpPr>
          <p:cNvPr id="2066" name="TextBox 13"/>
          <p:cNvSpPr txBox="1">
            <a:spLocks noChangeArrowheads="1"/>
          </p:cNvSpPr>
          <p:nvPr/>
        </p:nvSpPr>
        <p:spPr bwMode="auto">
          <a:xfrm>
            <a:off x="127000" y="2706688"/>
            <a:ext cx="3292475" cy="1169987"/>
          </a:xfrm>
          <a:prstGeom prst="rect">
            <a:avLst/>
          </a:prstGeom>
          <a:noFill/>
          <a:ln w="28575">
            <a:solidFill>
              <a:srgbClr val="140BC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>
                <a:solidFill>
                  <a:srgbClr val="140BC1"/>
                </a:solidFill>
                <a:latin typeface="Arial" charset="0"/>
              </a:rPr>
              <a:t>Обеспечено проведение  работ по созданию в регионе системы независимой оценки качества образовательной деятельности образовательных организаций.</a:t>
            </a:r>
          </a:p>
        </p:txBody>
      </p:sp>
      <p:sp>
        <p:nvSpPr>
          <p:cNvPr id="2067" name="TextBox 13"/>
          <p:cNvSpPr txBox="1">
            <a:spLocks noChangeArrowheads="1"/>
          </p:cNvSpPr>
          <p:nvPr/>
        </p:nvSpPr>
        <p:spPr bwMode="auto">
          <a:xfrm>
            <a:off x="127000" y="3954463"/>
            <a:ext cx="3292475" cy="1169987"/>
          </a:xfrm>
          <a:prstGeom prst="rect">
            <a:avLst/>
          </a:prstGeom>
          <a:noFill/>
          <a:ln w="28575">
            <a:solidFill>
              <a:srgbClr val="140BC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" charset="0"/>
              </a:rPr>
              <a:t>Обеспечено информирование потребителей о качестве образования в открытом доступе на сайте Министерства образования и науки Ульяновской области </a:t>
            </a:r>
          </a:p>
        </p:txBody>
      </p:sp>
      <p:sp>
        <p:nvSpPr>
          <p:cNvPr id="2068" name="TextBox 13"/>
          <p:cNvSpPr txBox="1">
            <a:spLocks noChangeArrowheads="1"/>
          </p:cNvSpPr>
          <p:nvPr/>
        </p:nvSpPr>
        <p:spPr bwMode="auto">
          <a:xfrm>
            <a:off x="127000" y="5213350"/>
            <a:ext cx="3292475" cy="1169988"/>
          </a:xfrm>
          <a:prstGeom prst="rect">
            <a:avLst/>
          </a:prstGeom>
          <a:noFill/>
          <a:ln w="28575">
            <a:solidFill>
              <a:srgbClr val="140BC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" charset="0"/>
              </a:rPr>
              <a:t>Сформирован механизм привлечения потребителей,  общественных институтов к  процедурам оценки качества общего образования. </a:t>
            </a:r>
          </a:p>
        </p:txBody>
      </p:sp>
      <p:pic>
        <p:nvPicPr>
          <p:cNvPr id="2069" name="Picture 17" descr="http://guo-sbk.ru/Pictures/nezavisimaya_ocenka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9713" y="4365625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21" descr="Похожее изображе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6663" y="1416050"/>
            <a:ext cx="2189162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Прямоугольник 34"/>
          <p:cNvSpPr/>
          <p:nvPr/>
        </p:nvSpPr>
        <p:spPr>
          <a:xfrm>
            <a:off x="6157913" y="3954463"/>
            <a:ext cx="2878137" cy="242887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            </a:t>
            </a:r>
          </a:p>
        </p:txBody>
      </p:sp>
      <p:sp>
        <p:nvSpPr>
          <p:cNvPr id="2073" name="TextBox 13"/>
          <p:cNvSpPr txBox="1">
            <a:spLocks noChangeArrowheads="1"/>
          </p:cNvSpPr>
          <p:nvPr/>
        </p:nvSpPr>
        <p:spPr bwMode="auto">
          <a:xfrm>
            <a:off x="6157913" y="1398588"/>
            <a:ext cx="29527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>
                <a:solidFill>
                  <a:schemeClr val="bg1"/>
                </a:solidFill>
                <a:latin typeface="Arial" charset="0"/>
              </a:rPr>
              <a:t>Уровень удовлетворенности (%) потребителей  по всем типам образовательных организаций Ульяновской области </a:t>
            </a:r>
          </a:p>
        </p:txBody>
      </p:sp>
      <p:cxnSp>
        <p:nvCxnSpPr>
          <p:cNvPr id="38" name="Прямая со стрелкой 37"/>
          <p:cNvCxnSpPr/>
          <p:nvPr/>
        </p:nvCxnSpPr>
        <p:spPr>
          <a:xfrm flipV="1">
            <a:off x="7929586" y="2571745"/>
            <a:ext cx="495300" cy="42862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5" name="TextBox 13"/>
          <p:cNvSpPr txBox="1">
            <a:spLocks noChangeArrowheads="1"/>
          </p:cNvSpPr>
          <p:nvPr/>
        </p:nvSpPr>
        <p:spPr bwMode="auto">
          <a:xfrm>
            <a:off x="6121400" y="3954463"/>
            <a:ext cx="29511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chemeClr val="bg1"/>
                </a:solidFill>
                <a:latin typeface="Arial" charset="0"/>
              </a:rPr>
              <a:t>Активность участия потребителей в независимой оценке (%)</a:t>
            </a:r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8001024" y="5143512"/>
            <a:ext cx="428628" cy="158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 flipH="1" flipV="1">
            <a:off x="7212824" y="2645566"/>
            <a:ext cx="428627" cy="42386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Диаграмма 32"/>
          <p:cNvGraphicFramePr/>
          <p:nvPr/>
        </p:nvGraphicFramePr>
        <p:xfrm>
          <a:off x="6143636" y="4714884"/>
          <a:ext cx="3000364" cy="1674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36" name="Прямая со стрелкой 35"/>
          <p:cNvCxnSpPr/>
          <p:nvPr/>
        </p:nvCxnSpPr>
        <p:spPr>
          <a:xfrm flipV="1">
            <a:off x="7215206" y="5286388"/>
            <a:ext cx="428628" cy="357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1484313"/>
            <a:ext cx="915828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ый треугольник 6"/>
          <p:cNvSpPr/>
          <p:nvPr/>
        </p:nvSpPr>
        <p:spPr>
          <a:xfrm rot="16200000">
            <a:off x="3060700" y="261938"/>
            <a:ext cx="1411287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41287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74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2238" y="1347788"/>
            <a:ext cx="792162" cy="46037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09638" y="1344613"/>
            <a:ext cx="792162" cy="460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73225" y="1344613"/>
            <a:ext cx="792163" cy="460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465388" y="1344613"/>
            <a:ext cx="792162" cy="460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754" name="TextBox 13"/>
          <p:cNvSpPr txBox="1">
            <a:spLocks noChangeArrowheads="1"/>
          </p:cNvSpPr>
          <p:nvPr/>
        </p:nvSpPr>
        <p:spPr bwMode="auto">
          <a:xfrm>
            <a:off x="1100138" y="368300"/>
            <a:ext cx="23812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31755" name="TextBox 15"/>
          <p:cNvSpPr txBox="1">
            <a:spLocks noChangeArrowheads="1"/>
          </p:cNvSpPr>
          <p:nvPr/>
        </p:nvSpPr>
        <p:spPr bwMode="auto">
          <a:xfrm>
            <a:off x="3887788" y="3175"/>
            <a:ext cx="5256212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chemeClr val="bg1"/>
                </a:solidFill>
                <a:latin typeface="Arial Black" pitchFamily="34" charset="0"/>
              </a:rPr>
              <a:t>«Обеспечить формирование  национальной системы учительского роста, направленной, в частности, на установление для педагогических работников уровней владения профессиональными компетенциями…»</a:t>
            </a:r>
            <a:endParaRPr lang="ru-RU" altLang="ru-RU" sz="15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8500" y="1074738"/>
            <a:ext cx="4672013" cy="293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Президент Российской Федерации </a:t>
            </a:r>
            <a:r>
              <a:rPr lang="ru-RU" sz="1300" i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В.В.Путин</a:t>
            </a:r>
            <a:r>
              <a:rPr lang="ru-RU" sz="13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5" name="Прямоугольный треугольник 14"/>
          <p:cNvSpPr/>
          <p:nvPr/>
        </p:nvSpPr>
        <p:spPr>
          <a:xfrm>
            <a:off x="6294438" y="5589588"/>
            <a:ext cx="2849562" cy="126365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41275" y="5589588"/>
            <a:ext cx="6332538" cy="1263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-41275" y="6264275"/>
            <a:ext cx="6332538" cy="63182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>
            <a:off x="6294438" y="6264275"/>
            <a:ext cx="1373187" cy="631825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165850"/>
            <a:ext cx="5724525" cy="4048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173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78" name="TextBox 13"/>
          <p:cNvSpPr txBox="1">
            <a:spLocks noChangeArrowheads="1"/>
          </p:cNvSpPr>
          <p:nvPr/>
        </p:nvSpPr>
        <p:spPr bwMode="auto">
          <a:xfrm>
            <a:off x="1036638" y="255588"/>
            <a:ext cx="27209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7179" name="TextBox 15"/>
          <p:cNvSpPr txBox="1">
            <a:spLocks noChangeArrowheads="1"/>
          </p:cNvSpPr>
          <p:nvPr/>
        </p:nvSpPr>
        <p:spPr bwMode="auto">
          <a:xfrm>
            <a:off x="4067175" y="1588"/>
            <a:ext cx="4860925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Arial Black" pitchFamily="34" charset="0"/>
              </a:rPr>
              <a:t>Задачи регионального образования </a:t>
            </a:r>
            <a:br>
              <a:rPr lang="ru-RU" sz="15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1500" dirty="0">
                <a:solidFill>
                  <a:schemeClr val="bg1"/>
                </a:solidFill>
                <a:latin typeface="Arial Black" pitchFamily="34" charset="0"/>
              </a:rPr>
              <a:t>на 201</a:t>
            </a:r>
            <a:r>
              <a:rPr lang="en-US" sz="1500" dirty="0">
                <a:solidFill>
                  <a:schemeClr val="bg1"/>
                </a:solidFill>
                <a:latin typeface="Arial Black" pitchFamily="34" charset="0"/>
              </a:rPr>
              <a:t>6</a:t>
            </a:r>
            <a:r>
              <a:rPr lang="ru-RU" sz="1500" dirty="0">
                <a:solidFill>
                  <a:schemeClr val="bg1"/>
                </a:solidFill>
                <a:latin typeface="Arial Black" pitchFamily="34" charset="0"/>
              </a:rPr>
              <a:t> год были сформулированы </a:t>
            </a:r>
            <a:br>
              <a:rPr lang="ru-RU" sz="15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1500" dirty="0">
                <a:solidFill>
                  <a:schemeClr val="bg1"/>
                </a:solidFill>
                <a:latin typeface="Arial Black" pitchFamily="34" charset="0"/>
              </a:rPr>
              <a:t>с учетом основных федеральных трендов и специфики региона и объединены </a:t>
            </a:r>
            <a:endParaRPr lang="ru-RU" sz="15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ru-RU" sz="15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Arial Black" pitchFamily="34" charset="0"/>
              </a:rPr>
              <a:t>в 8 приоритетных направлений:</a:t>
            </a:r>
          </a:p>
        </p:txBody>
      </p:sp>
      <p:sp>
        <p:nvSpPr>
          <p:cNvPr id="7180" name="TextBox 16"/>
          <p:cNvSpPr txBox="1">
            <a:spLocks noChangeArrowheads="1"/>
          </p:cNvSpPr>
          <p:nvPr/>
        </p:nvSpPr>
        <p:spPr bwMode="auto">
          <a:xfrm>
            <a:off x="863600" y="1484313"/>
            <a:ext cx="4860925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>
                <a:solidFill>
                  <a:schemeClr val="bg1"/>
                </a:solidFill>
                <a:latin typeface="Arial Black" pitchFamily="34" charset="0"/>
              </a:rPr>
              <a:t>Задачи регионального образования на 2015 год были сформулированы с учетом основных федеральных трендов и специфики региона и объединены также в 8 приоритетных направлений:</a:t>
            </a:r>
          </a:p>
        </p:txBody>
      </p:sp>
      <p:sp>
        <p:nvSpPr>
          <p:cNvPr id="18" name="Прямоугольный треугольник 17"/>
          <p:cNvSpPr/>
          <p:nvPr/>
        </p:nvSpPr>
        <p:spPr>
          <a:xfrm rot="10800000">
            <a:off x="3563938" y="6242050"/>
            <a:ext cx="2147887" cy="644525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5700713" y="6173788"/>
            <a:ext cx="1874837" cy="712787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83" name="TextBox 19"/>
          <p:cNvSpPr txBox="1">
            <a:spLocks noChangeArrowheads="1"/>
          </p:cNvSpPr>
          <p:nvPr/>
        </p:nvSpPr>
        <p:spPr bwMode="auto">
          <a:xfrm>
            <a:off x="127000" y="1108075"/>
            <a:ext cx="8910638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2438" indent="-452438">
              <a:lnSpc>
                <a:spcPct val="150000"/>
              </a:lnSpc>
              <a:buFontTx/>
              <a:buAutoNum type="arabicPeriod"/>
            </a:pPr>
            <a:r>
              <a:rPr lang="ru-RU" sz="2200">
                <a:solidFill>
                  <a:srgbClr val="140BC1"/>
                </a:solidFill>
                <a:latin typeface="Arial" charset="0"/>
              </a:rPr>
              <a:t>Обеспечение доступности дошкольного образования</a:t>
            </a:r>
          </a:p>
          <a:p>
            <a:pPr marL="452438" indent="-452438">
              <a:lnSpc>
                <a:spcPct val="150000"/>
              </a:lnSpc>
              <a:buFontTx/>
              <a:buAutoNum type="arabicPeriod"/>
            </a:pPr>
            <a:r>
              <a:rPr lang="ru-RU" sz="2200">
                <a:solidFill>
                  <a:srgbClr val="140BC1"/>
                </a:solidFill>
                <a:latin typeface="Arial" charset="0"/>
              </a:rPr>
              <a:t>Повышение заработной платы педагогических работников</a:t>
            </a:r>
          </a:p>
          <a:p>
            <a:pPr marL="452438" indent="-452438">
              <a:lnSpc>
                <a:spcPct val="150000"/>
              </a:lnSpc>
              <a:buFontTx/>
              <a:buAutoNum type="arabicPeriod"/>
            </a:pPr>
            <a:r>
              <a:rPr lang="ru-RU" sz="2200">
                <a:solidFill>
                  <a:srgbClr val="140BC1"/>
                </a:solidFill>
                <a:latin typeface="Arial" charset="0"/>
              </a:rPr>
              <a:t>Развитие системы общего образования</a:t>
            </a:r>
          </a:p>
          <a:p>
            <a:pPr marL="452438" indent="-452438">
              <a:lnSpc>
                <a:spcPct val="150000"/>
              </a:lnSpc>
            </a:pPr>
            <a:r>
              <a:rPr lang="ru-RU" sz="2200">
                <a:solidFill>
                  <a:srgbClr val="140BC1"/>
                </a:solidFill>
                <a:latin typeface="Arial" charset="0"/>
              </a:rPr>
              <a:t>4.	Создание доступной образовательной среды для людей с ограниченными возможностями здоровья</a:t>
            </a:r>
          </a:p>
          <a:p>
            <a:pPr marL="452438" indent="-452438">
              <a:lnSpc>
                <a:spcPct val="150000"/>
              </a:lnSpc>
            </a:pPr>
            <a:r>
              <a:rPr lang="ru-RU" sz="2200">
                <a:solidFill>
                  <a:srgbClr val="140BC1"/>
                </a:solidFill>
                <a:latin typeface="Arial" charset="0"/>
              </a:rPr>
              <a:t>5.	Развитие системы профессионального образования</a:t>
            </a:r>
          </a:p>
          <a:p>
            <a:pPr marL="452438" indent="-452438">
              <a:lnSpc>
                <a:spcPct val="150000"/>
              </a:lnSpc>
            </a:pPr>
            <a:r>
              <a:rPr lang="ru-RU" sz="2200">
                <a:solidFill>
                  <a:srgbClr val="140BC1"/>
                </a:solidFill>
                <a:latin typeface="Arial" charset="0"/>
              </a:rPr>
              <a:t>6.	Развитие системы отдыха и оздоровления</a:t>
            </a:r>
          </a:p>
          <a:p>
            <a:pPr marL="452438" indent="-452438">
              <a:lnSpc>
                <a:spcPct val="150000"/>
              </a:lnSpc>
            </a:pPr>
            <a:r>
              <a:rPr lang="ru-RU" sz="2200">
                <a:solidFill>
                  <a:srgbClr val="140BC1"/>
                </a:solidFill>
                <a:latin typeface="Arial" charset="0"/>
              </a:rPr>
              <a:t>7.	Развитие системы дополнительного образования, воспитания и молодежной политики</a:t>
            </a:r>
          </a:p>
          <a:p>
            <a:pPr marL="452438" indent="-452438">
              <a:lnSpc>
                <a:spcPct val="150000"/>
              </a:lnSpc>
            </a:pPr>
            <a:r>
              <a:rPr lang="ru-RU" sz="2200">
                <a:solidFill>
                  <a:srgbClr val="140BC1"/>
                </a:solidFill>
                <a:latin typeface="Arial" charset="0"/>
              </a:rPr>
              <a:t>8.	Развитие кадрового потенциала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165850"/>
            <a:ext cx="5219700" cy="4048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84" name="TextBox 13"/>
          <p:cNvSpPr txBox="1">
            <a:spLocks noChangeArrowheads="1"/>
          </p:cNvSpPr>
          <p:nvPr/>
        </p:nvSpPr>
        <p:spPr bwMode="auto">
          <a:xfrm>
            <a:off x="230188" y="3671888"/>
            <a:ext cx="3090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 Black" pitchFamily="34" charset="0"/>
              </a:rPr>
              <a:t>Аттестация педагогических работников</a:t>
            </a:r>
          </a:p>
        </p:txBody>
      </p:sp>
      <p:sp>
        <p:nvSpPr>
          <p:cNvPr id="3085" name="TextBox 15"/>
          <p:cNvSpPr txBox="1">
            <a:spLocks noChangeArrowheads="1"/>
          </p:cNvSpPr>
          <p:nvPr/>
        </p:nvSpPr>
        <p:spPr bwMode="auto">
          <a:xfrm>
            <a:off x="4057650" y="357188"/>
            <a:ext cx="48593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ru-RU" altLang="ru-RU" sz="2000">
                <a:solidFill>
                  <a:schemeClr val="bg1"/>
                </a:solidFill>
                <a:latin typeface="Arial Black" pitchFamily="34" charset="0"/>
              </a:rPr>
              <a:t>Развитие кадрового потенциала</a:t>
            </a:r>
            <a:endParaRPr lang="ru-RU" altLang="ru-RU" sz="15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0800000">
            <a:off x="3071813" y="6242050"/>
            <a:ext cx="2147887" cy="644525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5208588" y="6173788"/>
            <a:ext cx="1874837" cy="712787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88" name="Picture 14" descr="H:\ЦИТ\Доклады-планы-показатели\Доклад Министра на ЗСО-2016\фото\ФОТО ДЛЯ ЗС\ПРОХОРОВА\Журнал Завуч.jpg"/>
          <p:cNvPicPr>
            <a:picLocks noChangeAspect="1" noChangeArrowheads="1"/>
          </p:cNvPicPr>
          <p:nvPr/>
        </p:nvPicPr>
        <p:blipFill>
          <a:blip r:embed="rId4"/>
          <a:srcRect l="4285" t="3867" r="3940" b="9978"/>
          <a:stretch>
            <a:fillRect/>
          </a:stretch>
        </p:blipFill>
        <p:spPr bwMode="auto">
          <a:xfrm>
            <a:off x="7011988" y="1347788"/>
            <a:ext cx="2071687" cy="2636837"/>
          </a:xfrm>
          <a:prstGeom prst="rect">
            <a:avLst/>
          </a:prstGeom>
          <a:noFill/>
          <a:ln w="28575">
            <a:solidFill>
              <a:srgbClr val="140BC1"/>
            </a:solidFill>
            <a:miter lim="800000"/>
            <a:headEnd/>
            <a:tailEnd/>
          </a:ln>
        </p:spPr>
      </p:pic>
      <p:pic>
        <p:nvPicPr>
          <p:cNvPr id="3089" name="Picture 15"/>
          <p:cNvPicPr>
            <a:picLocks noChangeAspect="1" noChangeArrowheads="1"/>
          </p:cNvPicPr>
          <p:nvPr/>
        </p:nvPicPr>
        <p:blipFill>
          <a:blip r:embed="rId5"/>
          <a:srcRect l="26559" t="12273" r="27794" b="8952"/>
          <a:stretch>
            <a:fillRect/>
          </a:stretch>
        </p:blipFill>
        <p:spPr bwMode="auto">
          <a:xfrm>
            <a:off x="7011988" y="3984625"/>
            <a:ext cx="2071687" cy="2840038"/>
          </a:xfrm>
          <a:prstGeom prst="rect">
            <a:avLst/>
          </a:prstGeom>
          <a:noFill/>
          <a:ln w="28575">
            <a:solidFill>
              <a:srgbClr val="140BC1"/>
            </a:solidFill>
            <a:miter lim="800000"/>
            <a:headEnd/>
            <a:tailEnd/>
          </a:ln>
        </p:spPr>
      </p:pic>
      <p:graphicFrame>
        <p:nvGraphicFramePr>
          <p:cNvPr id="3074" name="Диаграмма 1"/>
          <p:cNvGraphicFramePr>
            <a:graphicFrameLocks/>
          </p:cNvGraphicFramePr>
          <p:nvPr/>
        </p:nvGraphicFramePr>
        <p:xfrm>
          <a:off x="76200" y="4144963"/>
          <a:ext cx="3467100" cy="2098675"/>
        </p:xfrm>
        <a:graphic>
          <a:graphicData uri="http://schemas.openxmlformats.org/presentationml/2006/ole">
            <p:oleObj spid="_x0000_s3074" r:id="rId6" imgW="3462828" imgH="2097206" progId="Excel.Sheet.8">
              <p:embed/>
            </p:oleObj>
          </a:graphicData>
        </a:graphic>
      </p:graphicFrame>
      <p:sp>
        <p:nvSpPr>
          <p:cNvPr id="3090" name="TextBox 13"/>
          <p:cNvSpPr txBox="1">
            <a:spLocks noChangeArrowheads="1"/>
          </p:cNvSpPr>
          <p:nvPr/>
        </p:nvSpPr>
        <p:spPr bwMode="auto">
          <a:xfrm>
            <a:off x="1160463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479800" y="1328738"/>
            <a:ext cx="3455988" cy="4733925"/>
          </a:xfrm>
          <a:prstGeom prst="rect">
            <a:avLst/>
          </a:prstGeom>
          <a:noFill/>
          <a:ln w="28575"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92" name="TextBox 13"/>
          <p:cNvSpPr txBox="1">
            <a:spLocks noChangeArrowheads="1"/>
          </p:cNvSpPr>
          <p:nvPr/>
        </p:nvSpPr>
        <p:spPr bwMode="auto">
          <a:xfrm>
            <a:off x="3563938" y="1433513"/>
            <a:ext cx="32893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" charset="0"/>
              </a:rPr>
              <a:t>Всего в Ульяновской области - </a:t>
            </a:r>
            <a:r>
              <a:rPr lang="ru-RU" altLang="ru-RU" sz="1400" b="1" u="sng">
                <a:solidFill>
                  <a:srgbClr val="140BC1"/>
                </a:solidFill>
                <a:latin typeface="Arial" charset="0"/>
              </a:rPr>
              <a:t>10423</a:t>
            </a:r>
            <a:r>
              <a:rPr lang="ru-RU" altLang="ru-RU" sz="1400">
                <a:solidFill>
                  <a:srgbClr val="140BC1"/>
                </a:solidFill>
                <a:latin typeface="Arial" charset="0"/>
              </a:rPr>
              <a:t> педагога, в том числе 8032 (77,5%) с высшим профессиональным образованием. </a:t>
            </a:r>
          </a:p>
        </p:txBody>
      </p:sp>
      <p:pic>
        <p:nvPicPr>
          <p:cNvPr id="3093" name="Picture 17" descr="http://cdn.quizzclub.ru/images/wall-sticker-for-kids-82-ruler-height-chart.jpg"/>
          <p:cNvPicPr>
            <a:picLocks noChangeAspect="1" noChangeArrowheads="1"/>
          </p:cNvPicPr>
          <p:nvPr/>
        </p:nvPicPr>
        <p:blipFill>
          <a:blip r:embed="rId7"/>
          <a:srcRect l="8089" t="4710" r="32835"/>
          <a:stretch>
            <a:fillRect/>
          </a:stretch>
        </p:blipFill>
        <p:spPr bwMode="auto">
          <a:xfrm>
            <a:off x="3541713" y="2716213"/>
            <a:ext cx="1647825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4" name="TextBox 13"/>
          <p:cNvSpPr txBox="1">
            <a:spLocks noChangeArrowheads="1"/>
          </p:cNvSpPr>
          <p:nvPr/>
        </p:nvSpPr>
        <p:spPr bwMode="auto">
          <a:xfrm>
            <a:off x="4881563" y="2438400"/>
            <a:ext cx="1666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400" b="1">
                <a:solidFill>
                  <a:srgbClr val="140BC1"/>
                </a:solidFill>
                <a:latin typeface="Arial" charset="0"/>
              </a:rPr>
              <a:t>Стаж   работы: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4518302" y="2686260"/>
          <a:ext cx="2334698" cy="3326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096" name="TextBox 13"/>
          <p:cNvSpPr txBox="1">
            <a:spLocks noChangeArrowheads="1"/>
          </p:cNvSpPr>
          <p:nvPr/>
        </p:nvSpPr>
        <p:spPr bwMode="auto">
          <a:xfrm>
            <a:off x="5108575" y="4538663"/>
            <a:ext cx="12144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200" b="1">
                <a:solidFill>
                  <a:schemeClr val="bg1"/>
                </a:solidFill>
                <a:latin typeface="Arial" charset="0"/>
              </a:rPr>
              <a:t>более  20 лет</a:t>
            </a:r>
          </a:p>
        </p:txBody>
      </p:sp>
      <p:sp>
        <p:nvSpPr>
          <p:cNvPr id="3097" name="TextBox 13"/>
          <p:cNvSpPr txBox="1">
            <a:spLocks noChangeArrowheads="1"/>
          </p:cNvSpPr>
          <p:nvPr/>
        </p:nvSpPr>
        <p:spPr bwMode="auto">
          <a:xfrm>
            <a:off x="5605463" y="2967038"/>
            <a:ext cx="14747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 b="1">
                <a:solidFill>
                  <a:srgbClr val="140BC1"/>
                </a:solidFill>
                <a:latin typeface="Arial" charset="0"/>
              </a:rPr>
              <a:t>менее 2-х лет</a:t>
            </a:r>
          </a:p>
        </p:txBody>
      </p:sp>
      <p:sp>
        <p:nvSpPr>
          <p:cNvPr id="3098" name="TextBox 13"/>
          <p:cNvSpPr txBox="1">
            <a:spLocks noChangeArrowheads="1"/>
          </p:cNvSpPr>
          <p:nvPr/>
        </p:nvSpPr>
        <p:spPr bwMode="auto">
          <a:xfrm>
            <a:off x="4881563" y="5624513"/>
            <a:ext cx="1447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 b="1">
                <a:solidFill>
                  <a:schemeClr val="bg1"/>
                </a:solidFill>
                <a:latin typeface="Arial" charset="0"/>
              </a:rPr>
              <a:t>от 2-х до 20 лет</a:t>
            </a:r>
          </a:p>
        </p:txBody>
      </p:sp>
      <p:sp>
        <p:nvSpPr>
          <p:cNvPr id="3099" name="TextBox 13"/>
          <p:cNvSpPr txBox="1">
            <a:spLocks noChangeArrowheads="1"/>
          </p:cNvSpPr>
          <p:nvPr/>
        </p:nvSpPr>
        <p:spPr bwMode="auto">
          <a:xfrm>
            <a:off x="230188" y="1279525"/>
            <a:ext cx="30908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 Black" pitchFamily="34" charset="0"/>
              </a:rPr>
              <a:t>Молодые специалисты</a:t>
            </a:r>
          </a:p>
        </p:txBody>
      </p:sp>
      <p:graphicFrame>
        <p:nvGraphicFramePr>
          <p:cNvPr id="3075" name="Диаграмма 27"/>
          <p:cNvGraphicFramePr>
            <a:graphicFrameLocks/>
          </p:cNvGraphicFramePr>
          <p:nvPr/>
        </p:nvGraphicFramePr>
        <p:xfrm>
          <a:off x="0" y="1643050"/>
          <a:ext cx="3467100" cy="2098675"/>
        </p:xfrm>
        <a:graphic>
          <a:graphicData uri="http://schemas.openxmlformats.org/presentationml/2006/ole">
            <p:oleObj spid="_x0000_s3075" r:id="rId12" imgW="3462828" imgH="2097206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http://www.dol-orlenok.ru/files/images/main/6.jpg"/>
          <p:cNvPicPr>
            <a:picLocks noChangeAspect="1" noChangeArrowheads="1"/>
          </p:cNvPicPr>
          <p:nvPr/>
        </p:nvPicPr>
        <p:blipFill>
          <a:blip r:embed="rId2"/>
          <a:srcRect t="5696" r="3506"/>
          <a:stretch>
            <a:fillRect/>
          </a:stretch>
        </p:blipFill>
        <p:spPr bwMode="auto">
          <a:xfrm>
            <a:off x="-41275" y="1341438"/>
            <a:ext cx="9185275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ый треугольник 6"/>
          <p:cNvSpPr/>
          <p:nvPr/>
        </p:nvSpPr>
        <p:spPr>
          <a:xfrm rot="16200000">
            <a:off x="3000376" y="190500"/>
            <a:ext cx="1268412" cy="890587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79875" y="0"/>
            <a:ext cx="5064125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773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778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32779" name="TextBox 15"/>
          <p:cNvSpPr txBox="1">
            <a:spLocks noChangeArrowheads="1"/>
          </p:cNvSpPr>
          <p:nvPr/>
        </p:nvSpPr>
        <p:spPr bwMode="auto">
          <a:xfrm>
            <a:off x="3851275" y="15875"/>
            <a:ext cx="5292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«Нужно развивать систему технического и художественного творчества, открывать кружки, секции, летние спортивные лагеря, специальные познавательные туристические маршруты для детей»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11675" y="906463"/>
            <a:ext cx="4672013" cy="29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Президент </a:t>
            </a:r>
            <a:r>
              <a:rPr lang="ru-RU" sz="13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Российской Федерации В.В.Путин  </a:t>
            </a:r>
          </a:p>
        </p:txBody>
      </p:sp>
      <p:sp>
        <p:nvSpPr>
          <p:cNvPr id="17" name="Прямоугольный треугольник 16"/>
          <p:cNvSpPr/>
          <p:nvPr/>
        </p:nvSpPr>
        <p:spPr>
          <a:xfrm>
            <a:off x="6294438" y="5589588"/>
            <a:ext cx="2849562" cy="126365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41275" y="5589588"/>
            <a:ext cx="6332538" cy="1263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-41275" y="6264275"/>
            <a:ext cx="6332538" cy="63182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ый треугольник 21"/>
          <p:cNvSpPr/>
          <p:nvPr/>
        </p:nvSpPr>
        <p:spPr>
          <a:xfrm>
            <a:off x="6294438" y="6264275"/>
            <a:ext cx="1373187" cy="631825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165850"/>
            <a:ext cx="7281863" cy="4048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9701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706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29707" name="TextBox 15"/>
          <p:cNvSpPr txBox="1">
            <a:spLocks noChangeArrowheads="1"/>
          </p:cNvSpPr>
          <p:nvPr/>
        </p:nvSpPr>
        <p:spPr bwMode="auto">
          <a:xfrm>
            <a:off x="4049713" y="282575"/>
            <a:ext cx="4859337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>
                <a:solidFill>
                  <a:schemeClr val="bg1"/>
                </a:solidFill>
                <a:latin typeface="Arial Black" pitchFamily="34" charset="0"/>
              </a:rPr>
              <a:t>Развитие системы отдыха и оздоровления</a:t>
            </a:r>
            <a:endParaRPr lang="ru-RU" altLang="ru-RU" sz="15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0800000">
            <a:off x="5091113" y="6242050"/>
            <a:ext cx="2190750" cy="644525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7281863" y="6173788"/>
            <a:ext cx="1874837" cy="712787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710" name="Rectangle 37"/>
          <p:cNvSpPr>
            <a:spLocks noChangeArrowheads="1"/>
          </p:cNvSpPr>
          <p:nvPr/>
        </p:nvSpPr>
        <p:spPr bwMode="auto">
          <a:xfrm>
            <a:off x="3414713" y="1341438"/>
            <a:ext cx="56213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altLang="ru-RU" sz="1400">
                <a:solidFill>
                  <a:srgbClr val="140BC1"/>
                </a:solidFill>
                <a:latin typeface="Arial" charset="0"/>
              </a:rPr>
              <a:t>В 2016 году в Ульяновской области на отдых и оздоровление было направлено  </a:t>
            </a:r>
            <a:r>
              <a:rPr lang="ru-RU" altLang="ru-RU" sz="1400" b="1" u="sng">
                <a:solidFill>
                  <a:srgbClr val="140BC1"/>
                </a:solidFill>
                <a:latin typeface="Arial" charset="0"/>
              </a:rPr>
              <a:t>76946 детей </a:t>
            </a:r>
            <a:r>
              <a:rPr lang="ru-RU" altLang="ru-RU" sz="1400">
                <a:solidFill>
                  <a:srgbClr val="140BC1"/>
                </a:solidFill>
                <a:latin typeface="Arial" charset="0"/>
              </a:rPr>
              <a:t>(в 2015 году – 76917, </a:t>
            </a:r>
            <a:r>
              <a:rPr lang="ru-RU" altLang="ru-RU" sz="1400" i="1">
                <a:solidFill>
                  <a:srgbClr val="140BC1"/>
                </a:solidFill>
                <a:latin typeface="Arial" charset="0"/>
              </a:rPr>
              <a:t>в 2014 году – 75017 детей</a:t>
            </a:r>
            <a:r>
              <a:rPr lang="ru-RU" altLang="ru-RU" sz="1400">
                <a:solidFill>
                  <a:srgbClr val="140BC1"/>
                </a:solidFill>
                <a:latin typeface="Arial" charset="0"/>
              </a:rPr>
              <a:t>), в том числе 31927 (в 2015 году - 30945 детей, находящихся в трудной жизненной ситуации, из них:</a:t>
            </a:r>
          </a:p>
        </p:txBody>
      </p:sp>
      <p:sp>
        <p:nvSpPr>
          <p:cNvPr id="29711" name="Rectangle 4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ru-RU" sz="1400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  <a:t/>
            </a:r>
            <a:br>
              <a:rPr lang="ru-RU" altLang="ru-RU" sz="1400" b="1">
                <a:solidFill>
                  <a:srgbClr val="002060"/>
                </a:solidFill>
                <a:latin typeface="Times New Roman" pitchFamily="18" charset="0"/>
                <a:cs typeface="Calibri" pitchFamily="34" charset="0"/>
              </a:rPr>
            </a:br>
            <a:endParaRPr lang="ru-RU" altLang="ru-RU"/>
          </a:p>
        </p:txBody>
      </p:sp>
      <p:pic>
        <p:nvPicPr>
          <p:cNvPr id="29712" name="Picture 50" descr="https://r.zbp.ru/630x420/68/15/3c5166.50i8nh.3ntr.px.h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50" y="1338263"/>
            <a:ext cx="3319463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52" descr="http://cs616120.vk.me/v616120929/5d1c/D6M2f6OLhi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75" y="3603625"/>
            <a:ext cx="33194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4" name="Rectangle 37"/>
          <p:cNvSpPr>
            <a:spLocks noChangeArrowheads="1"/>
          </p:cNvSpPr>
          <p:nvPr/>
        </p:nvSpPr>
        <p:spPr bwMode="auto">
          <a:xfrm>
            <a:off x="0" y="6229350"/>
            <a:ext cx="7291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altLang="ru-RU" sz="1400">
                <a:solidFill>
                  <a:schemeClr val="bg1"/>
                </a:solidFill>
                <a:latin typeface="Arial Black" pitchFamily="34" charset="0"/>
              </a:rPr>
              <a:t>В 2016 году в загородных лагерях проведено 24 профильные смены.</a:t>
            </a:r>
          </a:p>
        </p:txBody>
      </p:sp>
      <p:sp>
        <p:nvSpPr>
          <p:cNvPr id="29715" name="Rectangle 37"/>
          <p:cNvSpPr>
            <a:spLocks noChangeArrowheads="1"/>
          </p:cNvSpPr>
          <p:nvPr/>
        </p:nvSpPr>
        <p:spPr bwMode="auto">
          <a:xfrm>
            <a:off x="6634163" y="6486525"/>
            <a:ext cx="1901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altLang="ru-RU" sz="1400">
                <a:solidFill>
                  <a:schemeClr val="bg1"/>
                </a:solidFill>
                <a:latin typeface="Arial Black" pitchFamily="34" charset="0"/>
              </a:rPr>
              <a:t>В 2015 году – 23</a:t>
            </a:r>
          </a:p>
        </p:txBody>
      </p:sp>
      <p:grpSp>
        <p:nvGrpSpPr>
          <p:cNvPr id="2" name="Группа 50"/>
          <p:cNvGrpSpPr>
            <a:grpSpLocks/>
          </p:cNvGrpSpPr>
          <p:nvPr/>
        </p:nvGrpSpPr>
        <p:grpSpPr bwMode="auto">
          <a:xfrm>
            <a:off x="3457575" y="2295525"/>
            <a:ext cx="2894013" cy="3706813"/>
            <a:chOff x="3597499" y="2371829"/>
            <a:chExt cx="2894087" cy="3706823"/>
          </a:xfrm>
        </p:grpSpPr>
        <p:sp>
          <p:nvSpPr>
            <p:cNvPr id="29719" name="Text Box 32"/>
            <p:cNvSpPr txBox="1">
              <a:spLocks noChangeArrowheads="1"/>
            </p:cNvSpPr>
            <p:nvPr/>
          </p:nvSpPr>
          <p:spPr bwMode="auto">
            <a:xfrm>
              <a:off x="4404023" y="2470368"/>
              <a:ext cx="2087563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altLang="ru-RU" sz="1400" b="1">
                  <a:solidFill>
                    <a:srgbClr val="140BC1"/>
                  </a:solidFill>
                </a:rPr>
                <a:t>детей, оставшихся без попечения родителей</a:t>
              </a:r>
              <a:endParaRPr lang="ru-RU" altLang="ru-RU" b="1">
                <a:solidFill>
                  <a:srgbClr val="140BC1"/>
                </a:solidFill>
              </a:endParaRPr>
            </a:p>
          </p:txBody>
        </p:sp>
        <p:sp>
          <p:nvSpPr>
            <p:cNvPr id="29720" name="Text Box 32"/>
            <p:cNvSpPr txBox="1">
              <a:spLocks noChangeArrowheads="1"/>
            </p:cNvSpPr>
            <p:nvPr/>
          </p:nvSpPr>
          <p:spPr bwMode="auto">
            <a:xfrm>
              <a:off x="4756335" y="3497228"/>
              <a:ext cx="1229257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altLang="ru-RU" sz="1400" b="1">
                  <a:solidFill>
                    <a:srgbClr val="140BC1"/>
                  </a:solidFill>
                </a:rPr>
                <a:t>детей-</a:t>
              </a:r>
            </a:p>
            <a:p>
              <a:pPr algn="ctr"/>
              <a:r>
                <a:rPr lang="ru-RU" altLang="ru-RU" sz="1400" b="1">
                  <a:solidFill>
                    <a:srgbClr val="140BC1"/>
                  </a:solidFill>
                </a:rPr>
                <a:t>инвалидов</a:t>
              </a:r>
            </a:p>
          </p:txBody>
        </p:sp>
        <p:sp>
          <p:nvSpPr>
            <p:cNvPr id="29721" name="Text Box 32"/>
            <p:cNvSpPr txBox="1">
              <a:spLocks noChangeArrowheads="1"/>
            </p:cNvSpPr>
            <p:nvPr/>
          </p:nvSpPr>
          <p:spPr bwMode="auto">
            <a:xfrm>
              <a:off x="4464305" y="4379594"/>
              <a:ext cx="1937179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altLang="ru-RU" sz="1400" b="1">
                  <a:solidFill>
                    <a:srgbClr val="140BC1"/>
                  </a:solidFill>
                </a:rPr>
                <a:t>детей, проживающих</a:t>
              </a:r>
            </a:p>
            <a:p>
              <a:pPr algn="ctr"/>
              <a:r>
                <a:rPr lang="ru-RU" altLang="ru-RU" sz="1400" b="1">
                  <a:solidFill>
                    <a:srgbClr val="140BC1"/>
                  </a:solidFill>
                </a:rPr>
                <a:t> в малоимущих семьях</a:t>
              </a:r>
            </a:p>
          </p:txBody>
        </p:sp>
        <p:sp>
          <p:nvSpPr>
            <p:cNvPr id="29722" name="Text Box 32"/>
            <p:cNvSpPr txBox="1">
              <a:spLocks noChangeArrowheads="1"/>
            </p:cNvSpPr>
            <p:nvPr/>
          </p:nvSpPr>
          <p:spPr bwMode="auto">
            <a:xfrm>
              <a:off x="4532153" y="5159607"/>
              <a:ext cx="1552016" cy="919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altLang="ru-RU" sz="1400" b="1">
                  <a:solidFill>
                    <a:srgbClr val="140BC1"/>
                  </a:solidFill>
                </a:rPr>
                <a:t>детей из семей </a:t>
              </a:r>
            </a:p>
            <a:p>
              <a:pPr algn="ctr"/>
              <a:r>
                <a:rPr lang="ru-RU" altLang="ru-RU" sz="1400" b="1">
                  <a:solidFill>
                    <a:srgbClr val="140BC1"/>
                  </a:solidFill>
                </a:rPr>
                <a:t>беженцев и вынужденных переселенцев</a:t>
              </a:r>
            </a:p>
            <a:p>
              <a:pPr algn="ctr"/>
              <a:endParaRPr lang="ru-RU" altLang="ru-RU" sz="1400" b="1">
                <a:solidFill>
                  <a:srgbClr val="140BC1"/>
                </a:solidFill>
              </a:endParaRPr>
            </a:p>
          </p:txBody>
        </p:sp>
        <p:grpSp>
          <p:nvGrpSpPr>
            <p:cNvPr id="3" name="Группа 49"/>
            <p:cNvGrpSpPr>
              <a:grpSpLocks/>
            </p:cNvGrpSpPr>
            <p:nvPr/>
          </p:nvGrpSpPr>
          <p:grpSpPr bwMode="auto">
            <a:xfrm>
              <a:off x="3597499" y="2371829"/>
              <a:ext cx="2815431" cy="3678683"/>
              <a:chOff x="3597499" y="2460257"/>
              <a:chExt cx="2815431" cy="3678683"/>
            </a:xfrm>
          </p:grpSpPr>
          <p:cxnSp>
            <p:nvCxnSpPr>
              <p:cNvPr id="29724" name="AutoShape 31"/>
              <p:cNvCxnSpPr>
                <a:cxnSpLocks noChangeShapeType="1"/>
              </p:cNvCxnSpPr>
              <p:nvPr/>
            </p:nvCxnSpPr>
            <p:spPr bwMode="auto">
              <a:xfrm>
                <a:off x="4532300" y="2827227"/>
                <a:ext cx="1818000" cy="0"/>
              </a:xfrm>
              <a:prstGeom prst="straightConnector1">
                <a:avLst/>
              </a:prstGeom>
              <a:noFill/>
              <a:ln w="19050">
                <a:solidFill>
                  <a:srgbClr val="1F497D"/>
                </a:solidFill>
                <a:round/>
                <a:headEnd/>
                <a:tailEnd/>
              </a:ln>
            </p:spPr>
          </p:cxnSp>
          <p:cxnSp>
            <p:nvCxnSpPr>
              <p:cNvPr id="29725" name="AutoShape 30"/>
              <p:cNvCxnSpPr>
                <a:cxnSpLocks noChangeShapeType="1"/>
              </p:cNvCxnSpPr>
              <p:nvPr/>
            </p:nvCxnSpPr>
            <p:spPr bwMode="auto">
              <a:xfrm flipV="1">
                <a:off x="6363988" y="2636672"/>
                <a:ext cx="725" cy="342730"/>
              </a:xfrm>
              <a:prstGeom prst="straightConnector1">
                <a:avLst/>
              </a:prstGeom>
              <a:noFill/>
              <a:ln w="19050">
                <a:solidFill>
                  <a:srgbClr val="1F497D"/>
                </a:solidFill>
                <a:round/>
                <a:headEnd/>
                <a:tailEnd/>
              </a:ln>
            </p:spPr>
          </p:cxnSp>
          <p:grpSp>
            <p:nvGrpSpPr>
              <p:cNvPr id="4" name="Group 27"/>
              <p:cNvGrpSpPr>
                <a:grpSpLocks/>
              </p:cNvGrpSpPr>
              <p:nvPr/>
            </p:nvGrpSpPr>
            <p:grpSpPr bwMode="auto">
              <a:xfrm>
                <a:off x="3597499" y="2460257"/>
                <a:ext cx="934801" cy="882075"/>
                <a:chOff x="585" y="6648"/>
                <a:chExt cx="1200" cy="1197"/>
              </a:xfrm>
            </p:grpSpPr>
            <p:sp>
              <p:nvSpPr>
                <p:cNvPr id="29746" name="Oval 29" descr="Светлый диагональный 1"/>
                <p:cNvSpPr>
                  <a:spLocks noChangeArrowheads="1"/>
                </p:cNvSpPr>
                <p:nvPr/>
              </p:nvSpPr>
              <p:spPr bwMode="auto">
                <a:xfrm>
                  <a:off x="585" y="6648"/>
                  <a:ext cx="1200" cy="1197"/>
                </a:xfrm>
                <a:prstGeom prst="ellipse">
                  <a:avLst/>
                </a:pr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9050">
                  <a:solidFill>
                    <a:srgbClr val="002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9747" name="Oval 28"/>
                <p:cNvSpPr>
                  <a:spLocks noChangeArrowheads="1"/>
                </p:cNvSpPr>
                <p:nvPr/>
              </p:nvSpPr>
              <p:spPr bwMode="auto">
                <a:xfrm>
                  <a:off x="684" y="6765"/>
                  <a:ext cx="1011" cy="96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2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ru-RU" altLang="ru-RU"/>
                </a:p>
              </p:txBody>
            </p:sp>
          </p:grpSp>
          <p:grpSp>
            <p:nvGrpSpPr>
              <p:cNvPr id="5" name="Group 24"/>
              <p:cNvGrpSpPr>
                <a:grpSpLocks/>
              </p:cNvGrpSpPr>
              <p:nvPr/>
            </p:nvGrpSpPr>
            <p:grpSpPr bwMode="auto">
              <a:xfrm>
                <a:off x="3634030" y="4327772"/>
                <a:ext cx="934801" cy="882075"/>
                <a:chOff x="585" y="6648"/>
                <a:chExt cx="1200" cy="1197"/>
              </a:xfrm>
            </p:grpSpPr>
            <p:sp>
              <p:nvSpPr>
                <p:cNvPr id="29744" name="Oval 26" descr="Светлый диагональный 1"/>
                <p:cNvSpPr>
                  <a:spLocks noChangeArrowheads="1"/>
                </p:cNvSpPr>
                <p:nvPr/>
              </p:nvSpPr>
              <p:spPr bwMode="auto">
                <a:xfrm>
                  <a:off x="585" y="6648"/>
                  <a:ext cx="1200" cy="1197"/>
                </a:xfrm>
                <a:prstGeom prst="ellipse">
                  <a:avLst/>
                </a:pr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9050">
                  <a:solidFill>
                    <a:srgbClr val="002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9745" name="Oval 25"/>
                <p:cNvSpPr>
                  <a:spLocks noChangeArrowheads="1"/>
                </p:cNvSpPr>
                <p:nvPr/>
              </p:nvSpPr>
              <p:spPr bwMode="auto">
                <a:xfrm>
                  <a:off x="684" y="6765"/>
                  <a:ext cx="1011" cy="96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2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ru-RU" altLang="ru-RU"/>
                </a:p>
              </p:txBody>
            </p:sp>
          </p:grpSp>
          <p:grpSp>
            <p:nvGrpSpPr>
              <p:cNvPr id="9" name="Group 18"/>
              <p:cNvGrpSpPr>
                <a:grpSpLocks/>
              </p:cNvGrpSpPr>
              <p:nvPr/>
            </p:nvGrpSpPr>
            <p:grpSpPr bwMode="auto">
              <a:xfrm>
                <a:off x="3634975" y="5256865"/>
                <a:ext cx="934801" cy="882075"/>
                <a:chOff x="585" y="6648"/>
                <a:chExt cx="1200" cy="1197"/>
              </a:xfrm>
            </p:grpSpPr>
            <p:sp>
              <p:nvSpPr>
                <p:cNvPr id="29742" name="Oval 20" descr="Светлый диагональный 1"/>
                <p:cNvSpPr>
                  <a:spLocks noChangeArrowheads="1"/>
                </p:cNvSpPr>
                <p:nvPr/>
              </p:nvSpPr>
              <p:spPr bwMode="auto">
                <a:xfrm>
                  <a:off x="585" y="6648"/>
                  <a:ext cx="1200" cy="1197"/>
                </a:xfrm>
                <a:prstGeom prst="ellipse">
                  <a:avLst/>
                </a:pr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9050">
                  <a:solidFill>
                    <a:srgbClr val="002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9743" name="Oval 19"/>
                <p:cNvSpPr>
                  <a:spLocks noChangeArrowheads="1"/>
                </p:cNvSpPr>
                <p:nvPr/>
              </p:nvSpPr>
              <p:spPr bwMode="auto">
                <a:xfrm>
                  <a:off x="684" y="6765"/>
                  <a:ext cx="1011" cy="96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2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ru-RU" altLang="ru-RU"/>
                </a:p>
              </p:txBody>
            </p:sp>
          </p:grpSp>
          <p:cxnSp>
            <p:nvCxnSpPr>
              <p:cNvPr id="29729" name="AutoShape 16"/>
              <p:cNvCxnSpPr>
                <a:cxnSpLocks noChangeShapeType="1"/>
              </p:cNvCxnSpPr>
              <p:nvPr/>
            </p:nvCxnSpPr>
            <p:spPr bwMode="auto">
              <a:xfrm flipV="1">
                <a:off x="6395581" y="4586492"/>
                <a:ext cx="725" cy="342730"/>
              </a:xfrm>
              <a:prstGeom prst="straightConnector1">
                <a:avLst/>
              </a:prstGeom>
              <a:noFill/>
              <a:ln w="19050">
                <a:solidFill>
                  <a:srgbClr val="1F497D"/>
                </a:solidFill>
                <a:round/>
                <a:headEnd/>
                <a:tailEnd/>
              </a:ln>
            </p:spPr>
          </p:cxnSp>
          <p:cxnSp>
            <p:nvCxnSpPr>
              <p:cNvPr id="29730" name="AutoShape 15"/>
              <p:cNvCxnSpPr>
                <a:cxnSpLocks noChangeShapeType="1"/>
              </p:cNvCxnSpPr>
              <p:nvPr/>
            </p:nvCxnSpPr>
            <p:spPr bwMode="auto">
              <a:xfrm>
                <a:off x="4573437" y="5734292"/>
                <a:ext cx="1818000" cy="0"/>
              </a:xfrm>
              <a:prstGeom prst="straightConnector1">
                <a:avLst/>
              </a:prstGeom>
              <a:noFill/>
              <a:ln w="19050">
                <a:solidFill>
                  <a:srgbClr val="1F497D"/>
                </a:solidFill>
                <a:round/>
                <a:headEnd/>
                <a:tailEnd/>
              </a:ln>
            </p:spPr>
          </p:cxnSp>
          <p:cxnSp>
            <p:nvCxnSpPr>
              <p:cNvPr id="29731" name="AutoShape 14"/>
              <p:cNvCxnSpPr>
                <a:cxnSpLocks noChangeShapeType="1"/>
              </p:cNvCxnSpPr>
              <p:nvPr/>
            </p:nvCxnSpPr>
            <p:spPr bwMode="auto">
              <a:xfrm flipV="1">
                <a:off x="6405125" y="5543736"/>
                <a:ext cx="725" cy="342730"/>
              </a:xfrm>
              <a:prstGeom prst="straightConnector1">
                <a:avLst/>
              </a:prstGeom>
              <a:noFill/>
              <a:ln w="19050">
                <a:solidFill>
                  <a:srgbClr val="1F497D"/>
                </a:solidFill>
                <a:round/>
                <a:headEnd/>
                <a:tailEnd/>
              </a:ln>
            </p:spPr>
          </p:cxnSp>
          <p:grpSp>
            <p:nvGrpSpPr>
              <p:cNvPr id="14" name="Group 9"/>
              <p:cNvGrpSpPr>
                <a:grpSpLocks/>
              </p:cNvGrpSpPr>
              <p:nvPr/>
            </p:nvGrpSpPr>
            <p:grpSpPr bwMode="auto">
              <a:xfrm>
                <a:off x="3624319" y="3401418"/>
                <a:ext cx="934801" cy="882075"/>
                <a:chOff x="585" y="6648"/>
                <a:chExt cx="1200" cy="1197"/>
              </a:xfrm>
            </p:grpSpPr>
            <p:sp>
              <p:nvSpPr>
                <p:cNvPr id="29740" name="Oval 11" descr="Светлый диагональный 1"/>
                <p:cNvSpPr>
                  <a:spLocks noChangeArrowheads="1"/>
                </p:cNvSpPr>
                <p:nvPr/>
              </p:nvSpPr>
              <p:spPr bwMode="auto">
                <a:xfrm>
                  <a:off x="585" y="6648"/>
                  <a:ext cx="1200" cy="1197"/>
                </a:xfrm>
                <a:prstGeom prst="ellipse">
                  <a:avLst/>
                </a:pr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9050">
                  <a:solidFill>
                    <a:srgbClr val="002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9741" name="Oval 10"/>
                <p:cNvSpPr>
                  <a:spLocks noChangeArrowheads="1"/>
                </p:cNvSpPr>
                <p:nvPr/>
              </p:nvSpPr>
              <p:spPr bwMode="auto">
                <a:xfrm>
                  <a:off x="684" y="6765"/>
                  <a:ext cx="1011" cy="960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2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ru-RU" altLang="ru-RU"/>
                </a:p>
              </p:txBody>
            </p:sp>
          </p:grpSp>
          <p:cxnSp>
            <p:nvCxnSpPr>
              <p:cNvPr id="29733" name="AutoShape 8"/>
              <p:cNvCxnSpPr>
                <a:cxnSpLocks noChangeShapeType="1"/>
              </p:cNvCxnSpPr>
              <p:nvPr/>
            </p:nvCxnSpPr>
            <p:spPr bwMode="auto">
              <a:xfrm>
                <a:off x="4559119" y="3861982"/>
                <a:ext cx="1818000" cy="0"/>
              </a:xfrm>
              <a:prstGeom prst="straightConnector1">
                <a:avLst/>
              </a:prstGeom>
              <a:noFill/>
              <a:ln w="19050">
                <a:solidFill>
                  <a:srgbClr val="1F497D"/>
                </a:solidFill>
                <a:round/>
                <a:headEnd/>
                <a:tailEnd/>
              </a:ln>
            </p:spPr>
          </p:cxnSp>
          <p:cxnSp>
            <p:nvCxnSpPr>
              <p:cNvPr id="29734" name="AutoShape 7"/>
              <p:cNvCxnSpPr>
                <a:cxnSpLocks noChangeShapeType="1"/>
              </p:cNvCxnSpPr>
              <p:nvPr/>
            </p:nvCxnSpPr>
            <p:spPr bwMode="auto">
              <a:xfrm flipV="1">
                <a:off x="6375485" y="3690280"/>
                <a:ext cx="725" cy="342730"/>
              </a:xfrm>
              <a:prstGeom prst="straightConnector1">
                <a:avLst/>
              </a:prstGeom>
              <a:noFill/>
              <a:ln w="19050">
                <a:solidFill>
                  <a:srgbClr val="1F497D"/>
                </a:solidFill>
                <a:round/>
                <a:headEnd/>
                <a:tailEnd/>
              </a:ln>
            </p:spPr>
          </p:cxnSp>
          <p:sp>
            <p:nvSpPr>
              <p:cNvPr id="29735" name="Text Box 6"/>
              <p:cNvSpPr txBox="1">
                <a:spLocks noChangeArrowheads="1"/>
              </p:cNvSpPr>
              <p:nvPr/>
            </p:nvSpPr>
            <p:spPr bwMode="auto">
              <a:xfrm>
                <a:off x="3643139" y="2746336"/>
                <a:ext cx="760884" cy="3669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ru-RU" altLang="ru-RU" sz="1400" b="1">
                    <a:solidFill>
                      <a:srgbClr val="140BC1"/>
                    </a:solidFill>
                    <a:latin typeface="Arial Black" pitchFamily="34" charset="0"/>
                  </a:rPr>
                  <a:t>3389</a:t>
                </a:r>
              </a:p>
            </p:txBody>
          </p:sp>
          <p:sp>
            <p:nvSpPr>
              <p:cNvPr id="29736" name="Text Box 5"/>
              <p:cNvSpPr txBox="1">
                <a:spLocks noChangeArrowheads="1"/>
              </p:cNvSpPr>
              <p:nvPr/>
            </p:nvSpPr>
            <p:spPr bwMode="auto">
              <a:xfrm>
                <a:off x="3701132" y="3666040"/>
                <a:ext cx="760884" cy="3669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ru-RU" altLang="ru-RU" sz="1400" b="1">
                    <a:solidFill>
                      <a:srgbClr val="140BC1"/>
                    </a:solidFill>
                    <a:latin typeface="Arial Black" pitchFamily="34" charset="0"/>
                  </a:rPr>
                  <a:t>2132</a:t>
                </a:r>
                <a:endParaRPr lang="ru-RU" altLang="ru-RU" b="1">
                  <a:solidFill>
                    <a:srgbClr val="140BC1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29737" name="Text Box 4"/>
              <p:cNvSpPr txBox="1">
                <a:spLocks noChangeArrowheads="1"/>
              </p:cNvSpPr>
              <p:nvPr/>
            </p:nvSpPr>
            <p:spPr bwMode="auto">
              <a:xfrm>
                <a:off x="3658667" y="4602444"/>
                <a:ext cx="885525" cy="3669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ru-RU" altLang="ru-RU" sz="1400" b="1">
                    <a:solidFill>
                      <a:srgbClr val="140BC1"/>
                    </a:solidFill>
                    <a:latin typeface="Arial Black" pitchFamily="34" charset="0"/>
                  </a:rPr>
                  <a:t>26406</a:t>
                </a:r>
              </a:p>
            </p:txBody>
          </p:sp>
          <p:sp>
            <p:nvSpPr>
              <p:cNvPr id="29738" name="Text Box 2"/>
              <p:cNvSpPr txBox="1">
                <a:spLocks noChangeArrowheads="1"/>
              </p:cNvSpPr>
              <p:nvPr/>
            </p:nvSpPr>
            <p:spPr bwMode="auto">
              <a:xfrm>
                <a:off x="3712096" y="5550807"/>
                <a:ext cx="760884" cy="3669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ru-RU" altLang="ru-RU" sz="1400" b="1">
                    <a:solidFill>
                      <a:srgbClr val="140BC1"/>
                    </a:solidFill>
                    <a:latin typeface="Arial Black" pitchFamily="34" charset="0"/>
                  </a:rPr>
                  <a:t>204</a:t>
                </a:r>
                <a:r>
                  <a:rPr lang="ru-RU" altLang="ru-RU" sz="1400"/>
                  <a:t> </a:t>
                </a:r>
                <a:endParaRPr lang="ru-RU" altLang="ru-RU"/>
              </a:p>
            </p:txBody>
          </p:sp>
          <p:cxnSp>
            <p:nvCxnSpPr>
              <p:cNvPr id="29739" name="AutoShape 31"/>
              <p:cNvCxnSpPr>
                <a:cxnSpLocks noChangeShapeType="1"/>
              </p:cNvCxnSpPr>
              <p:nvPr/>
            </p:nvCxnSpPr>
            <p:spPr bwMode="auto">
              <a:xfrm>
                <a:off x="4594930" y="4757857"/>
                <a:ext cx="1818000" cy="0"/>
              </a:xfrm>
              <a:prstGeom prst="straightConnector1">
                <a:avLst/>
              </a:prstGeom>
              <a:noFill/>
              <a:ln w="19050">
                <a:solidFill>
                  <a:srgbClr val="1F497D"/>
                </a:solidFill>
                <a:round/>
                <a:headEnd/>
                <a:tailEnd/>
              </a:ln>
            </p:spPr>
          </p:cxnSp>
        </p:grpSp>
      </p:grpSp>
      <p:sp>
        <p:nvSpPr>
          <p:cNvPr id="65" name="Прямоугольник 64"/>
          <p:cNvSpPr/>
          <p:nvPr/>
        </p:nvSpPr>
        <p:spPr>
          <a:xfrm>
            <a:off x="6500813" y="2286000"/>
            <a:ext cx="2643187" cy="378618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8" name="TextBox 13"/>
          <p:cNvSpPr txBox="1">
            <a:spLocks noChangeArrowheads="1"/>
          </p:cNvSpPr>
          <p:nvPr/>
        </p:nvSpPr>
        <p:spPr bwMode="auto">
          <a:xfrm>
            <a:off x="6500813" y="2214563"/>
            <a:ext cx="2643187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Всего работало 936 лагеря, из них:</a:t>
            </a:r>
          </a:p>
          <a:p>
            <a:pPr algn="ctr" eaLnBrk="1" hangingPunct="1">
              <a:defRPr/>
            </a:pPr>
            <a:endParaRPr lang="ru-RU" sz="1400" b="1" u="sng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indent="271463" eaLnBrk="1" hangingPunct="1"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 загородных лагерей;</a:t>
            </a:r>
          </a:p>
          <a:p>
            <a:pPr indent="271463" eaLnBrk="1" hangingPunct="1"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санаторно-оздоровительных лагеря;</a:t>
            </a:r>
          </a:p>
          <a:p>
            <a:pPr indent="271463" eaLnBrk="1" hangingPunct="1"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 лагерей на базе санаториев-профилакториев;</a:t>
            </a:r>
          </a:p>
          <a:p>
            <a:pPr indent="271463" eaLnBrk="1" hangingPunct="1"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615 лагерей с дневным пребыванием;</a:t>
            </a:r>
          </a:p>
          <a:p>
            <a:pPr indent="271463" eaLnBrk="1" hangingPunct="1"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235 лагерей труда и отдыха;</a:t>
            </a:r>
          </a:p>
          <a:p>
            <a:pPr indent="271463" eaLnBrk="1" hangingPunct="1"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 стационарных палаточных лагерей;</a:t>
            </a:r>
          </a:p>
          <a:p>
            <a:pPr indent="271463" eaLnBrk="1" hangingPunct="1">
              <a:buFont typeface="Courier New" pitchFamily="49" charset="0"/>
              <a:buChar char="o"/>
              <a:defRPr/>
            </a:pPr>
            <a:r>
              <a:rPr lang="ru-R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52 передвижных палаточных лагерей.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0825" y="6165850"/>
            <a:ext cx="8658225" cy="4048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821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26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34827" name="TextBox 15"/>
          <p:cNvSpPr txBox="1">
            <a:spLocks noChangeArrowheads="1"/>
          </p:cNvSpPr>
          <p:nvPr/>
        </p:nvSpPr>
        <p:spPr bwMode="auto">
          <a:xfrm>
            <a:off x="4049713" y="142875"/>
            <a:ext cx="4859337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>
                <a:solidFill>
                  <a:schemeClr val="bg1"/>
                </a:solidFill>
                <a:latin typeface="Arial Black" pitchFamily="34" charset="0"/>
              </a:rPr>
              <a:t>Нормативно-правовое регулирование </a:t>
            </a:r>
          </a:p>
          <a:p>
            <a:pPr algn="ctr" eaLnBrk="1" hangingPunct="1"/>
            <a:r>
              <a:rPr lang="ru-RU" altLang="ru-RU" sz="2000">
                <a:solidFill>
                  <a:schemeClr val="bg1"/>
                </a:solidFill>
                <a:latin typeface="Arial Black" pitchFamily="34" charset="0"/>
              </a:rPr>
              <a:t>образовательной сферы</a:t>
            </a:r>
          </a:p>
        </p:txBody>
      </p:sp>
      <p:sp>
        <p:nvSpPr>
          <p:cNvPr id="34828" name="Rectangle 4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altLang="ru-RU" sz="1400" b="1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altLang="ru-RU" sz="1400" b="1">
                <a:solidFill>
                  <a:srgbClr val="002060"/>
                </a:solidFill>
                <a:latin typeface="Times New Roman" pitchFamily="18" charset="0"/>
              </a:rPr>
            </a:br>
            <a:endParaRPr lang="ru-RU" altLang="ru-RU"/>
          </a:p>
        </p:txBody>
      </p:sp>
      <p:sp>
        <p:nvSpPr>
          <p:cNvPr id="34829" name="TextBox 13"/>
          <p:cNvSpPr txBox="1">
            <a:spLocks noChangeArrowheads="1"/>
          </p:cNvSpPr>
          <p:nvPr/>
        </p:nvSpPr>
        <p:spPr bwMode="auto">
          <a:xfrm>
            <a:off x="250825" y="1295400"/>
            <a:ext cx="86582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1400" dirty="0">
                <a:solidFill>
                  <a:srgbClr val="140BC1"/>
                </a:solidFill>
                <a:latin typeface="Arial Black" pitchFamily="34" charset="0"/>
              </a:rPr>
              <a:t>В </a:t>
            </a:r>
            <a:r>
              <a:rPr lang="ru-RU" altLang="ru-RU" sz="1400" dirty="0" smtClean="0">
                <a:solidFill>
                  <a:srgbClr val="140BC1"/>
                </a:solidFill>
                <a:latin typeface="Arial Black" pitchFamily="34" charset="0"/>
              </a:rPr>
              <a:t>2016 </a:t>
            </a:r>
            <a:r>
              <a:rPr lang="ru-RU" altLang="ru-RU" sz="1400" dirty="0">
                <a:solidFill>
                  <a:srgbClr val="140BC1"/>
                </a:solidFill>
                <a:latin typeface="Arial Black" pitchFamily="34" charset="0"/>
              </a:rPr>
              <a:t>году в соответствии с планом нормотворческой и законопроектной деятельности Ульяновской области на </a:t>
            </a:r>
            <a:r>
              <a:rPr lang="ru-RU" altLang="ru-RU" sz="1400" dirty="0" smtClean="0">
                <a:solidFill>
                  <a:srgbClr val="140BC1"/>
                </a:solidFill>
                <a:latin typeface="Arial Black" pitchFamily="34" charset="0"/>
              </a:rPr>
              <a:t>2016 </a:t>
            </a:r>
            <a:r>
              <a:rPr lang="ru-RU" altLang="ru-RU" sz="1400" dirty="0">
                <a:solidFill>
                  <a:srgbClr val="140BC1"/>
                </a:solidFill>
                <a:latin typeface="Arial Black" pitchFamily="34" charset="0"/>
              </a:rPr>
              <a:t>год </a:t>
            </a:r>
            <a:r>
              <a:rPr lang="ru-RU" altLang="ru-RU" sz="1400" dirty="0" smtClean="0">
                <a:solidFill>
                  <a:srgbClr val="140BC1"/>
                </a:solidFill>
                <a:latin typeface="Arial Black" pitchFamily="34" charset="0"/>
              </a:rPr>
              <a:t>разработано </a:t>
            </a:r>
            <a:r>
              <a:rPr lang="ru-RU" altLang="ru-RU" sz="1400" dirty="0">
                <a:solidFill>
                  <a:srgbClr val="140BC1"/>
                </a:solidFill>
                <a:latin typeface="Arial Black" pitchFamily="34" charset="0"/>
              </a:rPr>
              <a:t>2 </a:t>
            </a:r>
            <a:r>
              <a:rPr lang="ru-RU" altLang="ru-RU" sz="1400" dirty="0" smtClean="0">
                <a:solidFill>
                  <a:srgbClr val="140BC1"/>
                </a:solidFill>
                <a:latin typeface="Arial Black" pitchFamily="34" charset="0"/>
              </a:rPr>
              <a:t>544 </a:t>
            </a:r>
            <a:r>
              <a:rPr lang="ru-RU" altLang="ru-RU" sz="1400" dirty="0">
                <a:solidFill>
                  <a:srgbClr val="140BC1"/>
                </a:solidFill>
                <a:latin typeface="Arial Black" pitchFamily="34" charset="0"/>
              </a:rPr>
              <a:t>законодательные и нормативных документов.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85750" y="2033588"/>
            <a:ext cx="4141788" cy="398780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87900" y="2055813"/>
            <a:ext cx="4121150" cy="3965575"/>
          </a:xfrm>
          <a:prstGeom prst="rect">
            <a:avLst/>
          </a:prstGeom>
          <a:solidFill>
            <a:schemeClr val="bg1"/>
          </a:solidFill>
          <a:ln w="28575"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32" name="TextBox 13"/>
          <p:cNvSpPr txBox="1">
            <a:spLocks noChangeArrowheads="1"/>
          </p:cNvSpPr>
          <p:nvPr/>
        </p:nvSpPr>
        <p:spPr bwMode="auto">
          <a:xfrm>
            <a:off x="436563" y="2055813"/>
            <a:ext cx="384016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dirty="0">
                <a:solidFill>
                  <a:schemeClr val="bg1"/>
                </a:solidFill>
                <a:latin typeface="Arial Black" pitchFamily="34" charset="0"/>
              </a:rPr>
              <a:t>Самыми актуальными из принятых </a:t>
            </a:r>
            <a:r>
              <a:rPr lang="ru-RU" alt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законодательных актов стали: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. Закон Ульяновской области от 01.07.2016 № 92-ЗО «Об особенностях взаимодействия исполнительных органов государственной власти Ульяновской области со студенческими отрядами и о внесении изменений в отдельные законодательные акты Ульяновской области»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2. Закон Ульяновской области от 27.10.2016 № 148-ЗО «О внесении изменений в статью 4 Закона Ульяновской области "Об образовании в Ульяновской области»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3. Закон Ульяновской области от 23.12.2016 № 199-ЗО «О внесении изменения в Закон Ульяновской области «О субвенциях, предоставляемых из областного бюджета Ульяновской области бюджетам муниципальных районов и городских округов Ульяновской области в целях обеспечения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организациях, обеспечения дополнительного образования детей в муниципальных общеобразовательных организациях»</a:t>
            </a:r>
          </a:p>
          <a:p>
            <a:r>
              <a:rPr lang="ru-RU" sz="1400" dirty="0" smtClean="0"/>
              <a:t> </a:t>
            </a:r>
          </a:p>
          <a:p>
            <a:pPr algn="ctr" eaLnBrk="1" hangingPunct="1"/>
            <a:endParaRPr lang="ru-RU" altLang="ru-RU" sz="14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 eaLnBrk="1" hangingPunct="1"/>
            <a:endParaRPr lang="ru-RU" alt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4834" name="TextBox 13"/>
          <p:cNvSpPr txBox="1">
            <a:spLocks noChangeArrowheads="1"/>
          </p:cNvSpPr>
          <p:nvPr/>
        </p:nvSpPr>
        <p:spPr bwMode="auto">
          <a:xfrm>
            <a:off x="4927600" y="2055813"/>
            <a:ext cx="3841750" cy="417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dirty="0">
                <a:solidFill>
                  <a:srgbClr val="140BC1"/>
                </a:solidFill>
                <a:latin typeface="Arial Black" pitchFamily="34" charset="0"/>
              </a:rPr>
              <a:t>Законодательные и нормативные акты, которые </a:t>
            </a:r>
            <a:r>
              <a:rPr lang="ru-RU" altLang="ru-RU" sz="1400" dirty="0" smtClean="0">
                <a:solidFill>
                  <a:srgbClr val="140BC1"/>
                </a:solidFill>
                <a:latin typeface="Arial Black" pitchFamily="34" charset="0"/>
              </a:rPr>
              <a:t>вызвали резонанс: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. Постановление Правительства Ульяновской области от 04.03.2016 № 85-П «Об утверждении Положения о порядке формирования и утверждения Министерством образования и науки Ульяновской области Перечня муниципальных общеобразовательных организаций, обеспечивающих высокое качество подготовки обучающихся»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2. Постановление Правительства Ульяновской области от 06.04.2016 № 146-П «О ежегодном конкурсе проектов (программ) межрегиональных, региональных и местных молодежных и детских общественных объединений»</a:t>
            </a: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3. Постановление Правительства Ульяновской области от 06.06.2016 № 261-П «О проведении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пилотного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проекта по организации профильного обучения в образовательных организациях высшего образования, реализующих образовательные программы среднего общего образования, расположенных на территории Ульяновской области»</a:t>
            </a:r>
          </a:p>
          <a:p>
            <a:r>
              <a:rPr lang="ru-RU" sz="1400" dirty="0" smtClean="0"/>
              <a:t> </a:t>
            </a:r>
          </a:p>
          <a:p>
            <a:pPr algn="ctr" eaLnBrk="1" hangingPunct="1"/>
            <a:endParaRPr lang="ru-RU" altLang="ru-RU" sz="1400" dirty="0">
              <a:solidFill>
                <a:srgbClr val="140BC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6731000"/>
            <a:ext cx="9144000" cy="12700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5845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850" name="TextBox 13"/>
          <p:cNvSpPr txBox="1">
            <a:spLocks noChangeArrowheads="1"/>
          </p:cNvSpPr>
          <p:nvPr/>
        </p:nvSpPr>
        <p:spPr bwMode="auto">
          <a:xfrm>
            <a:off x="1038225" y="255588"/>
            <a:ext cx="272891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35851" name="TextBox 15"/>
          <p:cNvSpPr txBox="1">
            <a:spLocks noChangeArrowheads="1"/>
          </p:cNvSpPr>
          <p:nvPr/>
        </p:nvSpPr>
        <p:spPr bwMode="auto">
          <a:xfrm>
            <a:off x="4067175" y="1588"/>
            <a:ext cx="4860925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500" dirty="0">
                <a:solidFill>
                  <a:schemeClr val="bg1"/>
                </a:solidFill>
                <a:latin typeface="Arial Black" pitchFamily="34" charset="0"/>
              </a:rPr>
              <a:t>Задачи отрасли «Образование» Ульяновской области на </a:t>
            </a:r>
            <a:r>
              <a:rPr lang="ru-RU" altLang="ru-RU" sz="1500" dirty="0" smtClean="0">
                <a:solidFill>
                  <a:schemeClr val="bg1"/>
                </a:solidFill>
                <a:latin typeface="Arial Black" pitchFamily="34" charset="0"/>
              </a:rPr>
              <a:t>2017 год </a:t>
            </a:r>
            <a:r>
              <a:rPr lang="ru-RU" altLang="ru-RU" sz="1500" dirty="0">
                <a:solidFill>
                  <a:schemeClr val="bg1"/>
                </a:solidFill>
                <a:latin typeface="Arial Black" pitchFamily="34" charset="0"/>
              </a:rPr>
              <a:t>синхронизированы с  целями и задачами на </a:t>
            </a:r>
            <a:r>
              <a:rPr lang="ru-RU" altLang="ru-RU" sz="1500" dirty="0" smtClean="0">
                <a:solidFill>
                  <a:schemeClr val="bg1"/>
                </a:solidFill>
                <a:latin typeface="Arial Black" pitchFamily="34" charset="0"/>
              </a:rPr>
              <a:t>2017 </a:t>
            </a:r>
            <a:r>
              <a:rPr lang="ru-RU" altLang="ru-RU" sz="1500" dirty="0">
                <a:solidFill>
                  <a:schemeClr val="bg1"/>
                </a:solidFill>
                <a:latin typeface="Arial Black" pitchFamily="34" charset="0"/>
              </a:rPr>
              <a:t>год, сформулированными в декларации </a:t>
            </a:r>
            <a:r>
              <a:rPr lang="ru-RU" altLang="ru-RU" sz="1500" dirty="0" err="1">
                <a:solidFill>
                  <a:schemeClr val="bg1"/>
                </a:solidFill>
                <a:latin typeface="Arial Black" pitchFamily="34" charset="0"/>
              </a:rPr>
              <a:t>Минобрнауки</a:t>
            </a:r>
            <a:r>
              <a:rPr lang="ru-RU" altLang="ru-RU" sz="1500" dirty="0">
                <a:solidFill>
                  <a:schemeClr val="bg1"/>
                </a:solidFill>
                <a:latin typeface="Arial Black" pitchFamily="34" charset="0"/>
              </a:rPr>
              <a:t> РФ. </a:t>
            </a:r>
          </a:p>
        </p:txBody>
      </p:sp>
      <p:sp>
        <p:nvSpPr>
          <p:cNvPr id="35852" name="TextBox 16"/>
          <p:cNvSpPr txBox="1">
            <a:spLocks noChangeArrowheads="1"/>
          </p:cNvSpPr>
          <p:nvPr/>
        </p:nvSpPr>
        <p:spPr bwMode="auto">
          <a:xfrm>
            <a:off x="863600" y="1484313"/>
            <a:ext cx="4860925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500">
                <a:solidFill>
                  <a:schemeClr val="bg1"/>
                </a:solidFill>
                <a:latin typeface="Arial Black" pitchFamily="34" charset="0"/>
              </a:rPr>
              <a:t>Задачи регионального образования на 2015 год были сформулированы с учетом основных федеральных трендов и специфики региона и объединены также в 8 приоритетных направлений:</a:t>
            </a:r>
          </a:p>
        </p:txBody>
      </p:sp>
      <p:sp>
        <p:nvSpPr>
          <p:cNvPr id="35853" name="TextBox 19"/>
          <p:cNvSpPr txBox="1">
            <a:spLocks noChangeArrowheads="1"/>
          </p:cNvSpPr>
          <p:nvPr/>
        </p:nvSpPr>
        <p:spPr bwMode="auto">
          <a:xfrm>
            <a:off x="0" y="1271588"/>
            <a:ext cx="9144000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2438" indent="-452438" eaLnBrk="1" hangingPunct="1">
              <a:buFontTx/>
              <a:buAutoNum type="arabicPeriod"/>
            </a:pPr>
            <a:r>
              <a:rPr lang="ru-RU" altLang="ru-RU" sz="2200" dirty="0">
                <a:solidFill>
                  <a:srgbClr val="140BC1"/>
                </a:solidFill>
                <a:latin typeface="Arial" charset="0"/>
              </a:rPr>
              <a:t>По заработной плате педагогов - сохранить её на уровне не ниже </a:t>
            </a:r>
            <a:r>
              <a:rPr lang="ru-RU" altLang="ru-RU" sz="2200" dirty="0" smtClean="0">
                <a:solidFill>
                  <a:srgbClr val="140BC1"/>
                </a:solidFill>
                <a:latin typeface="Arial" charset="0"/>
              </a:rPr>
              <a:t>2016 </a:t>
            </a:r>
            <a:r>
              <a:rPr lang="ru-RU" altLang="ru-RU" sz="2200" dirty="0">
                <a:solidFill>
                  <a:srgbClr val="140BC1"/>
                </a:solidFill>
                <a:latin typeface="Arial" charset="0"/>
              </a:rPr>
              <a:t>года. </a:t>
            </a:r>
          </a:p>
          <a:p>
            <a:pPr marL="452438" indent="-452438" eaLnBrk="1" hangingPunct="1">
              <a:buFontTx/>
              <a:buAutoNum type="arabicPeriod"/>
            </a:pPr>
            <a:r>
              <a:rPr lang="ru-RU" altLang="ru-RU" sz="2200" dirty="0">
                <a:solidFill>
                  <a:srgbClr val="140BC1"/>
                </a:solidFill>
                <a:latin typeface="Arial" charset="0"/>
              </a:rPr>
              <a:t>В системе общего образования за 2016 год планируется за счет строительства новых школ создать 20 тыс. мест (30 школ), запустить портал «Российской электронной школы» и произвести ремонт не менее 1250 спортзалов школ, находящихся в сельской местности. тельной среды для людей с ограниченными возможностями здоровья.</a:t>
            </a:r>
          </a:p>
          <a:p>
            <a:pPr marL="452438" indent="-452438" eaLnBrk="1" hangingPunct="1">
              <a:buFontTx/>
              <a:buAutoNum type="arabicPeriod"/>
            </a:pPr>
            <a:r>
              <a:rPr lang="ru-RU" altLang="ru-RU" sz="2200" dirty="0">
                <a:solidFill>
                  <a:srgbClr val="140BC1"/>
                </a:solidFill>
                <a:latin typeface="Arial" charset="0"/>
              </a:rPr>
              <a:t>В системе высшего образования в приоритете стоят два проекта: продвижение российских университетов в рейтингах лучших мировых вузов и создание сети опорных университетов.</a:t>
            </a:r>
          </a:p>
          <a:p>
            <a:pPr marL="452438" indent="-452438" eaLnBrk="1" hangingPunct="1">
              <a:buFontTx/>
              <a:buAutoNum type="arabicPeriod"/>
            </a:pPr>
            <a:r>
              <a:rPr lang="ru-RU" altLang="ru-RU" sz="2200" dirty="0">
                <a:solidFill>
                  <a:srgbClr val="140BC1"/>
                </a:solidFill>
                <a:latin typeface="Arial" charset="0"/>
              </a:rPr>
              <a:t>Открыть не менее 4 детских технопарков, будет создан «Атлас дополнительного образования детей».</a:t>
            </a:r>
          </a:p>
          <a:p>
            <a:pPr marL="452438" indent="-452438" eaLnBrk="1" hangingPunct="1">
              <a:buFontTx/>
              <a:buAutoNum type="arabicPeriod"/>
            </a:pPr>
            <a:r>
              <a:rPr lang="ru-RU" altLang="ru-RU" sz="2200" dirty="0">
                <a:solidFill>
                  <a:srgbClr val="140BC1"/>
                </a:solidFill>
                <a:latin typeface="Arial" charset="0"/>
              </a:rPr>
              <a:t>В научной сфере предполагается увеличение финансирования государственных научных фондов до 25 </a:t>
            </a:r>
            <a:r>
              <a:rPr lang="ru-RU" altLang="ru-RU" sz="2200" dirty="0" err="1">
                <a:solidFill>
                  <a:srgbClr val="140BC1"/>
                </a:solidFill>
                <a:latin typeface="Arial" charset="0"/>
              </a:rPr>
              <a:t>млрд</a:t>
            </a:r>
            <a:r>
              <a:rPr lang="ru-RU" altLang="ru-RU" sz="2200" dirty="0">
                <a:solidFill>
                  <a:srgbClr val="140BC1"/>
                </a:solidFill>
                <a:latin typeface="Arial" charset="0"/>
              </a:rPr>
              <a:t> рублей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2843213" cy="692150"/>
          </a:xfrm>
          <a:prstGeom prst="rect">
            <a:avLst/>
          </a:prstGeom>
          <a:solidFill>
            <a:srgbClr val="5135F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5400000">
            <a:off x="2893219" y="-50006"/>
            <a:ext cx="692150" cy="792162"/>
          </a:xfrm>
          <a:prstGeom prst="rtTriangle">
            <a:avLst/>
          </a:prstGeom>
          <a:solidFill>
            <a:srgbClr val="5135F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165850"/>
            <a:ext cx="6588125" cy="69215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>
            <a:off x="6588125" y="6165850"/>
            <a:ext cx="692150" cy="692150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90925" y="1916113"/>
            <a:ext cx="5553075" cy="266541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6871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300" y="1125538"/>
            <a:ext cx="203041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0825" y="3197225"/>
            <a:ext cx="792163" cy="4445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38225" y="3194050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803400" y="3194050"/>
            <a:ext cx="792163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95563" y="3194050"/>
            <a:ext cx="792162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76" name="TextBox 13"/>
          <p:cNvSpPr txBox="1">
            <a:spLocks noChangeArrowheads="1"/>
          </p:cNvSpPr>
          <p:nvPr/>
        </p:nvSpPr>
        <p:spPr bwMode="auto">
          <a:xfrm>
            <a:off x="142875" y="3265488"/>
            <a:ext cx="320675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02038" y="2212975"/>
            <a:ext cx="5484812" cy="2154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Об итогах работы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Министерства образования и науки Ульяновской области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Arial Black" pitchFamily="34" charset="0"/>
                <a:cs typeface="Arial" panose="020B0604020202020204" pitchFamily="34" charset="0"/>
              </a:rPr>
              <a:t>за 2016 год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bg1"/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и задачах на 2017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/>
          <p:cNvSpPr/>
          <p:nvPr/>
        </p:nvSpPr>
        <p:spPr>
          <a:xfrm>
            <a:off x="106363" y="4848225"/>
            <a:ext cx="4824412" cy="1476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1924050" y="4841875"/>
            <a:ext cx="4824413" cy="1476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198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03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8204" name="TextBox 15"/>
          <p:cNvSpPr txBox="1">
            <a:spLocks noChangeArrowheads="1"/>
          </p:cNvSpPr>
          <p:nvPr/>
        </p:nvSpPr>
        <p:spPr bwMode="auto">
          <a:xfrm>
            <a:off x="4049713" y="511175"/>
            <a:ext cx="4859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Финансирование отрасли на 201</a:t>
            </a:r>
            <a:r>
              <a:rPr lang="en-US" sz="2000">
                <a:solidFill>
                  <a:schemeClr val="bg1"/>
                </a:solidFill>
                <a:latin typeface="Arial Black" pitchFamily="34" charset="0"/>
              </a:rPr>
              <a:t>6</a:t>
            </a:r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 год </a:t>
            </a:r>
            <a:endParaRPr lang="ru-RU" sz="150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8205" name="Picture 2" descr="http://narexpert.ru/wp-content/uploads/2015/05/1-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1375" y="1371600"/>
            <a:ext cx="2403475" cy="1474788"/>
          </a:xfrm>
          <a:prstGeom prst="rect">
            <a:avLst/>
          </a:prstGeom>
          <a:noFill/>
          <a:ln w="28575">
            <a:solidFill>
              <a:srgbClr val="140BC1"/>
            </a:solidFill>
            <a:miter lim="800000"/>
            <a:headEnd/>
            <a:tailEnd/>
          </a:ln>
        </p:spPr>
      </p:pic>
      <p:sp>
        <p:nvSpPr>
          <p:cNvPr id="54" name="Прямоугольник 53"/>
          <p:cNvSpPr/>
          <p:nvPr/>
        </p:nvSpPr>
        <p:spPr>
          <a:xfrm>
            <a:off x="127000" y="1349375"/>
            <a:ext cx="3097213" cy="1497013"/>
          </a:xfrm>
          <a:prstGeom prst="rect">
            <a:avLst/>
          </a:prstGeom>
          <a:solidFill>
            <a:srgbClr val="140BC1"/>
          </a:solidFill>
          <a:ln w="28575"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5927725" y="1349375"/>
            <a:ext cx="3098800" cy="1462088"/>
          </a:xfrm>
          <a:prstGeom prst="rect">
            <a:avLst/>
          </a:prstGeom>
          <a:solidFill>
            <a:srgbClr val="140BC1"/>
          </a:solidFill>
          <a:ln w="28575"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08" name="TextBox 13"/>
          <p:cNvSpPr txBox="1">
            <a:spLocks noChangeArrowheads="1"/>
          </p:cNvSpPr>
          <p:nvPr/>
        </p:nvSpPr>
        <p:spPr bwMode="auto">
          <a:xfrm>
            <a:off x="193675" y="1412875"/>
            <a:ext cx="29384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charset="0"/>
              </a:rPr>
              <a:t>Общий объём ассигнований составил </a:t>
            </a:r>
            <a:r>
              <a:rPr lang="en-US" sz="1600" dirty="0">
                <a:solidFill>
                  <a:schemeClr val="bg1"/>
                </a:solidFill>
                <a:latin typeface="Arial Black" pitchFamily="34" charset="0"/>
              </a:rPr>
              <a:t>11</a:t>
            </a:r>
            <a:r>
              <a:rPr lang="ru-RU" sz="1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Arial" charset="0"/>
              </a:rPr>
              <a:t>681</a:t>
            </a:r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,</a:t>
            </a:r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0</a:t>
            </a:r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 Black" pitchFamily="34" charset="0"/>
              </a:rPr>
              <a:t>млн. руб</a:t>
            </a:r>
            <a:r>
              <a:rPr lang="ru-RU" sz="1600" dirty="0">
                <a:solidFill>
                  <a:schemeClr val="bg1"/>
                </a:solidFill>
                <a:latin typeface="Arial" charset="0"/>
              </a:rPr>
              <a:t>.</a:t>
            </a:r>
            <a:r>
              <a:rPr lang="ru-RU" sz="1600" dirty="0">
                <a:solidFill>
                  <a:schemeClr val="bg1"/>
                </a:solidFill>
                <a:latin typeface="Arial Black" pitchFamily="34" charset="0"/>
              </a:rPr>
              <a:t>,</a:t>
            </a:r>
            <a:endParaRPr lang="ru-RU" sz="1600" dirty="0">
              <a:solidFill>
                <a:schemeClr val="bg1"/>
              </a:solidFill>
              <a:latin typeface="Arial" charset="0"/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charset="0"/>
              </a:rPr>
              <a:t>исполнение по итогам года 99,06 %</a:t>
            </a:r>
            <a:r>
              <a:rPr lang="ru-RU" sz="1400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charset="0"/>
              </a:rPr>
              <a:t>В 2015 г. - </a:t>
            </a:r>
            <a:r>
              <a:rPr lang="ru-RU" sz="1400" dirty="0">
                <a:solidFill>
                  <a:schemeClr val="bg1"/>
                </a:solidFill>
                <a:latin typeface="Arial Black" pitchFamily="34" charset="0"/>
              </a:rPr>
              <a:t>9983,8</a:t>
            </a:r>
            <a:r>
              <a:rPr lang="ru-RU" sz="1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 Black" pitchFamily="34" charset="0"/>
              </a:rPr>
              <a:t>млн. руб.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27000" y="2905125"/>
            <a:ext cx="4824413" cy="1476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1924050" y="2905125"/>
            <a:ext cx="4824413" cy="1476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3516313" y="2905125"/>
            <a:ext cx="4824412" cy="1476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5338763" y="2905125"/>
            <a:ext cx="3687762" cy="1476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3495675" y="4848225"/>
            <a:ext cx="4824413" cy="1476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5318125" y="4848225"/>
            <a:ext cx="3687763" cy="1476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15" name="TextBox 13"/>
          <p:cNvSpPr txBox="1">
            <a:spLocks noChangeArrowheads="1"/>
          </p:cNvSpPr>
          <p:nvPr/>
        </p:nvSpPr>
        <p:spPr bwMode="auto">
          <a:xfrm>
            <a:off x="5897563" y="1389063"/>
            <a:ext cx="306705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charset="0"/>
              </a:rPr>
              <a:t>Выделено из областного бюджета Ульяновской области </a:t>
            </a:r>
            <a:r>
              <a:rPr lang="en-US" sz="1600" dirty="0">
                <a:solidFill>
                  <a:schemeClr val="bg1"/>
                </a:solidFill>
                <a:latin typeface="Arial Black" pitchFamily="34" charset="0"/>
              </a:rPr>
              <a:t>11</a:t>
            </a:r>
            <a:r>
              <a:rPr lang="ru-RU" sz="1600" dirty="0">
                <a:solidFill>
                  <a:schemeClr val="bg1"/>
                </a:solidFill>
                <a:latin typeface="Arial Black" pitchFamily="34" charset="0"/>
              </a:rPr>
              <a:t> 037</a:t>
            </a:r>
            <a:r>
              <a:rPr lang="en-US" sz="1600" dirty="0">
                <a:solidFill>
                  <a:schemeClr val="bg1"/>
                </a:solidFill>
                <a:latin typeface="Arial Black" pitchFamily="34" charset="0"/>
              </a:rPr>
              <a:t>,</a:t>
            </a:r>
            <a:r>
              <a:rPr lang="ru-RU" sz="1600" dirty="0">
                <a:solidFill>
                  <a:schemeClr val="bg1"/>
                </a:solidFill>
                <a:latin typeface="Arial Black" pitchFamily="34" charset="0"/>
              </a:rPr>
              <a:t>6</a:t>
            </a:r>
            <a:r>
              <a:rPr lang="ru-RU" sz="2000" dirty="0"/>
              <a:t> </a:t>
            </a:r>
            <a:r>
              <a:rPr lang="ru-RU" sz="1600" dirty="0">
                <a:solidFill>
                  <a:schemeClr val="bg1"/>
                </a:solidFill>
                <a:latin typeface="Arial Black" pitchFamily="34" charset="0"/>
              </a:rPr>
              <a:t>млн. руб.</a:t>
            </a:r>
            <a:r>
              <a:rPr lang="ru-RU" sz="14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ru-RU" sz="1400" dirty="0">
              <a:solidFill>
                <a:schemeClr val="bg1"/>
              </a:solidFill>
              <a:latin typeface="Arial" charset="0"/>
            </a:endParaRPr>
          </a:p>
          <a:p>
            <a:pPr algn="ctr"/>
            <a:endParaRPr lang="ru-RU" sz="1400" dirty="0">
              <a:solidFill>
                <a:schemeClr val="bg1"/>
              </a:solidFill>
              <a:latin typeface="Arial" charset="0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Arial" charset="0"/>
              </a:rPr>
              <a:t>Освоено</a:t>
            </a:r>
            <a:r>
              <a:rPr lang="ru-RU" sz="1000" dirty="0">
                <a:solidFill>
                  <a:schemeClr val="bg1"/>
                </a:solidFill>
                <a:latin typeface="Arial Black" pitchFamily="34" charset="0"/>
              </a:rPr>
              <a:t> 11 022,2  млн. руб</a:t>
            </a:r>
            <a:r>
              <a:rPr lang="ru-RU" sz="1000" dirty="0">
                <a:solidFill>
                  <a:schemeClr val="bg1"/>
                </a:solidFill>
                <a:latin typeface="Arial" charset="0"/>
              </a:rPr>
              <a:t>.</a:t>
            </a:r>
            <a:r>
              <a:rPr lang="ru-RU" sz="10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charset="0"/>
              </a:rPr>
              <a:t>или</a:t>
            </a:r>
            <a:r>
              <a:rPr lang="ru-RU" sz="1000" dirty="0">
                <a:solidFill>
                  <a:schemeClr val="bg1"/>
                </a:solidFill>
                <a:latin typeface="Arial Black" pitchFamily="34" charset="0"/>
              </a:rPr>
              <a:t> 99,94 %.</a:t>
            </a:r>
          </a:p>
        </p:txBody>
      </p:sp>
      <p:sp>
        <p:nvSpPr>
          <p:cNvPr id="8216" name="TextBox 13"/>
          <p:cNvSpPr txBox="1">
            <a:spLocks noChangeArrowheads="1"/>
          </p:cNvSpPr>
          <p:nvPr/>
        </p:nvSpPr>
        <p:spPr bwMode="auto">
          <a:xfrm>
            <a:off x="512763" y="5356225"/>
            <a:ext cx="2938462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Arial" charset="0"/>
              </a:rPr>
              <a:t>Общий объём ассигнований составил </a:t>
            </a:r>
            <a:r>
              <a:rPr lang="ru-RU" sz="1400">
                <a:solidFill>
                  <a:schemeClr val="bg1"/>
                </a:solidFill>
                <a:latin typeface="Arial Black" pitchFamily="34" charset="0"/>
              </a:rPr>
              <a:t>9989,5  млн. рублей, </a:t>
            </a:r>
            <a:r>
              <a:rPr lang="ru-RU" sz="1600">
                <a:solidFill>
                  <a:schemeClr val="bg1"/>
                </a:solidFill>
                <a:latin typeface="Arial" charset="0"/>
              </a:rPr>
              <a:t>исполнение по итогам года составило </a:t>
            </a:r>
          </a:p>
          <a:p>
            <a:pPr algn="ctr"/>
            <a:r>
              <a:rPr lang="ru-RU" sz="1400">
                <a:solidFill>
                  <a:schemeClr val="bg1"/>
                </a:solidFill>
                <a:latin typeface="Arial Black" pitchFamily="34" charset="0"/>
              </a:rPr>
              <a:t>99,94 %.</a:t>
            </a:r>
          </a:p>
        </p:txBody>
      </p:sp>
      <p:pic>
        <p:nvPicPr>
          <p:cNvPr id="8217" name="Picture 3"/>
          <p:cNvPicPr>
            <a:picLocks noChangeAspect="1" noChangeArrowheads="1"/>
          </p:cNvPicPr>
          <p:nvPr/>
        </p:nvPicPr>
        <p:blipFill>
          <a:blip r:embed="rId5"/>
          <a:srcRect r="7344"/>
          <a:stretch>
            <a:fillRect/>
          </a:stretch>
        </p:blipFill>
        <p:spPr bwMode="auto">
          <a:xfrm>
            <a:off x="3381375" y="3144838"/>
            <a:ext cx="2403475" cy="1616075"/>
          </a:xfrm>
          <a:prstGeom prst="rect">
            <a:avLst/>
          </a:prstGeom>
          <a:noFill/>
          <a:ln w="28575">
            <a:solidFill>
              <a:srgbClr val="140BC1"/>
            </a:solidFill>
            <a:miter lim="800000"/>
            <a:headEnd/>
            <a:tailEnd/>
          </a:ln>
        </p:spPr>
      </p:pic>
      <p:pic>
        <p:nvPicPr>
          <p:cNvPr id="8218" name="Picture 4"/>
          <p:cNvPicPr>
            <a:picLocks noChangeAspect="1" noChangeArrowheads="1"/>
          </p:cNvPicPr>
          <p:nvPr/>
        </p:nvPicPr>
        <p:blipFill>
          <a:blip r:embed="rId6"/>
          <a:srcRect l="3444" r="27528" b="4637"/>
          <a:stretch>
            <a:fillRect/>
          </a:stretch>
        </p:blipFill>
        <p:spPr bwMode="auto">
          <a:xfrm>
            <a:off x="3660775" y="5076825"/>
            <a:ext cx="1844675" cy="1692275"/>
          </a:xfrm>
          <a:prstGeom prst="rect">
            <a:avLst/>
          </a:prstGeom>
          <a:noFill/>
          <a:ln w="28575">
            <a:solidFill>
              <a:srgbClr val="140BC1"/>
            </a:solidFill>
            <a:miter lim="800000"/>
            <a:headEnd/>
            <a:tailEnd/>
          </a:ln>
        </p:spPr>
      </p:pic>
      <p:sp>
        <p:nvSpPr>
          <p:cNvPr id="8219" name="TextBox 13"/>
          <p:cNvSpPr txBox="1">
            <a:spLocks noChangeArrowheads="1"/>
          </p:cNvSpPr>
          <p:nvPr/>
        </p:nvSpPr>
        <p:spPr bwMode="auto">
          <a:xfrm>
            <a:off x="106363" y="3055938"/>
            <a:ext cx="32146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00">
                <a:solidFill>
                  <a:srgbClr val="140BC1"/>
                </a:solidFill>
                <a:latin typeface="Arial Black" pitchFamily="34" charset="0"/>
              </a:rPr>
              <a:t>Финансирование сети подведомственных учреждений</a:t>
            </a:r>
          </a:p>
        </p:txBody>
      </p:sp>
      <p:graphicFrame>
        <p:nvGraphicFramePr>
          <p:cNvPr id="41" name="Диаграмма 48"/>
          <p:cNvGraphicFramePr>
            <a:graphicFrameLocks/>
          </p:cNvGraphicFramePr>
          <p:nvPr/>
        </p:nvGraphicFramePr>
        <p:xfrm>
          <a:off x="50800" y="3403600"/>
          <a:ext cx="3136900" cy="143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221" name="TextBox 13"/>
          <p:cNvSpPr txBox="1">
            <a:spLocks noChangeArrowheads="1"/>
          </p:cNvSpPr>
          <p:nvPr/>
        </p:nvSpPr>
        <p:spPr bwMode="auto">
          <a:xfrm>
            <a:off x="5822950" y="2998788"/>
            <a:ext cx="321468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00">
                <a:solidFill>
                  <a:srgbClr val="140BC1"/>
                </a:solidFill>
                <a:latin typeface="Arial Black" pitchFamily="34" charset="0"/>
              </a:rPr>
              <a:t>Субсидии и субвенции бюджетам муниципальных районов и городских округов </a:t>
            </a:r>
          </a:p>
        </p:txBody>
      </p:sp>
      <p:graphicFrame>
        <p:nvGraphicFramePr>
          <p:cNvPr id="42" name="Диаграмма 74"/>
          <p:cNvGraphicFramePr>
            <a:graphicFrameLocks/>
          </p:cNvGraphicFramePr>
          <p:nvPr/>
        </p:nvGraphicFramePr>
        <p:xfrm>
          <a:off x="5930900" y="3543300"/>
          <a:ext cx="3136900" cy="124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6" name="Прямоугольник 75"/>
          <p:cNvSpPr/>
          <p:nvPr/>
        </p:nvSpPr>
        <p:spPr>
          <a:xfrm>
            <a:off x="138113" y="5048250"/>
            <a:ext cx="3425825" cy="1720850"/>
          </a:xfrm>
          <a:prstGeom prst="rect">
            <a:avLst/>
          </a:prstGeom>
          <a:solidFill>
            <a:schemeClr val="bg1"/>
          </a:solidFill>
          <a:ln w="28575"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5586413" y="5056188"/>
            <a:ext cx="3424237" cy="1693862"/>
          </a:xfrm>
          <a:prstGeom prst="rect">
            <a:avLst/>
          </a:prstGeom>
          <a:solidFill>
            <a:schemeClr val="bg1"/>
          </a:solidFill>
          <a:ln w="28575"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138113" y="5922963"/>
            <a:ext cx="3425825" cy="846137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5580063" y="5048250"/>
            <a:ext cx="3425825" cy="92868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27" name="TextBox 13"/>
          <p:cNvSpPr txBox="1">
            <a:spLocks noChangeArrowheads="1"/>
          </p:cNvSpPr>
          <p:nvPr/>
        </p:nvSpPr>
        <p:spPr bwMode="auto">
          <a:xfrm>
            <a:off x="92075" y="5878513"/>
            <a:ext cx="3424238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chemeClr val="bg1"/>
                </a:solidFill>
                <a:latin typeface="Arial" charset="0"/>
              </a:rPr>
              <a:t>Среднемесячная заработная плата педагогических работников ДОО – </a:t>
            </a:r>
            <a:r>
              <a:rPr lang="ru-RU" sz="1400" b="1" u="sng">
                <a:solidFill>
                  <a:schemeClr val="bg1"/>
                </a:solidFill>
                <a:latin typeface="Arial" charset="0"/>
              </a:rPr>
              <a:t>21827 руб</a:t>
            </a:r>
            <a:r>
              <a:rPr lang="ru-RU" sz="1400">
                <a:solidFill>
                  <a:schemeClr val="bg1"/>
                </a:solidFill>
                <a:latin typeface="Arial" charset="0"/>
              </a:rPr>
              <a:t>. (в 2015г.-20454 руб.) или </a:t>
            </a:r>
            <a:r>
              <a:rPr lang="ru-RU" sz="1400" b="1" u="sng">
                <a:solidFill>
                  <a:schemeClr val="bg1"/>
                </a:solidFill>
                <a:latin typeface="Arial" charset="0"/>
              </a:rPr>
              <a:t>109,6 % </a:t>
            </a:r>
            <a:r>
              <a:rPr lang="ru-RU" sz="1400">
                <a:solidFill>
                  <a:schemeClr val="bg1"/>
                </a:solidFill>
                <a:latin typeface="Arial" charset="0"/>
              </a:rPr>
              <a:t>к прогнозному значению. </a:t>
            </a:r>
            <a:endParaRPr lang="ru-RU" sz="14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228" name="TextBox 13"/>
          <p:cNvSpPr txBox="1">
            <a:spLocks noChangeArrowheads="1"/>
          </p:cNvSpPr>
          <p:nvPr/>
        </p:nvSpPr>
        <p:spPr bwMode="auto">
          <a:xfrm>
            <a:off x="5592763" y="5048250"/>
            <a:ext cx="338931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chemeClr val="bg1"/>
                </a:solidFill>
                <a:latin typeface="Arial" charset="0"/>
              </a:rPr>
              <a:t>Среднемесячная заработная плата педагогических работников ОО дополнительного образования  – </a:t>
            </a:r>
            <a:r>
              <a:rPr lang="ru-RU" sz="1400" b="1" u="sng">
                <a:solidFill>
                  <a:schemeClr val="bg1"/>
                </a:solidFill>
                <a:latin typeface="Arial" charset="0"/>
              </a:rPr>
              <a:t>20956</a:t>
            </a:r>
            <a:r>
              <a:rPr lang="ru-RU" sz="1400" u="sng">
                <a:solidFill>
                  <a:schemeClr val="bg1"/>
                </a:solidFill>
                <a:latin typeface="Arial" charset="0"/>
              </a:rPr>
              <a:t> руб</a:t>
            </a:r>
            <a:r>
              <a:rPr lang="ru-RU" sz="1400">
                <a:solidFill>
                  <a:schemeClr val="bg1"/>
                </a:solidFill>
                <a:latin typeface="Arial" charset="0"/>
              </a:rPr>
              <a:t>. (в 2015г.-19882) или </a:t>
            </a:r>
            <a:r>
              <a:rPr lang="ru-RU" sz="1400" b="1" u="sng">
                <a:solidFill>
                  <a:schemeClr val="bg1"/>
                </a:solidFill>
                <a:latin typeface="Arial" charset="0"/>
              </a:rPr>
              <a:t>85,9%.</a:t>
            </a:r>
          </a:p>
        </p:txBody>
      </p:sp>
      <p:sp>
        <p:nvSpPr>
          <p:cNvPr id="8229" name="TextBox 13"/>
          <p:cNvSpPr txBox="1">
            <a:spLocks noChangeArrowheads="1"/>
          </p:cNvSpPr>
          <p:nvPr/>
        </p:nvSpPr>
        <p:spPr bwMode="auto">
          <a:xfrm>
            <a:off x="92075" y="5049838"/>
            <a:ext cx="3471863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rgbClr val="140BC1"/>
                </a:solidFill>
                <a:latin typeface="Arial" charset="0"/>
              </a:rPr>
              <a:t>Среднемесячная заработная плата педагогических работников ОО – </a:t>
            </a:r>
            <a:r>
              <a:rPr lang="ru-RU" sz="1400" b="1" u="sng">
                <a:solidFill>
                  <a:srgbClr val="140BC1"/>
                </a:solidFill>
                <a:latin typeface="Arial" charset="0"/>
              </a:rPr>
              <a:t>23641</a:t>
            </a:r>
            <a:r>
              <a:rPr lang="ru-RU" sz="1400" b="1">
                <a:solidFill>
                  <a:srgbClr val="140BC1"/>
                </a:solidFill>
                <a:latin typeface="Arial" charset="0"/>
              </a:rPr>
              <a:t> </a:t>
            </a:r>
            <a:r>
              <a:rPr lang="ru-RU" sz="1400" b="1" u="sng">
                <a:solidFill>
                  <a:srgbClr val="140BC1"/>
                </a:solidFill>
                <a:latin typeface="Arial" charset="0"/>
              </a:rPr>
              <a:t>руб</a:t>
            </a:r>
            <a:r>
              <a:rPr lang="ru-RU" sz="1400" b="1">
                <a:solidFill>
                  <a:srgbClr val="140BC1"/>
                </a:solidFill>
                <a:latin typeface="Arial" charset="0"/>
              </a:rPr>
              <a:t>. </a:t>
            </a:r>
            <a:r>
              <a:rPr lang="ru-RU" sz="1400">
                <a:solidFill>
                  <a:srgbClr val="140BC1"/>
                </a:solidFill>
                <a:latin typeface="Arial" charset="0"/>
              </a:rPr>
              <a:t>(в 2015г.-22960) или </a:t>
            </a:r>
            <a:r>
              <a:rPr lang="ru-RU" sz="1400" b="1">
                <a:solidFill>
                  <a:srgbClr val="140BC1"/>
                </a:solidFill>
                <a:latin typeface="Arial" charset="0"/>
              </a:rPr>
              <a:t>105,4 %</a:t>
            </a:r>
            <a:r>
              <a:rPr lang="ru-RU" sz="1400" b="1" u="sng">
                <a:solidFill>
                  <a:srgbClr val="140BC1"/>
                </a:solidFill>
                <a:latin typeface="Arial" charset="0"/>
              </a:rPr>
              <a:t> </a:t>
            </a:r>
            <a:r>
              <a:rPr lang="ru-RU" sz="1400">
                <a:solidFill>
                  <a:srgbClr val="140BC1"/>
                </a:solidFill>
                <a:latin typeface="Arial" charset="0"/>
              </a:rPr>
              <a:t>к прогнозному значению.  </a:t>
            </a:r>
          </a:p>
        </p:txBody>
      </p:sp>
      <p:sp>
        <p:nvSpPr>
          <p:cNvPr id="8230" name="TextBox 13"/>
          <p:cNvSpPr txBox="1">
            <a:spLocks noChangeArrowheads="1"/>
          </p:cNvSpPr>
          <p:nvPr/>
        </p:nvSpPr>
        <p:spPr bwMode="auto">
          <a:xfrm>
            <a:off x="5629275" y="5970588"/>
            <a:ext cx="33766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rgbClr val="140BC1"/>
                </a:solidFill>
                <a:latin typeface="Arial" charset="0"/>
              </a:rPr>
              <a:t>Среднемесячная зар.плата препода-вателей и мастеров СПО  - </a:t>
            </a:r>
            <a:r>
              <a:rPr lang="ru-RU" sz="1400" b="1" u="sng">
                <a:solidFill>
                  <a:srgbClr val="140BC1"/>
                </a:solidFill>
                <a:latin typeface="Arial" charset="0"/>
              </a:rPr>
              <a:t>19119 руб. (в 2015г.-18068)</a:t>
            </a:r>
            <a:r>
              <a:rPr lang="ru-RU" sz="1400">
                <a:solidFill>
                  <a:srgbClr val="140BC1"/>
                </a:solidFill>
                <a:latin typeface="Arial" charset="0"/>
              </a:rPr>
              <a:t> или </a:t>
            </a:r>
            <a:r>
              <a:rPr lang="ru-RU" sz="1400" b="1" u="sng">
                <a:solidFill>
                  <a:srgbClr val="140BC1"/>
                </a:solidFill>
                <a:latin typeface="Arial" charset="0"/>
              </a:rPr>
              <a:t>85,3% </a:t>
            </a:r>
            <a:endParaRPr lang="ru-RU" sz="1400">
              <a:solidFill>
                <a:srgbClr val="140BC1"/>
              </a:solidFill>
              <a:latin typeface="Arial" charset="0"/>
            </a:endParaRPr>
          </a:p>
        </p:txBody>
      </p:sp>
      <p:sp>
        <p:nvSpPr>
          <p:cNvPr id="8231" name="AutoShape 41" descr="Картинки по запросу учитель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32" name="AutoShape 43" descr="Картинки по запросу учитель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233" name="Picture 47" descr="http://www.rivnist.in.ua/wp-content/uploads/2014/12/vchitel.jpg"/>
          <p:cNvPicPr>
            <a:picLocks noChangeAspect="1" noChangeArrowheads="1"/>
          </p:cNvPicPr>
          <p:nvPr/>
        </p:nvPicPr>
        <p:blipFill>
          <a:blip r:embed="rId9">
            <a:lum contrast="10000"/>
          </a:blip>
          <a:srcRect l="10036" r="10034"/>
          <a:stretch>
            <a:fillRect/>
          </a:stretch>
        </p:blipFill>
        <p:spPr bwMode="auto">
          <a:xfrm>
            <a:off x="3635375" y="5084763"/>
            <a:ext cx="1873250" cy="1685925"/>
          </a:xfrm>
          <a:prstGeom prst="rect">
            <a:avLst/>
          </a:prstGeom>
          <a:noFill/>
          <a:ln w="9525">
            <a:solidFill>
              <a:srgbClr val="140BC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661025"/>
            <a:ext cx="5724525" cy="9096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221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26" name="TextBox 15"/>
          <p:cNvSpPr txBox="1">
            <a:spLocks noChangeArrowheads="1"/>
          </p:cNvSpPr>
          <p:nvPr/>
        </p:nvSpPr>
        <p:spPr bwMode="auto">
          <a:xfrm>
            <a:off x="4049713" y="161925"/>
            <a:ext cx="4859337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Обеспечение доступности</a:t>
            </a:r>
          </a:p>
          <a:p>
            <a:pPr algn="ctr"/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 дошкольного образования</a:t>
            </a:r>
          </a:p>
          <a:p>
            <a:pPr algn="ctr"/>
            <a:endParaRPr lang="ru-RU" sz="15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0985742">
            <a:off x="4357688" y="6191250"/>
            <a:ext cx="1398587" cy="64293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5721350" y="5661025"/>
            <a:ext cx="1873250" cy="1225550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29" name="TextBox 20"/>
          <p:cNvSpPr txBox="1">
            <a:spLocks noChangeArrowheads="1"/>
          </p:cNvSpPr>
          <p:nvPr/>
        </p:nvSpPr>
        <p:spPr bwMode="auto">
          <a:xfrm>
            <a:off x="0" y="5768975"/>
            <a:ext cx="58674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00" b="1">
                <a:solidFill>
                  <a:schemeClr val="bg1"/>
                </a:solidFill>
                <a:latin typeface="Arial" charset="0"/>
              </a:rPr>
              <a:t>С января 2016 года регион на 100% выполнил указ Президента от 07.05.2012 № 599 – обеспечена 100% доступность дошкольного образования для детей в возрасте от 3 до 7 лет</a:t>
            </a:r>
          </a:p>
        </p:txBody>
      </p:sp>
      <p:pic>
        <p:nvPicPr>
          <p:cNvPr id="9230" name="Picture 71"/>
          <p:cNvPicPr>
            <a:picLocks noChangeAspect="1" noChangeArrowheads="1"/>
          </p:cNvPicPr>
          <p:nvPr/>
        </p:nvPicPr>
        <p:blipFill>
          <a:blip r:embed="rId3"/>
          <a:srcRect t="78352"/>
          <a:stretch>
            <a:fillRect/>
          </a:stretch>
        </p:blipFill>
        <p:spPr bwMode="auto">
          <a:xfrm>
            <a:off x="4502150" y="3051175"/>
            <a:ext cx="460057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31" name="Group 83"/>
          <p:cNvGrpSpPr>
            <a:grpSpLocks/>
          </p:cNvGrpSpPr>
          <p:nvPr/>
        </p:nvGrpSpPr>
        <p:grpSpPr bwMode="auto">
          <a:xfrm>
            <a:off x="4502150" y="4000500"/>
            <a:ext cx="4600575" cy="1657350"/>
            <a:chOff x="576" y="5179"/>
            <a:chExt cx="7245" cy="2610"/>
          </a:xfrm>
        </p:grpSpPr>
        <p:pic>
          <p:nvPicPr>
            <p:cNvPr id="9250" name="Picture 8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6" y="5179"/>
              <a:ext cx="7245" cy="2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1" name="Text Box 87"/>
            <p:cNvSpPr txBox="1">
              <a:spLocks noChangeArrowheads="1"/>
            </p:cNvSpPr>
            <p:nvPr/>
          </p:nvSpPr>
          <p:spPr bwMode="auto">
            <a:xfrm>
              <a:off x="5864" y="6504"/>
              <a:ext cx="1077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>
                  <a:latin typeface="Arial" charset="0"/>
                </a:rPr>
                <a:t>2016 г.</a:t>
              </a:r>
              <a:endParaRPr lang="ru-RU">
                <a:latin typeface="Arial" charset="0"/>
              </a:endParaRPr>
            </a:p>
          </p:txBody>
        </p:sp>
        <p:sp>
          <p:nvSpPr>
            <p:cNvPr id="9252" name="Text Box 86"/>
            <p:cNvSpPr txBox="1">
              <a:spLocks noChangeArrowheads="1"/>
            </p:cNvSpPr>
            <p:nvPr/>
          </p:nvSpPr>
          <p:spPr bwMode="auto">
            <a:xfrm>
              <a:off x="4471" y="6504"/>
              <a:ext cx="1077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>
                  <a:latin typeface="Arial" charset="0"/>
                </a:rPr>
                <a:t>2015 г.</a:t>
              </a:r>
              <a:endParaRPr lang="ru-RU">
                <a:latin typeface="Arial" charset="0"/>
              </a:endParaRPr>
            </a:p>
          </p:txBody>
        </p:sp>
        <p:sp>
          <p:nvSpPr>
            <p:cNvPr id="9253" name="Text Box 85"/>
            <p:cNvSpPr txBox="1">
              <a:spLocks noChangeArrowheads="1"/>
            </p:cNvSpPr>
            <p:nvPr/>
          </p:nvSpPr>
          <p:spPr bwMode="auto">
            <a:xfrm>
              <a:off x="2936" y="6504"/>
              <a:ext cx="1077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>
                  <a:latin typeface="Arial" charset="0"/>
                </a:rPr>
                <a:t>2014 г.</a:t>
              </a:r>
              <a:endParaRPr lang="ru-RU">
                <a:latin typeface="Arial" charset="0"/>
              </a:endParaRPr>
            </a:p>
          </p:txBody>
        </p:sp>
        <p:sp>
          <p:nvSpPr>
            <p:cNvPr id="9254" name="Text Box 84"/>
            <p:cNvSpPr txBox="1">
              <a:spLocks noChangeArrowheads="1"/>
            </p:cNvSpPr>
            <p:nvPr/>
          </p:nvSpPr>
          <p:spPr bwMode="auto">
            <a:xfrm>
              <a:off x="1449" y="6504"/>
              <a:ext cx="1077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>
                  <a:latin typeface="Arial" charset="0"/>
                </a:rPr>
                <a:t>2013 г.</a:t>
              </a:r>
              <a:endParaRPr lang="ru-RU">
                <a:latin typeface="Arial" charset="0"/>
              </a:endParaRPr>
            </a:p>
          </p:txBody>
        </p:sp>
      </p:grpSp>
      <p:sp>
        <p:nvSpPr>
          <p:cNvPr id="9232" name="Text Box 82"/>
          <p:cNvSpPr txBox="1">
            <a:spLocks noChangeArrowheads="1"/>
          </p:cNvSpPr>
          <p:nvPr/>
        </p:nvSpPr>
        <p:spPr bwMode="auto">
          <a:xfrm>
            <a:off x="6659563" y="3429000"/>
            <a:ext cx="13001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>
                <a:latin typeface="Arial" charset="0"/>
              </a:rPr>
              <a:t>52211чел.,</a:t>
            </a:r>
            <a:endParaRPr lang="ru-RU" sz="900">
              <a:latin typeface="Arial" charset="0"/>
            </a:endParaRPr>
          </a:p>
          <a:p>
            <a:pPr algn="ctr"/>
            <a:r>
              <a:rPr lang="ru-RU" sz="1200" b="1">
                <a:solidFill>
                  <a:srgbClr val="0070C0"/>
                </a:solidFill>
                <a:latin typeface="Arial" charset="0"/>
              </a:rPr>
              <a:t>66,7 %</a:t>
            </a:r>
            <a:endParaRPr lang="ru-RU">
              <a:latin typeface="Arial" charset="0"/>
            </a:endParaRPr>
          </a:p>
        </p:txBody>
      </p:sp>
      <p:sp>
        <p:nvSpPr>
          <p:cNvPr id="9233" name="Text Box 81"/>
          <p:cNvSpPr txBox="1">
            <a:spLocks noChangeArrowheads="1"/>
          </p:cNvSpPr>
          <p:nvPr/>
        </p:nvSpPr>
        <p:spPr bwMode="auto">
          <a:xfrm>
            <a:off x="5180013" y="4422775"/>
            <a:ext cx="31654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400">
                <a:solidFill>
                  <a:srgbClr val="0070C0"/>
                </a:solidFill>
                <a:latin typeface="Arial" charset="0"/>
              </a:rPr>
              <a:t>Количество введённых мест</a:t>
            </a:r>
            <a:endParaRPr lang="ru-RU">
              <a:latin typeface="Arial" charset="0"/>
            </a:endParaRPr>
          </a:p>
        </p:txBody>
      </p:sp>
      <p:sp>
        <p:nvSpPr>
          <p:cNvPr id="9234" name="Text Box 80"/>
          <p:cNvSpPr txBox="1">
            <a:spLocks noChangeArrowheads="1"/>
          </p:cNvSpPr>
          <p:nvPr/>
        </p:nvSpPr>
        <p:spPr bwMode="auto">
          <a:xfrm>
            <a:off x="4838700" y="3938588"/>
            <a:ext cx="38496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400">
                <a:solidFill>
                  <a:srgbClr val="0070C0"/>
                </a:solidFill>
                <a:latin typeface="Arial" charset="0"/>
              </a:rPr>
              <a:t>Охват услугами дошкольного образования</a:t>
            </a:r>
            <a:endParaRPr lang="ru-RU">
              <a:latin typeface="Arial" charset="0"/>
            </a:endParaRPr>
          </a:p>
        </p:txBody>
      </p:sp>
      <p:sp>
        <p:nvSpPr>
          <p:cNvPr id="9235" name="Text Box 79"/>
          <p:cNvSpPr txBox="1">
            <a:spLocks noChangeArrowheads="1"/>
          </p:cNvSpPr>
          <p:nvPr/>
        </p:nvSpPr>
        <p:spPr bwMode="auto">
          <a:xfrm>
            <a:off x="5648325" y="3429000"/>
            <a:ext cx="13001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>
                <a:latin typeface="Arial" charset="0"/>
              </a:rPr>
              <a:t>49637 чел.,</a:t>
            </a:r>
            <a:endParaRPr lang="ru-RU" sz="900">
              <a:latin typeface="Arial" charset="0"/>
            </a:endParaRPr>
          </a:p>
          <a:p>
            <a:pPr algn="ctr"/>
            <a:r>
              <a:rPr lang="ru-RU" sz="1200" b="1">
                <a:solidFill>
                  <a:srgbClr val="0070C0"/>
                </a:solidFill>
                <a:latin typeface="Arial" charset="0"/>
              </a:rPr>
              <a:t>53,3 %</a:t>
            </a:r>
            <a:endParaRPr lang="ru-RU">
              <a:latin typeface="Arial" charset="0"/>
            </a:endParaRPr>
          </a:p>
        </p:txBody>
      </p:sp>
      <p:sp>
        <p:nvSpPr>
          <p:cNvPr id="9236" name="Text Box 78"/>
          <p:cNvSpPr txBox="1">
            <a:spLocks noChangeArrowheads="1"/>
          </p:cNvSpPr>
          <p:nvPr/>
        </p:nvSpPr>
        <p:spPr bwMode="auto">
          <a:xfrm>
            <a:off x="4500563" y="3429000"/>
            <a:ext cx="13001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>
                <a:latin typeface="Arial" charset="0"/>
              </a:rPr>
              <a:t>48203 чел.,</a:t>
            </a:r>
            <a:endParaRPr lang="ru-RU" sz="900">
              <a:latin typeface="Arial" charset="0"/>
            </a:endParaRPr>
          </a:p>
          <a:p>
            <a:pPr algn="ctr"/>
            <a:r>
              <a:rPr lang="ru-RU" sz="1200" b="1">
                <a:solidFill>
                  <a:srgbClr val="0070C0"/>
                </a:solidFill>
                <a:latin typeface="Arial" charset="0"/>
              </a:rPr>
              <a:t>52,7 %</a:t>
            </a:r>
            <a:endParaRPr lang="ru-RU">
              <a:latin typeface="Arial" charset="0"/>
            </a:endParaRPr>
          </a:p>
        </p:txBody>
      </p:sp>
      <p:sp>
        <p:nvSpPr>
          <p:cNvPr id="9237" name="Text Box 77"/>
          <p:cNvSpPr txBox="1">
            <a:spLocks noChangeArrowheads="1"/>
          </p:cNvSpPr>
          <p:nvPr/>
        </p:nvSpPr>
        <p:spPr bwMode="auto">
          <a:xfrm>
            <a:off x="7735888" y="3429000"/>
            <a:ext cx="13001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>
                <a:latin typeface="Arial" charset="0"/>
              </a:rPr>
              <a:t>56716 чел.,</a:t>
            </a:r>
            <a:endParaRPr lang="ru-RU" sz="900">
              <a:latin typeface="Arial" charset="0"/>
            </a:endParaRPr>
          </a:p>
          <a:p>
            <a:pPr algn="ctr"/>
            <a:r>
              <a:rPr lang="ru-RU" sz="1200" b="1">
                <a:solidFill>
                  <a:srgbClr val="0070C0"/>
                </a:solidFill>
                <a:latin typeface="Arial" charset="0"/>
              </a:rPr>
              <a:t>68,1 %</a:t>
            </a:r>
            <a:endParaRPr lang="ru-RU">
              <a:latin typeface="Arial" charset="0"/>
            </a:endParaRPr>
          </a:p>
        </p:txBody>
      </p:sp>
      <p:sp>
        <p:nvSpPr>
          <p:cNvPr id="9238" name="Text Box 76"/>
          <p:cNvSpPr txBox="1">
            <a:spLocks noChangeArrowheads="1"/>
          </p:cNvSpPr>
          <p:nvPr/>
        </p:nvSpPr>
        <p:spPr bwMode="auto">
          <a:xfrm>
            <a:off x="4752975" y="5327650"/>
            <a:ext cx="13001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 b="1">
                <a:solidFill>
                  <a:srgbClr val="0070C0"/>
                </a:solidFill>
                <a:latin typeface="Arial" charset="0"/>
              </a:rPr>
              <a:t>2547</a:t>
            </a:r>
            <a:endParaRPr lang="ru-RU">
              <a:latin typeface="Arial" charset="0"/>
            </a:endParaRPr>
          </a:p>
        </p:txBody>
      </p:sp>
      <p:sp>
        <p:nvSpPr>
          <p:cNvPr id="9239" name="Text Box 75"/>
          <p:cNvSpPr txBox="1">
            <a:spLocks noChangeArrowheads="1"/>
          </p:cNvSpPr>
          <p:nvPr/>
        </p:nvSpPr>
        <p:spPr bwMode="auto">
          <a:xfrm>
            <a:off x="5610225" y="5327650"/>
            <a:ext cx="13001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 b="1">
                <a:solidFill>
                  <a:srgbClr val="0070C0"/>
                </a:solidFill>
                <a:latin typeface="Arial" charset="0"/>
              </a:rPr>
              <a:t>2810</a:t>
            </a:r>
            <a:endParaRPr lang="ru-RU">
              <a:latin typeface="Arial" charset="0"/>
            </a:endParaRPr>
          </a:p>
        </p:txBody>
      </p:sp>
      <p:sp>
        <p:nvSpPr>
          <p:cNvPr id="9240" name="Text Box 74"/>
          <p:cNvSpPr txBox="1">
            <a:spLocks noChangeArrowheads="1"/>
          </p:cNvSpPr>
          <p:nvPr/>
        </p:nvSpPr>
        <p:spPr bwMode="auto">
          <a:xfrm>
            <a:off x="6627813" y="5335588"/>
            <a:ext cx="13001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 b="1">
                <a:solidFill>
                  <a:srgbClr val="0070C0"/>
                </a:solidFill>
                <a:latin typeface="Arial" charset="0"/>
              </a:rPr>
              <a:t>850</a:t>
            </a:r>
            <a:endParaRPr lang="ru-RU">
              <a:latin typeface="Arial" charset="0"/>
            </a:endParaRPr>
          </a:p>
        </p:txBody>
      </p:sp>
      <p:sp>
        <p:nvSpPr>
          <p:cNvPr id="9241" name="Text Box 73"/>
          <p:cNvSpPr txBox="1">
            <a:spLocks noChangeArrowheads="1"/>
          </p:cNvSpPr>
          <p:nvPr/>
        </p:nvSpPr>
        <p:spPr bwMode="auto">
          <a:xfrm>
            <a:off x="7531100" y="5345113"/>
            <a:ext cx="13001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 b="1">
                <a:solidFill>
                  <a:srgbClr val="0070C0"/>
                </a:solidFill>
                <a:latin typeface="Arial" charset="0"/>
              </a:rPr>
              <a:t>850</a:t>
            </a:r>
            <a:endParaRPr lang="ru-RU">
              <a:latin typeface="Arial" charset="0"/>
            </a:endParaRPr>
          </a:p>
        </p:txBody>
      </p:sp>
      <p:sp>
        <p:nvSpPr>
          <p:cNvPr id="9242" name="Text Box 72"/>
          <p:cNvSpPr txBox="1">
            <a:spLocks noChangeArrowheads="1"/>
          </p:cNvSpPr>
          <p:nvPr/>
        </p:nvSpPr>
        <p:spPr bwMode="auto">
          <a:xfrm>
            <a:off x="4513263" y="3128963"/>
            <a:ext cx="46005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 b="1">
                <a:solidFill>
                  <a:srgbClr val="0070C0"/>
                </a:solidFill>
                <a:latin typeface="Arial" charset="0"/>
              </a:rPr>
              <a:t>Охват детей дошкольного возраста от 3 до 7 лет – 100 %.</a:t>
            </a:r>
            <a:endParaRPr lang="ru-RU">
              <a:latin typeface="Arial" charset="0"/>
            </a:endParaRPr>
          </a:p>
        </p:txBody>
      </p:sp>
      <p:sp>
        <p:nvSpPr>
          <p:cNvPr id="9243" name="Rectangle 10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400" b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244" name="Picture 106" descr="H:\ЦИТ\Доклады-планы-показатели\Доклад Министра на ЗСО-2016\дс с губернатором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2275" y="1328738"/>
            <a:ext cx="319405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5" name="TextBox 13"/>
          <p:cNvSpPr txBox="1">
            <a:spLocks noChangeArrowheads="1"/>
          </p:cNvSpPr>
          <p:nvPr/>
        </p:nvSpPr>
        <p:spPr bwMode="auto">
          <a:xfrm>
            <a:off x="6804025" y="5661025"/>
            <a:ext cx="2362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2008-2015 гг.</a:t>
            </a:r>
          </a:p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создано более </a:t>
            </a:r>
          </a:p>
          <a:p>
            <a:pPr algn="ctr"/>
            <a:r>
              <a:rPr lang="ru-RU" sz="2400" b="1" u="sng">
                <a:solidFill>
                  <a:srgbClr val="140BC1"/>
                </a:solidFill>
                <a:latin typeface="Arial Black" pitchFamily="34" charset="0"/>
              </a:rPr>
              <a:t>15 000 </a:t>
            </a:r>
          </a:p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новых мест</a:t>
            </a:r>
          </a:p>
        </p:txBody>
      </p:sp>
      <p:sp>
        <p:nvSpPr>
          <p:cNvPr id="9246" name="TextBox 95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9247" name="Rectangle 89"/>
          <p:cNvSpPr>
            <a:spLocks noChangeArrowheads="1"/>
          </p:cNvSpPr>
          <p:nvPr/>
        </p:nvSpPr>
        <p:spPr bwMode="auto">
          <a:xfrm>
            <a:off x="20638" y="3201988"/>
            <a:ext cx="4551362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>
                <a:solidFill>
                  <a:srgbClr val="0070C0"/>
                </a:solidFill>
                <a:latin typeface="Arial" charset="0"/>
              </a:rPr>
              <a:t>В 2016 году в Ульяновской области продолжались процессы модернизации системы дошкольного образования:</a:t>
            </a:r>
          </a:p>
          <a:p>
            <a:pPr algn="ctr"/>
            <a:endParaRPr lang="ru-RU" sz="500">
              <a:latin typeface="Arial" charset="0"/>
            </a:endParaRPr>
          </a:p>
          <a:p>
            <a:pPr algn="just"/>
            <a:r>
              <a:rPr lang="ru-RU" sz="1400" b="1">
                <a:solidFill>
                  <a:srgbClr val="0070C0"/>
                </a:solidFill>
                <a:latin typeface="Arial" charset="0"/>
              </a:rPr>
              <a:t>построено</a:t>
            </a:r>
            <a:r>
              <a:rPr lang="ru-RU" sz="1400">
                <a:latin typeface="Arial" charset="0"/>
              </a:rPr>
              <a:t> 1 здание детского сада «под ключ» (комплекс школа-сад в р.п. Кузоватово, 120 мест);</a:t>
            </a:r>
          </a:p>
          <a:p>
            <a:pPr algn="just"/>
            <a:r>
              <a:rPr lang="ru-RU" sz="1400" b="1">
                <a:solidFill>
                  <a:srgbClr val="0070C0"/>
                </a:solidFill>
                <a:latin typeface="Arial" charset="0"/>
              </a:rPr>
              <a:t>открыт</a:t>
            </a:r>
            <a:r>
              <a:rPr lang="ru-RU"/>
              <a:t> </a:t>
            </a:r>
            <a:r>
              <a:rPr lang="ru-RU" sz="1400">
                <a:latin typeface="Arial" charset="0"/>
              </a:rPr>
              <a:t>детский сад № 100 «Летучий корабль» </a:t>
            </a:r>
            <a:br>
              <a:rPr lang="ru-RU" sz="1400">
                <a:latin typeface="Arial" charset="0"/>
              </a:rPr>
            </a:br>
            <a:r>
              <a:rPr lang="ru-RU" sz="1400">
                <a:latin typeface="Arial" charset="0"/>
              </a:rPr>
              <a:t>на 240 мест в г. Ульяновске;</a:t>
            </a:r>
          </a:p>
          <a:p>
            <a:pPr algn="just"/>
            <a:r>
              <a:rPr lang="ru-RU" sz="1400" b="1">
                <a:solidFill>
                  <a:srgbClr val="0070C0"/>
                </a:solidFill>
                <a:latin typeface="Arial" charset="0"/>
              </a:rPr>
              <a:t>отремонтировано</a:t>
            </a:r>
            <a:r>
              <a:rPr lang="ru-RU" sz="1400">
                <a:latin typeface="Arial" charset="0"/>
              </a:rPr>
              <a:t> 1 детский сад, находившихся </a:t>
            </a:r>
            <a:br>
              <a:rPr lang="ru-RU" sz="1400">
                <a:latin typeface="Arial" charset="0"/>
              </a:rPr>
            </a:br>
            <a:r>
              <a:rPr lang="ru-RU" sz="1400">
                <a:latin typeface="Arial" charset="0"/>
              </a:rPr>
              <a:t>в аварийном состоянии;</a:t>
            </a:r>
          </a:p>
        </p:txBody>
      </p:sp>
      <p:pic>
        <p:nvPicPr>
          <p:cNvPr id="39" name="Picture 93" descr="P1140626"/>
          <p:cNvPicPr>
            <a:picLocks noChangeAspect="1" noChangeArrowheads="1"/>
          </p:cNvPicPr>
          <p:nvPr/>
        </p:nvPicPr>
        <p:blipFill>
          <a:blip r:embed="rId5" cstate="print"/>
          <a:srcRect l="24117" t="33994" r="8737" b="10703"/>
          <a:stretch>
            <a:fillRect/>
          </a:stretch>
        </p:blipFill>
        <p:spPr bwMode="auto">
          <a:xfrm>
            <a:off x="6372225" y="1341438"/>
            <a:ext cx="2563813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9" name="Рисунок 39" descr="047-300x22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3675" y="1341438"/>
            <a:ext cx="257810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/>
          <a:srcRect l="8073" r="31844" b="14964"/>
          <a:stretch>
            <a:fillRect/>
          </a:stretch>
        </p:blipFill>
        <p:spPr bwMode="auto">
          <a:xfrm>
            <a:off x="131763" y="1520825"/>
            <a:ext cx="1992312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45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50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10251" name="TextBox 15"/>
          <p:cNvSpPr txBox="1">
            <a:spLocks noChangeArrowheads="1"/>
          </p:cNvSpPr>
          <p:nvPr/>
        </p:nvSpPr>
        <p:spPr bwMode="auto">
          <a:xfrm>
            <a:off x="4049713" y="161925"/>
            <a:ext cx="4859337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Обеспечение доступности</a:t>
            </a:r>
          </a:p>
          <a:p>
            <a:pPr algn="ctr"/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 дошкольного образования</a:t>
            </a:r>
          </a:p>
          <a:p>
            <a:pPr algn="ctr"/>
            <a:endParaRPr lang="ru-RU" sz="15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0252" name="TextBox 20"/>
          <p:cNvSpPr txBox="1">
            <a:spLocks noChangeArrowheads="1"/>
          </p:cNvSpPr>
          <p:nvPr/>
        </p:nvSpPr>
        <p:spPr bwMode="auto">
          <a:xfrm>
            <a:off x="5076825" y="1147763"/>
            <a:ext cx="370681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>
                <a:solidFill>
                  <a:srgbClr val="140BC1"/>
                </a:solidFill>
                <a:latin typeface="Arial Black" pitchFamily="34" charset="0"/>
              </a:rPr>
              <a:t>Стало</a:t>
            </a:r>
            <a:endParaRPr lang="ru-RU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0253" name="TextBox 22"/>
          <p:cNvSpPr txBox="1">
            <a:spLocks noChangeArrowheads="1"/>
          </p:cNvSpPr>
          <p:nvPr/>
        </p:nvSpPr>
        <p:spPr bwMode="auto">
          <a:xfrm>
            <a:off x="0" y="5589588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140BC1"/>
                </a:solidFill>
                <a:latin typeface="Arial Black" pitchFamily="34" charset="0"/>
              </a:rPr>
              <a:t>Задачи на 2017 год:</a:t>
            </a:r>
          </a:p>
          <a:p>
            <a:r>
              <a:rPr lang="ru-RU" sz="1400">
                <a:solidFill>
                  <a:srgbClr val="140BC1"/>
                </a:solidFill>
                <a:latin typeface="Arial" charset="0"/>
              </a:rPr>
              <a:t>- завершение строительства детских садов: в г. Димитровграде (240 мест) и г. Ульяновске (280 мест)</a:t>
            </a:r>
          </a:p>
          <a:p>
            <a:pPr>
              <a:buFontTx/>
              <a:buChar char="-"/>
            </a:pPr>
            <a:r>
              <a:rPr lang="ru-RU" sz="1400">
                <a:solidFill>
                  <a:srgbClr val="140BC1"/>
                </a:solidFill>
                <a:latin typeface="Arial" charset="0"/>
              </a:rPr>
              <a:t> капитальный ремонт: г. Ульяновск (160 мест)</a:t>
            </a:r>
          </a:p>
          <a:p>
            <a:pPr>
              <a:buFontTx/>
              <a:buChar char="-"/>
            </a:pPr>
            <a:r>
              <a:rPr lang="en-US" sz="1400">
                <a:solidFill>
                  <a:srgbClr val="140BC1"/>
                </a:solidFill>
                <a:latin typeface="Arial" charset="0"/>
              </a:rPr>
              <a:t> </a:t>
            </a:r>
            <a:r>
              <a:rPr lang="ru-RU" sz="1400">
                <a:solidFill>
                  <a:srgbClr val="140BC1"/>
                </a:solidFill>
                <a:latin typeface="Arial" charset="0"/>
              </a:rPr>
              <a:t>строительство двух детских садов: г. Ульяновск (560 мест)</a:t>
            </a:r>
          </a:p>
          <a:p>
            <a:pPr>
              <a:buFontTx/>
              <a:buChar char="-"/>
            </a:pPr>
            <a:r>
              <a:rPr lang="ru-RU" sz="1400">
                <a:solidFill>
                  <a:srgbClr val="140BC1"/>
                </a:solidFill>
                <a:latin typeface="Arial" charset="0"/>
              </a:rPr>
              <a:t> строительство комплекса «Школа-детский сад»: р.п. Ишеевка (дошкольный блок – 120 мест)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-9525" y="4772025"/>
            <a:ext cx="9153525" cy="60166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>
            <a:off x="3881438" y="1455738"/>
            <a:ext cx="733425" cy="50482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Равнобедренный треугольник 32"/>
          <p:cNvSpPr/>
          <p:nvPr/>
        </p:nvSpPr>
        <p:spPr>
          <a:xfrm rot="16200000">
            <a:off x="3881438" y="2924175"/>
            <a:ext cx="733425" cy="50482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57" name="Picture 2" descr="H:\ЦИТ\Доклады-планы-показатели\Доклад Министра на ЗСО-2016\2013.07.22 детсад старые 1.JPG"/>
          <p:cNvPicPr>
            <a:picLocks noChangeAspect="1" noChangeArrowheads="1"/>
          </p:cNvPicPr>
          <p:nvPr/>
        </p:nvPicPr>
        <p:blipFill>
          <a:blip r:embed="rId5"/>
          <a:srcRect l="27515"/>
          <a:stretch>
            <a:fillRect/>
          </a:stretch>
        </p:blipFill>
        <p:spPr bwMode="auto">
          <a:xfrm>
            <a:off x="2208213" y="1530350"/>
            <a:ext cx="2363787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31" descr="H:\ЦИТ\Доклады-планы-показатели\Доклад Министра на ЗСО-2016\фото\спальня ясли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025" y="1520825"/>
            <a:ext cx="2160588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Picture 4" descr="H:\ЦИТ\Доклады-планы-показатели\Доклад Министра на ЗСО-2016\фото\туалетная1.JPG"/>
          <p:cNvPicPr>
            <a:picLocks noChangeAspect="1" noChangeArrowheads="1"/>
          </p:cNvPicPr>
          <p:nvPr/>
        </p:nvPicPr>
        <p:blipFill>
          <a:blip r:embed="rId7"/>
          <a:srcRect l="6641" t="20676" r="32303" b="3296"/>
          <a:stretch>
            <a:fillRect/>
          </a:stretch>
        </p:blipFill>
        <p:spPr bwMode="auto">
          <a:xfrm>
            <a:off x="4986338" y="1557338"/>
            <a:ext cx="1673225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6"/>
          <p:cNvSpPr/>
          <p:nvPr/>
        </p:nvSpPr>
        <p:spPr>
          <a:xfrm>
            <a:off x="0" y="3213100"/>
            <a:ext cx="9188450" cy="60166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26"/>
          <p:cNvSpPr/>
          <p:nvPr/>
        </p:nvSpPr>
        <p:spPr>
          <a:xfrm>
            <a:off x="0" y="3813175"/>
            <a:ext cx="9180513" cy="60166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26"/>
          <p:cNvSpPr/>
          <p:nvPr/>
        </p:nvSpPr>
        <p:spPr>
          <a:xfrm>
            <a:off x="0" y="4389438"/>
            <a:ext cx="9180513" cy="60166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26"/>
          <p:cNvSpPr/>
          <p:nvPr/>
        </p:nvSpPr>
        <p:spPr>
          <a:xfrm>
            <a:off x="0" y="5110163"/>
            <a:ext cx="9180513" cy="47942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0264" name="Группа 31"/>
          <p:cNvGrpSpPr>
            <a:grpSpLocks/>
          </p:cNvGrpSpPr>
          <p:nvPr/>
        </p:nvGrpSpPr>
        <p:grpSpPr bwMode="auto">
          <a:xfrm>
            <a:off x="323850" y="3238500"/>
            <a:ext cx="8496300" cy="2519363"/>
            <a:chOff x="683568" y="4349870"/>
            <a:chExt cx="8519972" cy="2731616"/>
          </a:xfrm>
        </p:grpSpPr>
        <p:grpSp>
          <p:nvGrpSpPr>
            <p:cNvPr id="10266" name="Группа 32"/>
            <p:cNvGrpSpPr>
              <a:grpSpLocks/>
            </p:cNvGrpSpPr>
            <p:nvPr/>
          </p:nvGrpSpPr>
          <p:grpSpPr bwMode="auto">
            <a:xfrm>
              <a:off x="3474212" y="4349870"/>
              <a:ext cx="2304256" cy="945770"/>
              <a:chOff x="3880098" y="3780726"/>
              <a:chExt cx="1512168" cy="666052"/>
            </a:xfrm>
          </p:grpSpPr>
          <p:grpSp>
            <p:nvGrpSpPr>
              <p:cNvPr id="10318" name="Группа 64"/>
              <p:cNvGrpSpPr>
                <a:grpSpLocks/>
              </p:cNvGrpSpPr>
              <p:nvPr/>
            </p:nvGrpSpPr>
            <p:grpSpPr bwMode="auto">
              <a:xfrm>
                <a:off x="4314603" y="3780726"/>
                <a:ext cx="618427" cy="666052"/>
                <a:chOff x="4314603" y="3780726"/>
                <a:chExt cx="618427" cy="666052"/>
              </a:xfrm>
            </p:grpSpPr>
            <p:sp>
              <p:nvSpPr>
                <p:cNvPr id="67" name="Дуга 66"/>
                <p:cNvSpPr/>
                <p:nvPr/>
              </p:nvSpPr>
              <p:spPr>
                <a:xfrm>
                  <a:off x="4314603" y="3780726"/>
                  <a:ext cx="618427" cy="618427"/>
                </a:xfrm>
                <a:prstGeom prst="arc">
                  <a:avLst>
                    <a:gd name="adj1" fmla="val 2400000"/>
                    <a:gd name="adj2" fmla="val 8400000"/>
                  </a:avLst>
                </a:prstGeom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z="-40000" prstMaterial="matte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68" name="Дуга 67"/>
                <p:cNvSpPr/>
                <p:nvPr/>
              </p:nvSpPr>
              <p:spPr>
                <a:xfrm rot="10800000">
                  <a:off x="4314603" y="3828351"/>
                  <a:ext cx="618427" cy="618427"/>
                </a:xfrm>
                <a:prstGeom prst="arc">
                  <a:avLst>
                    <a:gd name="adj1" fmla="val 2400000"/>
                    <a:gd name="adj2" fmla="val 8400000"/>
                  </a:avLst>
                </a:prstGeom>
                <a:ln w="57150">
                  <a:solidFill>
                    <a:schemeClr val="bg1"/>
                  </a:solidFill>
                </a:ln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z="-40000" prstMaterial="matte"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sp>
            <p:nvSpPr>
              <p:cNvPr id="10319" name="TextBox 65"/>
              <p:cNvSpPr txBox="1">
                <a:spLocks noChangeArrowheads="1"/>
              </p:cNvSpPr>
              <p:nvPr/>
            </p:nvSpPr>
            <p:spPr bwMode="auto">
              <a:xfrm>
                <a:off x="3880098" y="3954215"/>
                <a:ext cx="1512168" cy="303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в 2016 году</a:t>
                </a:r>
              </a:p>
            </p:txBody>
          </p:sp>
        </p:grpSp>
        <p:grpSp>
          <p:nvGrpSpPr>
            <p:cNvPr id="10267" name="Группа 33"/>
            <p:cNvGrpSpPr>
              <a:grpSpLocks/>
            </p:cNvGrpSpPr>
            <p:nvPr/>
          </p:nvGrpSpPr>
          <p:grpSpPr bwMode="auto">
            <a:xfrm>
              <a:off x="683568" y="4390817"/>
              <a:ext cx="8519972" cy="2690669"/>
              <a:chOff x="683568" y="4390817"/>
              <a:chExt cx="8519972" cy="2690669"/>
            </a:xfrm>
          </p:grpSpPr>
          <p:grpSp>
            <p:nvGrpSpPr>
              <p:cNvPr id="10268" name="Группа 34"/>
              <p:cNvGrpSpPr>
                <a:grpSpLocks/>
              </p:cNvGrpSpPr>
              <p:nvPr/>
            </p:nvGrpSpPr>
            <p:grpSpPr bwMode="auto">
              <a:xfrm>
                <a:off x="683568" y="4636953"/>
                <a:ext cx="2160240" cy="877816"/>
                <a:chOff x="3880098" y="3780726"/>
                <a:chExt cx="1512168" cy="666052"/>
              </a:xfrm>
            </p:grpSpPr>
            <p:grpSp>
              <p:nvGrpSpPr>
                <p:cNvPr id="10310" name="Группа 60"/>
                <p:cNvGrpSpPr>
                  <a:grpSpLocks/>
                </p:cNvGrpSpPr>
                <p:nvPr/>
              </p:nvGrpSpPr>
              <p:grpSpPr bwMode="auto">
                <a:xfrm>
                  <a:off x="4314603" y="3780726"/>
                  <a:ext cx="618427" cy="666052"/>
                  <a:chOff x="4314603" y="3780726"/>
                  <a:chExt cx="618427" cy="666052"/>
                </a:xfrm>
              </p:grpSpPr>
              <p:sp>
                <p:nvSpPr>
                  <p:cNvPr id="63" name="Дуга 62"/>
                  <p:cNvSpPr/>
                  <p:nvPr/>
                </p:nvSpPr>
                <p:spPr>
                  <a:xfrm>
                    <a:off x="4314603" y="3780726"/>
                    <a:ext cx="618427" cy="618427"/>
                  </a:xfrm>
                  <a:prstGeom prst="arc">
                    <a:avLst>
                      <a:gd name="adj1" fmla="val 2400000"/>
                      <a:gd name="adj2" fmla="val 8400000"/>
                    </a:avLst>
                  </a:prstGeom>
                  <a:ln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>
                      <a:rot lat="0" lon="0" rev="7500000"/>
                    </a:lightRig>
                  </a:scene3d>
                  <a:sp3d z="-40000" prstMaterial="matte"/>
                </p:spPr>
                <p:style>
                  <a:lnRef idx="2">
                    <a:schemeClr val="accent1">
                      <a:shade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64" name="Дуга 63"/>
                  <p:cNvSpPr/>
                  <p:nvPr/>
                </p:nvSpPr>
                <p:spPr>
                  <a:xfrm rot="10800000">
                    <a:off x="4314603" y="3828351"/>
                    <a:ext cx="618427" cy="618427"/>
                  </a:xfrm>
                  <a:prstGeom prst="arc">
                    <a:avLst>
                      <a:gd name="adj1" fmla="val 2400000"/>
                      <a:gd name="adj2" fmla="val 8400000"/>
                    </a:avLst>
                  </a:prstGeom>
                  <a:ln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>
                      <a:rot lat="0" lon="0" rev="7500000"/>
                    </a:lightRig>
                  </a:scene3d>
                  <a:sp3d z="-40000" prstMaterial="matte"/>
                </p:spPr>
                <p:style>
                  <a:lnRef idx="2">
                    <a:schemeClr val="accent1">
                      <a:shade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10311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3880098" y="3876063"/>
                  <a:ext cx="1512168" cy="5276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Создано 360 мест </a:t>
                  </a:r>
                  <a:br>
                    <a:rPr lang="ru-RU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</a:br>
                  <a:r>
                    <a:rPr lang="ru-RU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в ДОО</a:t>
                  </a:r>
                </a:p>
              </p:txBody>
            </p:sp>
          </p:grpSp>
          <p:grpSp>
            <p:nvGrpSpPr>
              <p:cNvPr id="10269" name="Группа 35"/>
              <p:cNvGrpSpPr>
                <a:grpSpLocks/>
              </p:cNvGrpSpPr>
              <p:nvPr/>
            </p:nvGrpSpPr>
            <p:grpSpPr bwMode="auto">
              <a:xfrm>
                <a:off x="1691680" y="5432357"/>
                <a:ext cx="2160240" cy="877816"/>
                <a:chOff x="3880098" y="3780726"/>
                <a:chExt cx="1512168" cy="666052"/>
              </a:xfrm>
            </p:grpSpPr>
            <p:grpSp>
              <p:nvGrpSpPr>
                <p:cNvPr id="10302" name="Группа 56"/>
                <p:cNvGrpSpPr>
                  <a:grpSpLocks/>
                </p:cNvGrpSpPr>
                <p:nvPr/>
              </p:nvGrpSpPr>
              <p:grpSpPr bwMode="auto">
                <a:xfrm>
                  <a:off x="4314603" y="3780726"/>
                  <a:ext cx="618427" cy="666052"/>
                  <a:chOff x="4314603" y="3780726"/>
                  <a:chExt cx="618427" cy="666052"/>
                </a:xfrm>
              </p:grpSpPr>
              <p:sp>
                <p:nvSpPr>
                  <p:cNvPr id="59" name="Дуга 58"/>
                  <p:cNvSpPr/>
                  <p:nvPr/>
                </p:nvSpPr>
                <p:spPr>
                  <a:xfrm>
                    <a:off x="4314603" y="3780726"/>
                    <a:ext cx="618427" cy="618427"/>
                  </a:xfrm>
                  <a:prstGeom prst="arc">
                    <a:avLst>
                      <a:gd name="adj1" fmla="val 2400000"/>
                      <a:gd name="adj2" fmla="val 8400000"/>
                    </a:avLst>
                  </a:prstGeom>
                  <a:ln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>
                      <a:rot lat="0" lon="0" rev="7500000"/>
                    </a:lightRig>
                  </a:scene3d>
                  <a:sp3d z="-40000" prstMaterial="matte"/>
                </p:spPr>
                <p:style>
                  <a:lnRef idx="2">
                    <a:schemeClr val="accent1">
                      <a:shade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60" name="Дуга 59"/>
                  <p:cNvSpPr/>
                  <p:nvPr/>
                </p:nvSpPr>
                <p:spPr>
                  <a:xfrm rot="10800000">
                    <a:off x="4314603" y="3828351"/>
                    <a:ext cx="618427" cy="618427"/>
                  </a:xfrm>
                  <a:prstGeom prst="arc">
                    <a:avLst>
                      <a:gd name="adj1" fmla="val 2400000"/>
                      <a:gd name="adj2" fmla="val 8400000"/>
                    </a:avLst>
                  </a:prstGeom>
                  <a:ln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>
                      <a:rot lat="0" lon="0" rev="7500000"/>
                    </a:lightRig>
                  </a:scene3d>
                  <a:sp3d z="-40000" prstMaterial="matte"/>
                </p:spPr>
                <p:style>
                  <a:lnRef idx="2">
                    <a:schemeClr val="accent1">
                      <a:shade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10303" name="TextBox 57"/>
                <p:cNvSpPr txBox="1">
                  <a:spLocks noChangeArrowheads="1"/>
                </p:cNvSpPr>
                <p:nvPr/>
              </p:nvSpPr>
              <p:spPr bwMode="auto">
                <a:xfrm>
                  <a:off x="3880098" y="3876063"/>
                  <a:ext cx="1512168" cy="5276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открыт д/с № 100 на 240 мест</a:t>
                  </a:r>
                </a:p>
              </p:txBody>
            </p:sp>
          </p:grpSp>
          <p:grpSp>
            <p:nvGrpSpPr>
              <p:cNvPr id="10270" name="Группа 36"/>
              <p:cNvGrpSpPr>
                <a:grpSpLocks/>
              </p:cNvGrpSpPr>
              <p:nvPr/>
            </p:nvGrpSpPr>
            <p:grpSpPr bwMode="auto">
              <a:xfrm>
                <a:off x="3347863" y="5981775"/>
                <a:ext cx="2592287" cy="1099711"/>
                <a:chOff x="3728882" y="3780726"/>
                <a:chExt cx="1814601" cy="834417"/>
              </a:xfrm>
            </p:grpSpPr>
            <p:grpSp>
              <p:nvGrpSpPr>
                <p:cNvPr id="10294" name="Группа 52"/>
                <p:cNvGrpSpPr>
                  <a:grpSpLocks/>
                </p:cNvGrpSpPr>
                <p:nvPr/>
              </p:nvGrpSpPr>
              <p:grpSpPr bwMode="auto">
                <a:xfrm>
                  <a:off x="4314603" y="3780726"/>
                  <a:ext cx="618427" cy="666052"/>
                  <a:chOff x="4314603" y="3780726"/>
                  <a:chExt cx="618427" cy="666052"/>
                </a:xfrm>
              </p:grpSpPr>
              <p:sp>
                <p:nvSpPr>
                  <p:cNvPr id="55" name="Дуга 54"/>
                  <p:cNvSpPr/>
                  <p:nvPr/>
                </p:nvSpPr>
                <p:spPr>
                  <a:xfrm>
                    <a:off x="4314603" y="3780726"/>
                    <a:ext cx="618427" cy="618427"/>
                  </a:xfrm>
                  <a:prstGeom prst="arc">
                    <a:avLst>
                      <a:gd name="adj1" fmla="val 2400000"/>
                      <a:gd name="adj2" fmla="val 8400000"/>
                    </a:avLst>
                  </a:prstGeom>
                  <a:ln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>
                      <a:rot lat="0" lon="0" rev="7500000"/>
                    </a:lightRig>
                  </a:scene3d>
                  <a:sp3d z="-40000" prstMaterial="matte"/>
                </p:spPr>
                <p:style>
                  <a:lnRef idx="2">
                    <a:schemeClr val="accent1">
                      <a:shade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56" name="Дуга 55"/>
                  <p:cNvSpPr/>
                  <p:nvPr/>
                </p:nvSpPr>
                <p:spPr>
                  <a:xfrm rot="10800000">
                    <a:off x="4314603" y="3828351"/>
                    <a:ext cx="618427" cy="618427"/>
                  </a:xfrm>
                  <a:prstGeom prst="arc">
                    <a:avLst>
                      <a:gd name="adj1" fmla="val 2400000"/>
                      <a:gd name="adj2" fmla="val 8400000"/>
                    </a:avLst>
                  </a:prstGeom>
                  <a:ln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>
                      <a:rot lat="0" lon="0" rev="7500000"/>
                    </a:lightRig>
                  </a:scene3d>
                  <a:sp3d z="-40000" prstMaterial="matte"/>
                </p:spPr>
                <p:style>
                  <a:lnRef idx="2">
                    <a:schemeClr val="accent1">
                      <a:shade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10295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3728882" y="3861687"/>
                  <a:ext cx="1814601" cy="7534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создано 153 консультативных пункта</a:t>
                  </a:r>
                </a:p>
              </p:txBody>
            </p:sp>
          </p:grpSp>
          <p:grpSp>
            <p:nvGrpSpPr>
              <p:cNvPr id="10271" name="Группа 37"/>
              <p:cNvGrpSpPr>
                <a:grpSpLocks/>
              </p:cNvGrpSpPr>
              <p:nvPr/>
            </p:nvGrpSpPr>
            <p:grpSpPr bwMode="auto">
              <a:xfrm>
                <a:off x="5832814" y="5326585"/>
                <a:ext cx="2160240" cy="877816"/>
                <a:chOff x="3880098" y="3780726"/>
                <a:chExt cx="1512168" cy="666052"/>
              </a:xfrm>
            </p:grpSpPr>
            <p:grpSp>
              <p:nvGrpSpPr>
                <p:cNvPr id="10286" name="Группа 48"/>
                <p:cNvGrpSpPr>
                  <a:grpSpLocks/>
                </p:cNvGrpSpPr>
                <p:nvPr/>
              </p:nvGrpSpPr>
              <p:grpSpPr bwMode="auto">
                <a:xfrm>
                  <a:off x="4314603" y="3780726"/>
                  <a:ext cx="618427" cy="666052"/>
                  <a:chOff x="4314603" y="3780726"/>
                  <a:chExt cx="618427" cy="666052"/>
                </a:xfrm>
              </p:grpSpPr>
              <p:sp>
                <p:nvSpPr>
                  <p:cNvPr id="51" name="Дуга 50"/>
                  <p:cNvSpPr/>
                  <p:nvPr/>
                </p:nvSpPr>
                <p:spPr>
                  <a:xfrm>
                    <a:off x="4314603" y="3780726"/>
                    <a:ext cx="618427" cy="618427"/>
                  </a:xfrm>
                  <a:prstGeom prst="arc">
                    <a:avLst>
                      <a:gd name="adj1" fmla="val 2400000"/>
                      <a:gd name="adj2" fmla="val 8400000"/>
                    </a:avLst>
                  </a:prstGeom>
                  <a:ln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>
                      <a:rot lat="0" lon="0" rev="7500000"/>
                    </a:lightRig>
                  </a:scene3d>
                  <a:sp3d z="-40000" prstMaterial="matte"/>
                </p:spPr>
                <p:style>
                  <a:lnRef idx="2">
                    <a:schemeClr val="accent1">
                      <a:shade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52" name="Дуга 51"/>
                  <p:cNvSpPr/>
                  <p:nvPr/>
                </p:nvSpPr>
                <p:spPr>
                  <a:xfrm rot="10800000">
                    <a:off x="4314603" y="3828351"/>
                    <a:ext cx="618427" cy="618427"/>
                  </a:xfrm>
                  <a:prstGeom prst="arc">
                    <a:avLst>
                      <a:gd name="adj1" fmla="val 2400000"/>
                      <a:gd name="adj2" fmla="val 8400000"/>
                    </a:avLst>
                  </a:prstGeom>
                  <a:ln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>
                      <a:rot lat="0" lon="0" rev="7500000"/>
                    </a:lightRig>
                  </a:scene3d>
                  <a:sp3d z="-40000" prstMaterial="matte"/>
                </p:spPr>
                <p:style>
                  <a:lnRef idx="2">
                    <a:schemeClr val="accent1">
                      <a:shade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10287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3880098" y="3876250"/>
                  <a:ext cx="1512168" cy="5286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созданы 33 Центра </a:t>
                  </a:r>
                  <a:br>
                    <a:rPr lang="ru-RU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</a:br>
                  <a:r>
                    <a:rPr lang="ru-RU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игровой поддержки</a:t>
                  </a:r>
                </a:p>
              </p:txBody>
            </p:sp>
          </p:grpSp>
          <p:grpSp>
            <p:nvGrpSpPr>
              <p:cNvPr id="10272" name="Группа 38"/>
              <p:cNvGrpSpPr>
                <a:grpSpLocks/>
              </p:cNvGrpSpPr>
              <p:nvPr/>
            </p:nvGrpSpPr>
            <p:grpSpPr bwMode="auto">
              <a:xfrm>
                <a:off x="5891171" y="4390817"/>
                <a:ext cx="3312369" cy="877816"/>
                <a:chOff x="3495997" y="3780726"/>
                <a:chExt cx="2318658" cy="666052"/>
              </a:xfrm>
            </p:grpSpPr>
            <p:grpSp>
              <p:nvGrpSpPr>
                <p:cNvPr id="10278" name="Группа 44"/>
                <p:cNvGrpSpPr>
                  <a:grpSpLocks/>
                </p:cNvGrpSpPr>
                <p:nvPr/>
              </p:nvGrpSpPr>
              <p:grpSpPr bwMode="auto">
                <a:xfrm>
                  <a:off x="4314603" y="3780726"/>
                  <a:ext cx="618427" cy="666052"/>
                  <a:chOff x="4314603" y="3780726"/>
                  <a:chExt cx="618427" cy="666052"/>
                </a:xfrm>
              </p:grpSpPr>
              <p:sp>
                <p:nvSpPr>
                  <p:cNvPr id="47" name="Дуга 46"/>
                  <p:cNvSpPr/>
                  <p:nvPr/>
                </p:nvSpPr>
                <p:spPr>
                  <a:xfrm>
                    <a:off x="4314603" y="3780726"/>
                    <a:ext cx="618427" cy="618427"/>
                  </a:xfrm>
                  <a:prstGeom prst="arc">
                    <a:avLst>
                      <a:gd name="adj1" fmla="val 2400000"/>
                      <a:gd name="adj2" fmla="val 8400000"/>
                    </a:avLst>
                  </a:prstGeom>
                  <a:ln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>
                      <a:rot lat="0" lon="0" rev="7500000"/>
                    </a:lightRig>
                  </a:scene3d>
                  <a:sp3d z="-40000" prstMaterial="matte"/>
                </p:spPr>
                <p:style>
                  <a:lnRef idx="2">
                    <a:schemeClr val="accent1">
                      <a:shade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48" name="Дуга 47"/>
                  <p:cNvSpPr/>
                  <p:nvPr/>
                </p:nvSpPr>
                <p:spPr>
                  <a:xfrm rot="10800000">
                    <a:off x="4314603" y="3828351"/>
                    <a:ext cx="618427" cy="618427"/>
                  </a:xfrm>
                  <a:prstGeom prst="arc">
                    <a:avLst>
                      <a:gd name="adj1" fmla="val 2400000"/>
                      <a:gd name="adj2" fmla="val 8400000"/>
                    </a:avLst>
                  </a:prstGeom>
                  <a:ln>
                    <a:solidFill>
                      <a:schemeClr val="bg1"/>
                    </a:solidFill>
                  </a:ln>
                  <a:scene3d>
                    <a:camera prst="orthographicFront"/>
                    <a:lightRig rig="threePt" dir="t">
                      <a:rot lat="0" lon="0" rev="7500000"/>
                    </a:lightRig>
                  </a:scene3d>
                  <a:sp3d z="-40000" prstMaterial="matte"/>
                </p:spPr>
                <p:style>
                  <a:lnRef idx="2">
                    <a:schemeClr val="accent1">
                      <a:shade val="6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10279" name="TextBox 45"/>
                <p:cNvSpPr txBox="1">
                  <a:spLocks noChangeArrowheads="1"/>
                </p:cNvSpPr>
                <p:nvPr/>
              </p:nvSpPr>
              <p:spPr bwMode="auto">
                <a:xfrm>
                  <a:off x="3495997" y="3876063"/>
                  <a:ext cx="2318658" cy="5276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37 групп (447 детей) кратковременного пребывания</a:t>
                  </a:r>
                </a:p>
              </p:txBody>
            </p:sp>
          </p:grpSp>
          <p:cxnSp>
            <p:nvCxnSpPr>
              <p:cNvPr id="40" name="Прямая со стрелкой 39"/>
              <p:cNvCxnSpPr/>
              <p:nvPr/>
            </p:nvCxnSpPr>
            <p:spPr>
              <a:xfrm flipH="1">
                <a:off x="2628898" y="5045253"/>
                <a:ext cx="1439098" cy="12393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 стрелкой 40"/>
              <p:cNvCxnSpPr/>
              <p:nvPr/>
            </p:nvCxnSpPr>
            <p:spPr>
              <a:xfrm flipH="1">
                <a:off x="3636586" y="5269015"/>
                <a:ext cx="499864" cy="464736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 стрелкой 41"/>
              <p:cNvCxnSpPr/>
              <p:nvPr/>
            </p:nvCxnSpPr>
            <p:spPr>
              <a:xfrm>
                <a:off x="4607659" y="5408436"/>
                <a:ext cx="19103" cy="573174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 стрелкой 42"/>
              <p:cNvCxnSpPr>
                <a:endCxn id="10287" idx="1"/>
              </p:cNvCxnSpPr>
              <p:nvPr/>
            </p:nvCxnSpPr>
            <p:spPr>
              <a:xfrm>
                <a:off x="5078868" y="5227705"/>
                <a:ext cx="754572" cy="547356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 стрелкой 43"/>
              <p:cNvCxnSpPr/>
              <p:nvPr/>
            </p:nvCxnSpPr>
            <p:spPr>
              <a:xfrm flipV="1">
                <a:off x="5220549" y="4880014"/>
                <a:ext cx="792778" cy="194501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265" name="TextBox 20"/>
          <p:cNvSpPr txBox="1">
            <a:spLocks noChangeArrowheads="1"/>
          </p:cNvSpPr>
          <p:nvPr/>
        </p:nvSpPr>
        <p:spPr bwMode="auto">
          <a:xfrm>
            <a:off x="433388" y="1122363"/>
            <a:ext cx="370681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>
                <a:solidFill>
                  <a:srgbClr val="140BC1"/>
                </a:solidFill>
                <a:latin typeface="Arial Black" pitchFamily="34" charset="0"/>
              </a:rPr>
              <a:t>Было</a:t>
            </a:r>
            <a:endParaRPr lang="ru-RU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050" y="2627313"/>
            <a:ext cx="285750" cy="374491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6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74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11275" name="TextBox 15"/>
          <p:cNvSpPr txBox="1">
            <a:spLocks noChangeArrowheads="1"/>
          </p:cNvSpPr>
          <p:nvPr/>
        </p:nvSpPr>
        <p:spPr bwMode="auto">
          <a:xfrm>
            <a:off x="4049713" y="107950"/>
            <a:ext cx="48593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Обеспечение доступности дошкольного образования для детей с ОВЗ и детей-инвалидов</a:t>
            </a:r>
            <a:endParaRPr lang="ru-RU" sz="15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5400000">
            <a:off x="-80169" y="6463507"/>
            <a:ext cx="485775" cy="284162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7280275" y="5073650"/>
            <a:ext cx="1873250" cy="711200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78" name="Прямоугольник 1"/>
          <p:cNvSpPr>
            <a:spLocks noChangeArrowheads="1"/>
          </p:cNvSpPr>
          <p:nvPr/>
        </p:nvSpPr>
        <p:spPr bwMode="auto">
          <a:xfrm>
            <a:off x="53975" y="1341438"/>
            <a:ext cx="88550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140BC1"/>
                </a:solidFill>
                <a:latin typeface="Arial Black" pitchFamily="34" charset="0"/>
              </a:rPr>
              <a:t>В дошкольных образовательных организациях Ульяновской области реализуются модели инклюзивного образования детей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84163" y="1919288"/>
            <a:ext cx="4824412" cy="144462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081213" y="1916113"/>
            <a:ext cx="4826000" cy="1444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673475" y="1916113"/>
            <a:ext cx="4824413" cy="1444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495925" y="1916113"/>
            <a:ext cx="3540125" cy="1444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83" name="Picture 1" descr="H:\ЦИТ\Доклады-планы-показатели\Доклад Министра на ЗСО-2016\фото\Ульяновская область дистанционное образование, дети с ОВЗ\ДОТ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425" y="2290763"/>
            <a:ext cx="2644775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4" name="Picture 2" descr="H:\ЦИТ\Доклады-планы-показатели\Доклад Министра на ЗСО-2016\фото\Ульяновская область дистанционное образование, дети с ОВЗ\ДЦП КЛАСС.JPG"/>
          <p:cNvPicPr>
            <a:picLocks noChangeAspect="1" noChangeArrowheads="1"/>
          </p:cNvPicPr>
          <p:nvPr/>
        </p:nvPicPr>
        <p:blipFill>
          <a:blip r:embed="rId4"/>
          <a:srcRect t="14986"/>
          <a:stretch>
            <a:fillRect/>
          </a:stretch>
        </p:blipFill>
        <p:spPr bwMode="auto">
          <a:xfrm>
            <a:off x="3128963" y="2290763"/>
            <a:ext cx="3113087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5" name="Picture 3" descr="H:\ЦИТ\Доклады-планы-показатели\Доклад Министра на ЗСО-2016\фото\Ульяновская область дистанционное образование, дети с ОВЗ\ДОТ ребенок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3175" y="2273300"/>
            <a:ext cx="264477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ый треугольник 23"/>
          <p:cNvSpPr/>
          <p:nvPr/>
        </p:nvSpPr>
        <p:spPr>
          <a:xfrm rot="16200000">
            <a:off x="-83343" y="2234406"/>
            <a:ext cx="495300" cy="290513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 rot="5400000">
            <a:off x="4340225" y="2835275"/>
            <a:ext cx="711200" cy="518795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88" name="Прямоугольник 2"/>
          <p:cNvSpPr>
            <a:spLocks noChangeArrowheads="1"/>
          </p:cNvSpPr>
          <p:nvPr/>
        </p:nvSpPr>
        <p:spPr bwMode="auto">
          <a:xfrm>
            <a:off x="288925" y="4273550"/>
            <a:ext cx="87471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solidFill>
                  <a:srgbClr val="140BC1"/>
                </a:solidFill>
                <a:latin typeface="Arial Black" pitchFamily="34" charset="0"/>
              </a:rPr>
              <a:t>В 10% ДОО Ульяновской области созданы условия для получения детьми-инвалидами качественного образования, в 2017 году планируется увеличить количество ДОО до 15%.</a:t>
            </a:r>
          </a:p>
        </p:txBody>
      </p:sp>
      <p:sp>
        <p:nvSpPr>
          <p:cNvPr id="26" name="Прямоугольный треугольник 25"/>
          <p:cNvSpPr/>
          <p:nvPr/>
        </p:nvSpPr>
        <p:spPr>
          <a:xfrm rot="10800000">
            <a:off x="257175" y="5075238"/>
            <a:ext cx="1873250" cy="709612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90" name="TextBox 26"/>
          <p:cNvSpPr txBox="1">
            <a:spLocks noChangeArrowheads="1"/>
          </p:cNvSpPr>
          <p:nvPr/>
        </p:nvSpPr>
        <p:spPr bwMode="auto">
          <a:xfrm>
            <a:off x="2168525" y="5192713"/>
            <a:ext cx="4860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Задача 2017 года</a:t>
            </a:r>
            <a:endParaRPr lang="ru-RU" sz="15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1291" name="Прямоугольник 27"/>
          <p:cNvSpPr>
            <a:spLocks noChangeArrowheads="1"/>
          </p:cNvSpPr>
          <p:nvPr/>
        </p:nvSpPr>
        <p:spPr bwMode="auto">
          <a:xfrm>
            <a:off x="352425" y="5946775"/>
            <a:ext cx="8747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140BC1"/>
                </a:solidFill>
                <a:latin typeface="Arial Black" pitchFamily="34" charset="0"/>
              </a:rPr>
              <a:t>Развитие услуг в сфере дошкольного образования детей в возрасте от 1,5 до 3 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oxfordclass.ru/assets/img/mlsh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3" y="1400175"/>
            <a:ext cx="9186863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ый треугольник 4"/>
          <p:cNvSpPr/>
          <p:nvPr/>
        </p:nvSpPr>
        <p:spPr>
          <a:xfrm>
            <a:off x="6294438" y="5861050"/>
            <a:ext cx="2849562" cy="992188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5861050"/>
            <a:ext cx="6291263" cy="992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4763" y="852488"/>
            <a:ext cx="2328863" cy="1162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203575" y="0"/>
            <a:ext cx="5978525" cy="203517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132138" cy="884238"/>
          </a:xfrm>
          <a:prstGeom prst="rect">
            <a:avLst/>
          </a:prstGeom>
          <a:solidFill>
            <a:srgbClr val="5135F7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6400800"/>
            <a:ext cx="6300788" cy="495300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297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925" y="87313"/>
            <a:ext cx="80803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3025" y="973138"/>
            <a:ext cx="565150" cy="46037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33413" y="973138"/>
            <a:ext cx="568325" cy="50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01738" y="973138"/>
            <a:ext cx="568325" cy="50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766888" y="974725"/>
            <a:ext cx="568325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араллелограмм 1"/>
          <p:cNvSpPr/>
          <p:nvPr/>
        </p:nvSpPr>
        <p:spPr>
          <a:xfrm>
            <a:off x="1892300" y="0"/>
            <a:ext cx="2805113" cy="2014538"/>
          </a:xfrm>
          <a:prstGeom prst="parallelogram">
            <a:avLst>
              <a:gd name="adj" fmla="val 740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>
            <a:off x="6294438" y="6400800"/>
            <a:ext cx="1373187" cy="495300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араллелограмм 22"/>
          <p:cNvSpPr/>
          <p:nvPr/>
        </p:nvSpPr>
        <p:spPr>
          <a:xfrm>
            <a:off x="2324100" y="6350"/>
            <a:ext cx="2330450" cy="901700"/>
          </a:xfrm>
          <a:prstGeom prst="parallelogram">
            <a:avLst>
              <a:gd name="adj" fmla="val 740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305" name="TextBox 23"/>
          <p:cNvSpPr txBox="1">
            <a:spLocks noChangeArrowheads="1"/>
          </p:cNvSpPr>
          <p:nvPr/>
        </p:nvSpPr>
        <p:spPr bwMode="auto">
          <a:xfrm>
            <a:off x="4427538" y="441325"/>
            <a:ext cx="4716462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chemeClr val="bg1"/>
                </a:solidFill>
                <a:latin typeface="Arial Black" pitchFamily="34" charset="0"/>
              </a:rPr>
              <a:t>«</a:t>
            </a:r>
            <a:r>
              <a:rPr lang="ru-RU" sz="1200">
                <a:solidFill>
                  <a:schemeClr val="bg1"/>
                </a:solidFill>
              </a:rPr>
              <a:t>В школе нужно активно развивать творческое начало, школьники должны учиться самостоятельно мыслить, работать индивидуально и в команде, решать нестандартные задачи, ставить перед собой цели и добиваться их, чтобы в будущем это стало основой их благополучной интересной жизни.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94200" y="1525588"/>
            <a:ext cx="4672013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itchFamily="34" charset="0"/>
              </a:rPr>
              <a:t>Президент Российской Федерации </a:t>
            </a:r>
            <a:r>
              <a:rPr lang="ru-RU" sz="1300" i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itchFamily="34" charset="0"/>
              </a:rPr>
              <a:t>В.В.Путин</a:t>
            </a:r>
            <a:r>
              <a:rPr lang="ru-RU" sz="1300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itchFamily="34" charset="0"/>
                <a:cs typeface="Arial" pitchFamily="34" charset="0"/>
              </a:rPr>
              <a:t>  </a:t>
            </a:r>
          </a:p>
        </p:txBody>
      </p:sp>
      <p:sp>
        <p:nvSpPr>
          <p:cNvPr id="12307" name="TextBox 13"/>
          <p:cNvSpPr txBox="1">
            <a:spLocks noChangeArrowheads="1"/>
          </p:cNvSpPr>
          <p:nvPr/>
        </p:nvSpPr>
        <p:spPr bwMode="auto">
          <a:xfrm>
            <a:off x="23813" y="1079500"/>
            <a:ext cx="23637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Овал 68"/>
          <p:cNvSpPr/>
          <p:nvPr/>
        </p:nvSpPr>
        <p:spPr>
          <a:xfrm>
            <a:off x="4859338" y="5897563"/>
            <a:ext cx="671512" cy="555625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119063" y="5013325"/>
            <a:ext cx="2889250" cy="28416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473825"/>
            <a:ext cx="8853488" cy="2365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3132138" y="190500"/>
            <a:ext cx="1268412" cy="890588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11638" y="0"/>
            <a:ext cx="4932362" cy="126841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4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61925"/>
            <a:ext cx="9985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75" y="1225550"/>
            <a:ext cx="792163" cy="46038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1375" y="1222375"/>
            <a:ext cx="792163" cy="460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963" y="1222375"/>
            <a:ext cx="792162" cy="46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97125" y="1222375"/>
            <a:ext cx="792163" cy="46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9" name="TextBox 13"/>
          <p:cNvSpPr txBox="1">
            <a:spLocks noChangeArrowheads="1"/>
          </p:cNvSpPr>
          <p:nvPr/>
        </p:nvSpPr>
        <p:spPr bwMode="auto">
          <a:xfrm>
            <a:off x="1182688" y="265113"/>
            <a:ext cx="23812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solidFill>
                  <a:srgbClr val="140BC1"/>
                </a:solidFill>
                <a:latin typeface="Arial Black" pitchFamily="34" charset="0"/>
              </a:rPr>
              <a:t>Министерство образования и науки Ульяновской области</a:t>
            </a:r>
          </a:p>
        </p:txBody>
      </p:sp>
      <p:sp>
        <p:nvSpPr>
          <p:cNvPr id="1040" name="TextBox 15"/>
          <p:cNvSpPr txBox="1">
            <a:spLocks noChangeArrowheads="1"/>
          </p:cNvSpPr>
          <p:nvPr/>
        </p:nvSpPr>
        <p:spPr bwMode="auto">
          <a:xfrm>
            <a:off x="3924300" y="-136525"/>
            <a:ext cx="50942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Повышение качества </a:t>
            </a:r>
            <a:br>
              <a:rPr lang="ru-RU" sz="200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и результативности общего образования</a:t>
            </a:r>
            <a:endParaRPr lang="ru-RU" sz="15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8" name="Прямоугольный треугольник 17"/>
          <p:cNvSpPr/>
          <p:nvPr/>
        </p:nvSpPr>
        <p:spPr>
          <a:xfrm rot="11736615">
            <a:off x="8570913" y="6586538"/>
            <a:ext cx="352425" cy="247650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>
            <a:off x="8853488" y="6457950"/>
            <a:ext cx="290512" cy="400050"/>
          </a:xfrm>
          <a:prstGeom prst="rtTriangle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27000" y="1917700"/>
            <a:ext cx="2881313" cy="287972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132138" y="1914525"/>
            <a:ext cx="2879725" cy="287972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135688" y="1917700"/>
            <a:ext cx="2879725" cy="2879725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46" name="Прямоугольник 22"/>
          <p:cNvSpPr>
            <a:spLocks noChangeArrowheads="1"/>
          </p:cNvSpPr>
          <p:nvPr/>
        </p:nvSpPr>
        <p:spPr bwMode="auto">
          <a:xfrm>
            <a:off x="127000" y="1341438"/>
            <a:ext cx="28813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140BC1"/>
                </a:solidFill>
                <a:latin typeface="Arial Black" pitchFamily="34" charset="0"/>
              </a:rPr>
              <a:t>Контингент обучающихся </a:t>
            </a:r>
          </a:p>
        </p:txBody>
      </p:sp>
      <p:sp>
        <p:nvSpPr>
          <p:cNvPr id="1047" name="Прямоугольник 23"/>
          <p:cNvSpPr>
            <a:spLocks noChangeArrowheads="1"/>
          </p:cNvSpPr>
          <p:nvPr/>
        </p:nvSpPr>
        <p:spPr bwMode="auto">
          <a:xfrm>
            <a:off x="3127375" y="1341438"/>
            <a:ext cx="2879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140BC1"/>
                </a:solidFill>
                <a:latin typeface="Arial Black" pitchFamily="34" charset="0"/>
              </a:rPr>
              <a:t>Профильность обучения</a:t>
            </a:r>
          </a:p>
        </p:txBody>
      </p:sp>
      <p:sp>
        <p:nvSpPr>
          <p:cNvPr id="1048" name="Прямоугольник 24"/>
          <p:cNvSpPr>
            <a:spLocks noChangeArrowheads="1"/>
          </p:cNvSpPr>
          <p:nvPr/>
        </p:nvSpPr>
        <p:spPr bwMode="auto">
          <a:xfrm>
            <a:off x="6135688" y="1341438"/>
            <a:ext cx="2879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140BC1"/>
                </a:solidFill>
                <a:latin typeface="Arial Black" pitchFamily="34" charset="0"/>
              </a:rPr>
              <a:t>Введение </a:t>
            </a:r>
          </a:p>
          <a:p>
            <a:pPr algn="ctr"/>
            <a:r>
              <a:rPr lang="ru-RU" sz="1600">
                <a:solidFill>
                  <a:srgbClr val="140BC1"/>
                </a:solidFill>
                <a:latin typeface="Arial Black" pitchFamily="34" charset="0"/>
              </a:rPr>
              <a:t>ФГОС</a:t>
            </a:r>
          </a:p>
        </p:txBody>
      </p:sp>
      <p:graphicFrame>
        <p:nvGraphicFramePr>
          <p:cNvPr id="1026" name="Диаграмма 1"/>
          <p:cNvGraphicFramePr>
            <a:graphicFrameLocks/>
          </p:cNvGraphicFramePr>
          <p:nvPr/>
        </p:nvGraphicFramePr>
        <p:xfrm>
          <a:off x="50800" y="1828800"/>
          <a:ext cx="3238500" cy="1917700"/>
        </p:xfrm>
        <a:graphic>
          <a:graphicData uri="http://schemas.openxmlformats.org/presentationml/2006/ole">
            <p:oleObj spid="_x0000_s1026" name="Диаграмма" r:id="rId5" imgW="3238500" imgH="1914525" progId="Excel.Sheet.8">
              <p:embed/>
            </p:oleObj>
          </a:graphicData>
        </a:graphic>
      </p:graphicFrame>
      <p:cxnSp>
        <p:nvCxnSpPr>
          <p:cNvPr id="4" name="Прямая со стрелкой 3"/>
          <p:cNvCxnSpPr/>
          <p:nvPr/>
        </p:nvCxnSpPr>
        <p:spPr>
          <a:xfrm flipV="1">
            <a:off x="1374775" y="2379663"/>
            <a:ext cx="784225" cy="57626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0" name="TextBox 25"/>
          <p:cNvSpPr txBox="1">
            <a:spLocks noChangeArrowheads="1"/>
          </p:cNvSpPr>
          <p:nvPr/>
        </p:nvSpPr>
        <p:spPr bwMode="auto">
          <a:xfrm>
            <a:off x="1154113" y="2308225"/>
            <a:ext cx="957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+ 1,77%</a:t>
            </a:r>
          </a:p>
        </p:txBody>
      </p:sp>
      <p:sp>
        <p:nvSpPr>
          <p:cNvPr id="1051" name="Прямоугольник 28"/>
          <p:cNvSpPr>
            <a:spLocks noChangeArrowheads="1"/>
          </p:cNvSpPr>
          <p:nvPr/>
        </p:nvSpPr>
        <p:spPr bwMode="auto">
          <a:xfrm>
            <a:off x="192088" y="3716338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Arial" charset="0"/>
              </a:rPr>
              <a:t>Городские </a:t>
            </a:r>
          </a:p>
          <a:p>
            <a:r>
              <a:rPr lang="ru-RU" sz="1400">
                <a:solidFill>
                  <a:schemeClr val="bg1"/>
                </a:solidFill>
                <a:latin typeface="Arial" charset="0"/>
              </a:rPr>
              <a:t>поселения</a:t>
            </a:r>
          </a:p>
        </p:txBody>
      </p:sp>
      <p:sp>
        <p:nvSpPr>
          <p:cNvPr id="1052" name="Прямоугольник 30"/>
          <p:cNvSpPr>
            <a:spLocks noChangeArrowheads="1"/>
          </p:cNvSpPr>
          <p:nvPr/>
        </p:nvSpPr>
        <p:spPr bwMode="auto">
          <a:xfrm>
            <a:off x="192088" y="4222750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Arial" charset="0"/>
              </a:rPr>
              <a:t>Сельская местность 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1304925" y="3860800"/>
            <a:ext cx="261938" cy="30321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" name="TextBox 33"/>
          <p:cNvSpPr txBox="1">
            <a:spLocks noChangeArrowheads="1"/>
          </p:cNvSpPr>
          <p:nvPr/>
        </p:nvSpPr>
        <p:spPr bwMode="auto">
          <a:xfrm>
            <a:off x="1633538" y="3794125"/>
            <a:ext cx="1374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+ 2539 чел.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1236663" y="4292600"/>
            <a:ext cx="330200" cy="3603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6" name="TextBox 44"/>
          <p:cNvSpPr txBox="1">
            <a:spLocks noChangeArrowheads="1"/>
          </p:cNvSpPr>
          <p:nvPr/>
        </p:nvSpPr>
        <p:spPr bwMode="auto">
          <a:xfrm>
            <a:off x="1633538" y="4222750"/>
            <a:ext cx="1374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-</a:t>
            </a:r>
            <a:r>
              <a:rPr lang="ru-RU" b="1">
                <a:solidFill>
                  <a:srgbClr val="FF0000"/>
                </a:solidFill>
              </a:rPr>
              <a:t>  564 чел.</a:t>
            </a:r>
          </a:p>
        </p:txBody>
      </p:sp>
      <p:graphicFrame>
        <p:nvGraphicFramePr>
          <p:cNvPr id="1027" name="Диаграмма 45"/>
          <p:cNvGraphicFramePr>
            <a:graphicFrameLocks/>
          </p:cNvGraphicFramePr>
          <p:nvPr/>
        </p:nvGraphicFramePr>
        <p:xfrm>
          <a:off x="3073400" y="1905000"/>
          <a:ext cx="3238500" cy="1727200"/>
        </p:xfrm>
        <a:graphic>
          <a:graphicData uri="http://schemas.openxmlformats.org/presentationml/2006/ole">
            <p:oleObj spid="_x0000_s1027" name="Диаграмма" r:id="rId6" imgW="3238500" imgH="1724025" progId="Excel.Sheet.8">
              <p:embed/>
            </p:oleObj>
          </a:graphicData>
        </a:graphic>
      </p:graphicFrame>
      <p:cxnSp>
        <p:nvCxnSpPr>
          <p:cNvPr id="47" name="Прямая со стрелкой 46"/>
          <p:cNvCxnSpPr/>
          <p:nvPr/>
        </p:nvCxnSpPr>
        <p:spPr>
          <a:xfrm flipV="1">
            <a:off x="4278313" y="2308225"/>
            <a:ext cx="798512" cy="42227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8" name="TextBox 47"/>
          <p:cNvSpPr txBox="1">
            <a:spLocks noChangeArrowheads="1"/>
          </p:cNvSpPr>
          <p:nvPr/>
        </p:nvSpPr>
        <p:spPr bwMode="auto">
          <a:xfrm>
            <a:off x="3924300" y="2225675"/>
            <a:ext cx="957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+ 2,61%</a:t>
            </a:r>
          </a:p>
        </p:txBody>
      </p:sp>
      <p:sp>
        <p:nvSpPr>
          <p:cNvPr id="1059" name="Прямоугольник 52"/>
          <p:cNvSpPr>
            <a:spLocks noChangeArrowheads="1"/>
          </p:cNvSpPr>
          <p:nvPr/>
        </p:nvSpPr>
        <p:spPr bwMode="auto">
          <a:xfrm>
            <a:off x="3065463" y="3598863"/>
            <a:ext cx="300355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u="sng">
                <a:solidFill>
                  <a:schemeClr val="bg1"/>
                </a:solidFill>
                <a:latin typeface="Arial" charset="0"/>
              </a:rPr>
              <a:t>Увеличилась доля обучающихся по следующим профилям</a:t>
            </a:r>
            <a:r>
              <a:rPr lang="ru-RU" sz="1400">
                <a:solidFill>
                  <a:schemeClr val="bg1"/>
                </a:solidFill>
                <a:latin typeface="Arial" charset="0"/>
              </a:rPr>
              <a:t>:</a:t>
            </a:r>
          </a:p>
          <a:p>
            <a:r>
              <a:rPr lang="ru-RU" sz="1400">
                <a:solidFill>
                  <a:schemeClr val="bg1"/>
                </a:solidFill>
                <a:latin typeface="Arial" charset="0"/>
              </a:rPr>
              <a:t>Физико-математический +2,5%;</a:t>
            </a:r>
          </a:p>
          <a:p>
            <a:r>
              <a:rPr lang="ru-RU" sz="1400">
                <a:solidFill>
                  <a:schemeClr val="bg1"/>
                </a:solidFill>
                <a:latin typeface="Arial" charset="0"/>
              </a:rPr>
              <a:t>Социально-гуманитарный +2,3%; </a:t>
            </a:r>
          </a:p>
          <a:p>
            <a:r>
              <a:rPr lang="ru-RU" sz="1400">
                <a:solidFill>
                  <a:schemeClr val="bg1"/>
                </a:solidFill>
                <a:latin typeface="Arial" charset="0"/>
              </a:rPr>
              <a:t>Химико-биологический +0,1 %.</a:t>
            </a:r>
          </a:p>
        </p:txBody>
      </p:sp>
      <p:graphicFrame>
        <p:nvGraphicFramePr>
          <p:cNvPr id="1028" name="Диаграмма 57"/>
          <p:cNvGraphicFramePr>
            <a:graphicFrameLocks/>
          </p:cNvGraphicFramePr>
          <p:nvPr/>
        </p:nvGraphicFramePr>
        <p:xfrm>
          <a:off x="6083300" y="1892300"/>
          <a:ext cx="3238500" cy="1727200"/>
        </p:xfrm>
        <a:graphic>
          <a:graphicData uri="http://schemas.openxmlformats.org/presentationml/2006/ole">
            <p:oleObj spid="_x0000_s1028" name="Диаграмма" r:id="rId7" imgW="3238500" imgH="1724025" progId="Excel.Sheet.8">
              <p:embed/>
            </p:oleObj>
          </a:graphicData>
        </a:graphic>
      </p:graphicFrame>
      <p:sp>
        <p:nvSpPr>
          <p:cNvPr id="1060" name="Прямоугольник 58"/>
          <p:cNvSpPr>
            <a:spLocks noChangeArrowheads="1"/>
          </p:cNvSpPr>
          <p:nvPr/>
        </p:nvSpPr>
        <p:spPr bwMode="auto">
          <a:xfrm>
            <a:off x="627063" y="4721225"/>
            <a:ext cx="7743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140BC1"/>
                </a:solidFill>
                <a:latin typeface="Arial Black" pitchFamily="34" charset="0"/>
              </a:rPr>
              <a:t>Качество образования</a:t>
            </a:r>
          </a:p>
        </p:txBody>
      </p:sp>
      <p:sp>
        <p:nvSpPr>
          <p:cNvPr id="1061" name="Прямоугольник 59"/>
          <p:cNvSpPr>
            <a:spLocks noChangeArrowheads="1"/>
          </p:cNvSpPr>
          <p:nvPr/>
        </p:nvSpPr>
        <p:spPr bwMode="auto">
          <a:xfrm>
            <a:off x="423863" y="4973638"/>
            <a:ext cx="22780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bg1"/>
                </a:solidFill>
              </a:rPr>
              <a:t>Качество знаний</a:t>
            </a:r>
            <a:endParaRPr lang="ru-RU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3122613" y="5013325"/>
            <a:ext cx="2889250" cy="28416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63" name="Прямоугольник 63"/>
          <p:cNvSpPr>
            <a:spLocks noChangeArrowheads="1"/>
          </p:cNvSpPr>
          <p:nvPr/>
        </p:nvSpPr>
        <p:spPr bwMode="auto">
          <a:xfrm>
            <a:off x="3427413" y="4973638"/>
            <a:ext cx="22796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bg1"/>
                </a:solidFill>
              </a:rPr>
              <a:t>Успеваемость</a:t>
            </a:r>
            <a:endParaRPr lang="ru-RU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135688" y="5013325"/>
            <a:ext cx="2889250" cy="284163"/>
          </a:xfrm>
          <a:prstGeom prst="rect">
            <a:avLst/>
          </a:prstGeom>
          <a:solidFill>
            <a:srgbClr val="140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65" name="Прямоугольник 65"/>
          <p:cNvSpPr>
            <a:spLocks noChangeArrowheads="1"/>
          </p:cNvSpPr>
          <p:nvPr/>
        </p:nvSpPr>
        <p:spPr bwMode="auto">
          <a:xfrm>
            <a:off x="6440488" y="4973638"/>
            <a:ext cx="22780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bg1"/>
                </a:solidFill>
              </a:rPr>
              <a:t>Степень обученности</a:t>
            </a:r>
            <a:endParaRPr lang="ru-RU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66" name="Прямоугольник 66"/>
          <p:cNvSpPr>
            <a:spLocks noChangeArrowheads="1"/>
          </p:cNvSpPr>
          <p:nvPr/>
        </p:nvSpPr>
        <p:spPr bwMode="auto">
          <a:xfrm>
            <a:off x="123825" y="6423025"/>
            <a:ext cx="22796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bg1"/>
                </a:solidFill>
              </a:rPr>
              <a:t>2012      2015      2016</a:t>
            </a:r>
            <a:endParaRPr lang="ru-RU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67" name="Прямоугольник 67"/>
          <p:cNvSpPr>
            <a:spLocks noChangeArrowheads="1"/>
          </p:cNvSpPr>
          <p:nvPr/>
        </p:nvSpPr>
        <p:spPr bwMode="auto">
          <a:xfrm>
            <a:off x="3359150" y="6423025"/>
            <a:ext cx="2278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bg1"/>
                </a:solidFill>
              </a:rPr>
              <a:t>2012        2015         2016</a:t>
            </a:r>
            <a:endParaRPr lang="ru-RU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68" name="Прямоугольник 68"/>
          <p:cNvSpPr>
            <a:spLocks noChangeArrowheads="1"/>
          </p:cNvSpPr>
          <p:nvPr/>
        </p:nvSpPr>
        <p:spPr bwMode="auto">
          <a:xfrm>
            <a:off x="6419850" y="6416675"/>
            <a:ext cx="2278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bg1"/>
                </a:solidFill>
              </a:rPr>
              <a:t>2012       2015      2016</a:t>
            </a:r>
            <a:endParaRPr lang="ru-RU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173038" y="6069013"/>
            <a:ext cx="458787" cy="360362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765175" y="5661025"/>
            <a:ext cx="671513" cy="555625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1649413" y="5373688"/>
            <a:ext cx="906462" cy="674687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3971925" y="5876925"/>
            <a:ext cx="671513" cy="555625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6503988" y="6040438"/>
            <a:ext cx="458787" cy="358775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7048500" y="5659438"/>
            <a:ext cx="671513" cy="555625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7932738" y="5370513"/>
            <a:ext cx="906462" cy="674687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1" name="Скругленная соединительная линия 80"/>
          <p:cNvCxnSpPr/>
          <p:nvPr/>
        </p:nvCxnSpPr>
        <p:spPr>
          <a:xfrm flipV="1">
            <a:off x="128588" y="5421313"/>
            <a:ext cx="1520825" cy="674687"/>
          </a:xfrm>
          <a:prstGeom prst="curvedConnector3">
            <a:avLst>
              <a:gd name="adj1" fmla="val -2490"/>
            </a:avLst>
          </a:prstGeom>
          <a:ln w="19050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Скругленная соединительная линия 84"/>
          <p:cNvCxnSpPr>
            <a:stCxn id="1091" idx="2"/>
            <a:endCxn id="1083" idx="1"/>
          </p:cNvCxnSpPr>
          <p:nvPr/>
        </p:nvCxnSpPr>
        <p:spPr>
          <a:xfrm rot="5400000" flipH="1" flipV="1">
            <a:off x="4087813" y="5537200"/>
            <a:ext cx="168275" cy="1374775"/>
          </a:xfrm>
          <a:prstGeom prst="curvedConnector4">
            <a:avLst>
              <a:gd name="adj1" fmla="val -135113"/>
              <a:gd name="adj2" fmla="val 62808"/>
            </a:avLst>
          </a:prstGeom>
          <a:ln w="19050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Скругленная соединительная линия 85"/>
          <p:cNvCxnSpPr/>
          <p:nvPr/>
        </p:nvCxnSpPr>
        <p:spPr>
          <a:xfrm flipV="1">
            <a:off x="6503988" y="5421313"/>
            <a:ext cx="1522412" cy="674687"/>
          </a:xfrm>
          <a:prstGeom prst="curvedConnector3">
            <a:avLst>
              <a:gd name="adj1" fmla="val -2490"/>
            </a:avLst>
          </a:prstGeom>
          <a:ln w="19050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9" name="TextBox 86"/>
          <p:cNvSpPr txBox="1">
            <a:spLocks noChangeArrowheads="1"/>
          </p:cNvSpPr>
          <p:nvPr/>
        </p:nvSpPr>
        <p:spPr bwMode="auto">
          <a:xfrm>
            <a:off x="158750" y="6081713"/>
            <a:ext cx="573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bg1"/>
                </a:solidFill>
              </a:rPr>
              <a:t>48,9%</a:t>
            </a:r>
          </a:p>
        </p:txBody>
      </p:sp>
      <p:sp>
        <p:nvSpPr>
          <p:cNvPr id="1080" name="TextBox 87"/>
          <p:cNvSpPr txBox="1">
            <a:spLocks noChangeArrowheads="1"/>
          </p:cNvSpPr>
          <p:nvPr/>
        </p:nvSpPr>
        <p:spPr bwMode="auto">
          <a:xfrm>
            <a:off x="755650" y="5754688"/>
            <a:ext cx="720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bg1"/>
                </a:solidFill>
              </a:rPr>
              <a:t>51,4%</a:t>
            </a:r>
          </a:p>
        </p:txBody>
      </p:sp>
      <p:sp>
        <p:nvSpPr>
          <p:cNvPr id="1081" name="TextBox 88"/>
          <p:cNvSpPr txBox="1">
            <a:spLocks noChangeArrowheads="1"/>
          </p:cNvSpPr>
          <p:nvPr/>
        </p:nvSpPr>
        <p:spPr bwMode="auto">
          <a:xfrm>
            <a:off x="1751013" y="5492750"/>
            <a:ext cx="7223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bg1"/>
                </a:solidFill>
              </a:rPr>
              <a:t>53,1%</a:t>
            </a:r>
          </a:p>
        </p:txBody>
      </p:sp>
      <p:sp>
        <p:nvSpPr>
          <p:cNvPr id="1082" name="TextBox 91"/>
          <p:cNvSpPr txBox="1">
            <a:spLocks noChangeArrowheads="1"/>
          </p:cNvSpPr>
          <p:nvPr/>
        </p:nvSpPr>
        <p:spPr bwMode="auto">
          <a:xfrm>
            <a:off x="3938588" y="5949950"/>
            <a:ext cx="704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bg1"/>
                </a:solidFill>
              </a:rPr>
              <a:t>99,8%</a:t>
            </a:r>
          </a:p>
        </p:txBody>
      </p:sp>
      <p:sp>
        <p:nvSpPr>
          <p:cNvPr id="1083" name="TextBox 92"/>
          <p:cNvSpPr txBox="1">
            <a:spLocks noChangeArrowheads="1"/>
          </p:cNvSpPr>
          <p:nvPr/>
        </p:nvSpPr>
        <p:spPr bwMode="auto">
          <a:xfrm>
            <a:off x="4859338" y="5970588"/>
            <a:ext cx="7239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bg1"/>
                </a:solidFill>
              </a:rPr>
              <a:t>99,8%</a:t>
            </a:r>
          </a:p>
        </p:txBody>
      </p:sp>
      <p:sp>
        <p:nvSpPr>
          <p:cNvPr id="1084" name="TextBox 93"/>
          <p:cNvSpPr txBox="1">
            <a:spLocks noChangeArrowheads="1"/>
          </p:cNvSpPr>
          <p:nvPr/>
        </p:nvSpPr>
        <p:spPr bwMode="auto">
          <a:xfrm>
            <a:off x="6419850" y="6076950"/>
            <a:ext cx="6873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bg1"/>
                </a:solidFill>
              </a:rPr>
              <a:t>53,14%</a:t>
            </a:r>
          </a:p>
        </p:txBody>
      </p:sp>
      <p:sp>
        <p:nvSpPr>
          <p:cNvPr id="1085" name="TextBox 94"/>
          <p:cNvSpPr txBox="1">
            <a:spLocks noChangeArrowheads="1"/>
          </p:cNvSpPr>
          <p:nvPr/>
        </p:nvSpPr>
        <p:spPr bwMode="auto">
          <a:xfrm>
            <a:off x="7107238" y="5749925"/>
            <a:ext cx="573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bg1"/>
                </a:solidFill>
              </a:rPr>
              <a:t>54,1%</a:t>
            </a:r>
          </a:p>
        </p:txBody>
      </p:sp>
      <p:sp>
        <p:nvSpPr>
          <p:cNvPr id="1086" name="TextBox 95"/>
          <p:cNvSpPr txBox="1">
            <a:spLocks noChangeArrowheads="1"/>
          </p:cNvSpPr>
          <p:nvPr/>
        </p:nvSpPr>
        <p:spPr bwMode="auto">
          <a:xfrm>
            <a:off x="7967663" y="5513388"/>
            <a:ext cx="8366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bg1"/>
                </a:solidFill>
              </a:rPr>
              <a:t>54,7%</a:t>
            </a:r>
          </a:p>
        </p:txBody>
      </p:sp>
      <p:cxnSp>
        <p:nvCxnSpPr>
          <p:cNvPr id="97" name="Прямая со стрелкой 96"/>
          <p:cNvCxnSpPr/>
          <p:nvPr/>
        </p:nvCxnSpPr>
        <p:spPr>
          <a:xfrm flipV="1">
            <a:off x="7308850" y="2317750"/>
            <a:ext cx="931863" cy="4635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8" name="TextBox 98"/>
          <p:cNvSpPr txBox="1">
            <a:spLocks noChangeArrowheads="1"/>
          </p:cNvSpPr>
          <p:nvPr/>
        </p:nvSpPr>
        <p:spPr bwMode="auto">
          <a:xfrm>
            <a:off x="6905625" y="2298700"/>
            <a:ext cx="957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+ 10,2%</a:t>
            </a:r>
          </a:p>
        </p:txBody>
      </p:sp>
      <p:sp>
        <p:nvSpPr>
          <p:cNvPr id="1089" name="Прямоугольник 100"/>
          <p:cNvSpPr>
            <a:spLocks noChangeArrowheads="1"/>
          </p:cNvSpPr>
          <p:nvPr/>
        </p:nvSpPr>
        <p:spPr bwMode="auto">
          <a:xfrm>
            <a:off x="6069013" y="3789363"/>
            <a:ext cx="3074987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Arial" charset="0"/>
              </a:rPr>
              <a:t>ФГОС НОО – 100% школьников;  </a:t>
            </a:r>
          </a:p>
          <a:p>
            <a:r>
              <a:rPr lang="ru-RU" sz="1400">
                <a:solidFill>
                  <a:schemeClr val="bg1"/>
                </a:solidFill>
                <a:latin typeface="Arial" charset="0"/>
              </a:rPr>
              <a:t>ФГОС ООО – 79% школьников;</a:t>
            </a:r>
          </a:p>
          <a:p>
            <a:r>
              <a:rPr lang="ru-RU" sz="1400">
                <a:solidFill>
                  <a:schemeClr val="bg1"/>
                </a:solidFill>
                <a:latin typeface="Arial" charset="0"/>
              </a:rPr>
              <a:t>ФГОС ОВЗ – экспериментальный переход. </a:t>
            </a:r>
          </a:p>
          <a:p>
            <a:endParaRPr lang="ru-RU" sz="1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9" name="Овал 78"/>
          <p:cNvSpPr/>
          <p:nvPr/>
        </p:nvSpPr>
        <p:spPr>
          <a:xfrm>
            <a:off x="3165475" y="5897563"/>
            <a:ext cx="671513" cy="555625"/>
          </a:xfrm>
          <a:prstGeom prst="ellipse">
            <a:avLst/>
          </a:prstGeom>
          <a:solidFill>
            <a:srgbClr val="140BC1"/>
          </a:solidFill>
          <a:ln>
            <a:solidFill>
              <a:srgbClr val="140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91" name="TextBox 91"/>
          <p:cNvSpPr txBox="1">
            <a:spLocks noChangeArrowheads="1"/>
          </p:cNvSpPr>
          <p:nvPr/>
        </p:nvSpPr>
        <p:spPr bwMode="auto">
          <a:xfrm>
            <a:off x="3132138" y="5969000"/>
            <a:ext cx="704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bg1"/>
                </a:solidFill>
              </a:rPr>
              <a:t>99,8%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3123</Words>
  <Application>Microsoft Office PowerPoint</Application>
  <PresentationFormat>Экран (4:3)</PresentationFormat>
  <Paragraphs>422</Paragraphs>
  <Slides>35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Тема Office</vt:lpstr>
      <vt:lpstr>Диаграмма</vt:lpstr>
      <vt:lpstr>Лист Microsoft Office Excel 97-2003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мы</dc:creator>
  <cp:lastModifiedBy>user03</cp:lastModifiedBy>
  <cp:revision>132</cp:revision>
  <dcterms:created xsi:type="dcterms:W3CDTF">2016-02-22T13:28:16Z</dcterms:created>
  <dcterms:modified xsi:type="dcterms:W3CDTF">2017-03-21T07:25:14Z</dcterms:modified>
</cp:coreProperties>
</file>