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59" r:id="rId2"/>
    <p:sldId id="460" r:id="rId3"/>
    <p:sldId id="449" r:id="rId4"/>
    <p:sldId id="450" r:id="rId5"/>
    <p:sldId id="448" r:id="rId6"/>
    <p:sldId id="451" r:id="rId7"/>
    <p:sldId id="452" r:id="rId8"/>
    <p:sldId id="453" r:id="rId9"/>
    <p:sldId id="454" r:id="rId10"/>
  </p:sldIdLst>
  <p:sldSz cx="9144000" cy="6858000" type="screen4x3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6600"/>
    <a:srgbClr val="339933"/>
    <a:srgbClr val="DDE9F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>
      <p:cViewPr varScale="1">
        <p:scale>
          <a:sx n="115" d="100"/>
          <a:sy n="115" d="100"/>
        </p:scale>
        <p:origin x="15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29" y="3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0C26D-140D-4EE4-99AB-55B3807A83F1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3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29" y="6457413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ED5DF-287A-486C-AD03-7DAB1D711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77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7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712E7-FADA-4C8A-9E26-B1946B85DBD2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49313"/>
            <a:ext cx="305593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4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7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5C590-688B-4960-8543-32F676D74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9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00113" y="744538"/>
            <a:ext cx="4960937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C86B70E-C795-4460-8DD8-1EC3C2487C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8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264-0D34-4E3C-9B7A-890EF423AC36}" type="datetime1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CFC7-B41E-451E-9E35-B1316B40119A}" type="datetime1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74E9-0039-4989-8FAE-8A35B400B40D}" type="datetime1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3E02EBB0-15BB-41C4-B951-56DD18C5B9C2}"/>
              </a:ext>
            </a:extLst>
          </p:cNvPr>
          <p:cNvSpPr/>
          <p:nvPr userDrawn="1"/>
        </p:nvSpPr>
        <p:spPr>
          <a:xfrm flipH="1">
            <a:off x="-235016" y="91802"/>
            <a:ext cx="988813" cy="1137670"/>
          </a:xfrm>
          <a:prstGeom prst="parallelogram">
            <a:avLst>
              <a:gd name="adj" fmla="val 953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0" tIns="32631" rIns="65260" bIns="32631" rtlCol="0" anchor="ctr"/>
          <a:lstStyle/>
          <a:p>
            <a:pPr algn="ctr"/>
            <a:endParaRPr lang="ru-RU" sz="1286">
              <a:solidFill>
                <a:prstClr val="white"/>
              </a:solidFill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5B435CB5-F5E3-4F25-A48E-B49748840E97}"/>
              </a:ext>
            </a:extLst>
          </p:cNvPr>
          <p:cNvSpPr/>
          <p:nvPr userDrawn="1"/>
        </p:nvSpPr>
        <p:spPr>
          <a:xfrm flipH="1">
            <a:off x="-350697" y="0"/>
            <a:ext cx="988813" cy="1137670"/>
          </a:xfrm>
          <a:prstGeom prst="parallelogram">
            <a:avLst>
              <a:gd name="adj" fmla="val 95335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0" tIns="32631" rIns="65260" bIns="32631" rtlCol="0" anchor="ctr"/>
          <a:lstStyle/>
          <a:p>
            <a:pPr algn="ctr"/>
            <a:endParaRPr lang="ru-RU" sz="1286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B6477F33-4EFB-465A-988D-39C269111A87}"/>
              </a:ext>
            </a:extLst>
          </p:cNvPr>
          <p:cNvSpPr/>
          <p:nvPr userDrawn="1"/>
        </p:nvSpPr>
        <p:spPr>
          <a:xfrm flipH="1" flipV="1">
            <a:off x="5" y="13"/>
            <a:ext cx="644386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0" tIns="32631" rIns="65260" bIns="32631" rtlCol="0" anchor="ctr"/>
          <a:lstStyle/>
          <a:p>
            <a:pPr algn="ctr"/>
            <a:endParaRPr lang="ru-RU" sz="1286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A066C5-EDB0-4C34-9DDD-627374CBA2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71" y="241492"/>
            <a:ext cx="511442" cy="6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7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CA1F-E827-4ACA-84B3-79BC004A4315}" type="datetime1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F50E-4B6F-49E7-BA29-261603BE7B2C}" type="datetime1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04C4-3F34-4301-9887-72ABF1B0E8EE}" type="datetime1">
              <a:rPr lang="ru-RU" smtClean="0"/>
              <a:pPr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CEB4F-6348-428B-A042-3B81C51AEA56}" type="datetime1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D2CF-BFE0-4FF3-B0C2-697F8D9C3F66}" type="datetime1">
              <a:rPr lang="ru-RU" smtClean="0"/>
              <a:pPr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5053-8863-465B-B108-0124D8E0E1EF}" type="datetime1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B398-1555-4B84-A5B1-B0A485EBD72C}" type="datetime1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AF80D-CFF8-41B4-9475-4E43AF476723}" type="datetime1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НОВАЯ МОДЕЛЬ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КОНТРОЛЯ </a:t>
            </a:r>
            <a:b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ОЦЕНКИ КАЧЕСТВА ОБРАЗОВАНИЯ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66" b="16000"/>
          <a:stretch/>
        </p:blipFill>
        <p:spPr>
          <a:xfrm>
            <a:off x="0" y="2204864"/>
            <a:ext cx="9144000" cy="3528392"/>
          </a:xfrm>
          <a:prstGeom prst="rect">
            <a:avLst/>
          </a:prstGeom>
        </p:spPr>
      </p:pic>
      <p:pic>
        <p:nvPicPr>
          <p:cNvPr id="7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0498" y="44624"/>
            <a:ext cx="762014" cy="7200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2"/>
          <a:srcRect t="4000" b="81333"/>
          <a:stretch/>
        </p:blipFill>
        <p:spPr>
          <a:xfrm>
            <a:off x="0" y="5733256"/>
            <a:ext cx="9144000" cy="792088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2"/>
          <a:srcRect t="84000" b="3698"/>
          <a:stretch/>
        </p:blipFill>
        <p:spPr>
          <a:xfrm>
            <a:off x="0" y="1540535"/>
            <a:ext cx="9144000" cy="66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90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/>
          <p:nvPr/>
        </p:nvSpPr>
        <p:spPr>
          <a:xfrm>
            <a:off x="819296" y="548680"/>
            <a:ext cx="7655271" cy="62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69" tIns="34285" rIns="68569" bIns="34285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СРОКИ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ПРОВЕДЕНИЯ </a:t>
            </a:r>
            <a:r>
              <a:rPr lang="ru-RU" b="1" cap="all" dirty="0">
                <a:solidFill>
                  <a:srgbClr val="FF0000"/>
                </a:solidFill>
                <a:latin typeface="Bookman Old Style" pitchFamily="18" charset="0"/>
              </a:rPr>
              <a:t>аккредитационного </a:t>
            </a:r>
            <a:r>
              <a:rPr lang="ru-RU" b="1" cap="all" dirty="0" smtClean="0">
                <a:solidFill>
                  <a:srgbClr val="FF0000"/>
                </a:solidFill>
                <a:latin typeface="Bookman Old Style" pitchFamily="18" charset="0"/>
              </a:rPr>
              <a:t>мониторинга</a:t>
            </a:r>
            <a:endParaRPr lang="ru-RU" sz="1715" b="1" dirty="0">
              <a:solidFill>
                <a:srgbClr val="423D67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2617" y="2420888"/>
            <a:ext cx="783156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rgbClr val="423D67"/>
                </a:solidFill>
              </a:rPr>
              <a:t>б) обработка информации </a:t>
            </a:r>
            <a:r>
              <a:rPr lang="ru-RU" dirty="0">
                <a:solidFill>
                  <a:srgbClr val="423D67"/>
                </a:solidFill>
              </a:rPr>
              <a:t>– </a:t>
            </a:r>
            <a:r>
              <a:rPr lang="ru-RU" b="1" dirty="0">
                <a:solidFill>
                  <a:srgbClr val="FF0000"/>
                </a:solidFill>
              </a:rPr>
              <a:t>до 25 января </a:t>
            </a:r>
            <a:r>
              <a:rPr lang="ru-RU" b="1" dirty="0" smtClean="0">
                <a:solidFill>
                  <a:srgbClr val="FF0000"/>
                </a:solidFill>
              </a:rPr>
              <a:t>2024 года</a:t>
            </a:r>
            <a:r>
              <a:rPr lang="ru-RU" dirty="0">
                <a:solidFill>
                  <a:srgbClr val="423D67"/>
                </a:solidFill>
              </a:rPr>
              <a:t>;</a:t>
            </a:r>
          </a:p>
          <a:p>
            <a:pPr algn="just"/>
            <a:r>
              <a:rPr lang="ru-RU" b="1" dirty="0">
                <a:solidFill>
                  <a:srgbClr val="423D67"/>
                </a:solidFill>
              </a:rPr>
              <a:t>в) подготовка Итогового отчёта – </a:t>
            </a:r>
            <a:r>
              <a:rPr lang="ru-RU" b="1" dirty="0">
                <a:solidFill>
                  <a:srgbClr val="FF0000"/>
                </a:solidFill>
              </a:rPr>
              <a:t>до 15 марта </a:t>
            </a:r>
            <a:r>
              <a:rPr lang="ru-RU" b="1" dirty="0" smtClean="0">
                <a:solidFill>
                  <a:srgbClr val="FF0000"/>
                </a:solidFill>
              </a:rPr>
              <a:t>2024 года</a:t>
            </a:r>
            <a:r>
              <a:rPr lang="ru-RU" dirty="0" smtClean="0">
                <a:solidFill>
                  <a:srgbClr val="423D67"/>
                </a:solidFill>
              </a:rPr>
              <a:t>;</a:t>
            </a:r>
            <a:endParaRPr lang="ru-RU" dirty="0">
              <a:solidFill>
                <a:srgbClr val="423D67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386897" y="2632452"/>
            <a:ext cx="431741" cy="153242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9" rIns="68578" bIns="34289" rtlCol="0" anchor="ctr"/>
          <a:lstStyle/>
          <a:p>
            <a:pPr algn="ctr"/>
            <a:endParaRPr lang="ru-RU" sz="1072"/>
          </a:p>
        </p:txBody>
      </p:sp>
      <p:sp>
        <p:nvSpPr>
          <p:cNvPr id="23" name="Прямоугольник 22"/>
          <p:cNvSpPr/>
          <p:nvPr/>
        </p:nvSpPr>
        <p:spPr>
          <a:xfrm>
            <a:off x="862617" y="3429000"/>
            <a:ext cx="781381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600" b="1" dirty="0">
                <a:solidFill>
                  <a:srgbClr val="423D67"/>
                </a:solidFill>
              </a:rPr>
              <a:t>г</a:t>
            </a:r>
            <a:r>
              <a:rPr lang="ru-RU" b="1" dirty="0">
                <a:solidFill>
                  <a:srgbClr val="423D67"/>
                </a:solidFill>
              </a:rPr>
              <a:t>) направление </a:t>
            </a:r>
            <a:r>
              <a:rPr lang="ru-RU" dirty="0">
                <a:solidFill>
                  <a:srgbClr val="423D67"/>
                </a:solidFill>
              </a:rPr>
              <a:t>Федеральной службой по надзору в сфере образования и науки подготовленного </a:t>
            </a:r>
            <a:r>
              <a:rPr lang="ru-RU" b="1" dirty="0">
                <a:solidFill>
                  <a:srgbClr val="423D67"/>
                </a:solidFill>
              </a:rPr>
              <a:t>Итогового отчёта </a:t>
            </a:r>
            <a:r>
              <a:rPr lang="ru-RU" dirty="0">
                <a:solidFill>
                  <a:srgbClr val="423D67"/>
                </a:solidFill>
              </a:rPr>
              <a:t>в Министерство просвещения Российской Федерации и Министерство науки и высшего образования Российской Федерации – </a:t>
            </a:r>
            <a:r>
              <a:rPr lang="ru-RU" b="1" dirty="0">
                <a:solidFill>
                  <a:srgbClr val="FF0000"/>
                </a:solidFill>
              </a:rPr>
              <a:t>до 20 марта </a:t>
            </a:r>
            <a:r>
              <a:rPr lang="ru-RU" b="1" dirty="0" smtClean="0">
                <a:solidFill>
                  <a:srgbClr val="FF0000"/>
                </a:solidFill>
              </a:rPr>
              <a:t>2024 года</a:t>
            </a:r>
            <a:r>
              <a:rPr lang="ru-RU" dirty="0" smtClean="0">
                <a:solidFill>
                  <a:srgbClr val="423D67"/>
                </a:solidFill>
              </a:rPr>
              <a:t>;</a:t>
            </a:r>
            <a:endParaRPr lang="ru-RU" dirty="0">
              <a:solidFill>
                <a:srgbClr val="423D67"/>
              </a:solidFill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388340" y="3856588"/>
            <a:ext cx="431741" cy="153242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9" rIns="68578" bIns="34289" rtlCol="0" anchor="ctr"/>
          <a:lstStyle/>
          <a:p>
            <a:pPr algn="ctr"/>
            <a:endParaRPr lang="ru-RU" sz="1072"/>
          </a:p>
        </p:txBody>
      </p:sp>
      <p:sp>
        <p:nvSpPr>
          <p:cNvPr id="34" name="Прямоугольник 33"/>
          <p:cNvSpPr/>
          <p:nvPr/>
        </p:nvSpPr>
        <p:spPr>
          <a:xfrm>
            <a:off x="862617" y="4941168"/>
            <a:ext cx="781580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b="1" dirty="0">
                <a:solidFill>
                  <a:srgbClr val="423D67"/>
                </a:solidFill>
              </a:rPr>
              <a:t>д) подготовка рекомендаций </a:t>
            </a:r>
            <a:r>
              <a:rPr lang="ru-RU" dirty="0">
                <a:solidFill>
                  <a:srgbClr val="423D67"/>
                </a:solidFill>
              </a:rPr>
              <a:t>– </a:t>
            </a:r>
            <a:r>
              <a:rPr lang="ru-RU" b="1" dirty="0">
                <a:solidFill>
                  <a:srgbClr val="FF0000"/>
                </a:solidFill>
              </a:rPr>
              <a:t>до 1 мая</a:t>
            </a:r>
            <a:r>
              <a:rPr lang="ru-RU" dirty="0">
                <a:solidFill>
                  <a:srgbClr val="423D67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2024 года</a:t>
            </a:r>
            <a:r>
              <a:rPr lang="ru-RU" dirty="0" smtClean="0">
                <a:solidFill>
                  <a:srgbClr val="423D67"/>
                </a:solidFill>
              </a:rPr>
              <a:t>;</a:t>
            </a:r>
            <a:endParaRPr lang="ru-RU" dirty="0">
              <a:solidFill>
                <a:srgbClr val="423D67"/>
              </a:solidFill>
            </a:endParaRPr>
          </a:p>
          <a:p>
            <a:pPr algn="just"/>
            <a:r>
              <a:rPr lang="ru-RU" b="1" dirty="0">
                <a:solidFill>
                  <a:srgbClr val="423D67"/>
                </a:solidFill>
              </a:rPr>
              <a:t>е) размещение Итогового отчёта на официальных сайтах </a:t>
            </a:r>
            <a:r>
              <a:rPr lang="ru-RU" dirty="0">
                <a:solidFill>
                  <a:srgbClr val="423D67"/>
                </a:solidFill>
              </a:rPr>
              <a:t>Федеральной службы по надзору в сфере образования и науки, Министерства просвещения Российской Федерации </a:t>
            </a:r>
            <a:r>
              <a:rPr lang="ru-RU" b="1" dirty="0">
                <a:solidFill>
                  <a:srgbClr val="423D67"/>
                </a:solidFill>
              </a:rPr>
              <a:t>в сети «Интернет» </a:t>
            </a:r>
            <a:r>
              <a:rPr lang="ru-RU" dirty="0">
                <a:solidFill>
                  <a:srgbClr val="423D67"/>
                </a:solidFill>
              </a:rPr>
              <a:t>– </a:t>
            </a:r>
            <a:r>
              <a:rPr lang="ru-RU" b="1" dirty="0">
                <a:solidFill>
                  <a:srgbClr val="FF0000"/>
                </a:solidFill>
              </a:rPr>
              <a:t>до 1 июня 2024 </a:t>
            </a:r>
            <a:r>
              <a:rPr lang="ru-RU" b="1" dirty="0" smtClean="0">
                <a:solidFill>
                  <a:srgbClr val="FF0000"/>
                </a:solidFill>
              </a:rPr>
              <a:t>года</a:t>
            </a:r>
            <a:r>
              <a:rPr lang="ru-RU" dirty="0">
                <a:solidFill>
                  <a:srgbClr val="423D67"/>
                </a:solidFill>
              </a:rPr>
              <a:t>.</a:t>
            </a: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5400000">
            <a:off x="391425" y="5224740"/>
            <a:ext cx="431741" cy="153242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9" rIns="68578" bIns="34289" rtlCol="0" anchor="ctr"/>
          <a:lstStyle/>
          <a:p>
            <a:pPr algn="ctr"/>
            <a:endParaRPr lang="ru-RU" sz="1072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808928" y="2204711"/>
            <a:ext cx="7867506" cy="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836115" y="3237505"/>
            <a:ext cx="7840319" cy="1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801008" y="4725144"/>
            <a:ext cx="7824185" cy="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01007" y="6237312"/>
            <a:ext cx="7824185" cy="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869996" y="1772816"/>
            <a:ext cx="78241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600" b="1" dirty="0">
                <a:solidFill>
                  <a:srgbClr val="423D67"/>
                </a:solidFill>
              </a:rPr>
              <a:t>а</a:t>
            </a:r>
            <a:r>
              <a:rPr lang="ru-RU" b="1" dirty="0">
                <a:solidFill>
                  <a:srgbClr val="423D67"/>
                </a:solidFill>
              </a:rPr>
              <a:t>) сбор информации </a:t>
            </a:r>
            <a:r>
              <a:rPr lang="ru-RU" dirty="0">
                <a:solidFill>
                  <a:srgbClr val="423D67"/>
                </a:solidFill>
              </a:rPr>
              <a:t>– </a:t>
            </a:r>
            <a:r>
              <a:rPr lang="ru-RU" b="1" dirty="0">
                <a:solidFill>
                  <a:srgbClr val="FF0000"/>
                </a:solidFill>
              </a:rPr>
              <a:t>с 1 сентября по </a:t>
            </a:r>
            <a:r>
              <a:rPr lang="ru-RU" b="1" dirty="0" smtClean="0">
                <a:solidFill>
                  <a:srgbClr val="FF0000"/>
                </a:solidFill>
              </a:rPr>
              <a:t>1 декабря </a:t>
            </a:r>
            <a:r>
              <a:rPr lang="ru-RU" b="1" dirty="0">
                <a:solidFill>
                  <a:srgbClr val="FF0000"/>
                </a:solidFill>
              </a:rPr>
              <a:t>2023 </a:t>
            </a:r>
            <a:r>
              <a:rPr lang="ru-RU" b="1" dirty="0" smtClean="0">
                <a:solidFill>
                  <a:srgbClr val="FF0000"/>
                </a:solidFill>
              </a:rPr>
              <a:t>года</a:t>
            </a:r>
            <a:r>
              <a:rPr lang="ru-RU" dirty="0" smtClean="0">
                <a:solidFill>
                  <a:srgbClr val="423D67"/>
                </a:solidFill>
              </a:rPr>
              <a:t>;</a:t>
            </a:r>
            <a:endParaRPr lang="ru-RU" dirty="0">
              <a:solidFill>
                <a:srgbClr val="423D67"/>
              </a:solidFill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378522" y="1912066"/>
            <a:ext cx="431741" cy="153242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9" rIns="68578" bIns="34289" rtlCol="0" anchor="ctr"/>
          <a:lstStyle/>
          <a:p>
            <a:pPr algn="ctr"/>
            <a:endParaRPr lang="ru-RU" sz="1072"/>
          </a:p>
        </p:txBody>
      </p:sp>
      <p:pic>
        <p:nvPicPr>
          <p:cNvPr id="18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8316" y="194061"/>
            <a:ext cx="756236" cy="7146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73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1693" y="260648"/>
            <a:ext cx="768074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АККРЕДИТАЦИОННЫЙ МОНИТОРИНГ  ОБРАЗОВАТЕЛЬНЫХ ПРОГРАММ  В 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2023  ГОДУ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439248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1700" b="1" dirty="0" err="1" smtClean="0">
                <a:solidFill>
                  <a:srgbClr val="FF0000"/>
                </a:solidFill>
              </a:rPr>
              <a:t>Аккредитационный</a:t>
            </a:r>
            <a:r>
              <a:rPr lang="ru-RU" sz="1700" b="1" dirty="0" smtClean="0">
                <a:solidFill>
                  <a:srgbClr val="FF0000"/>
                </a:solidFill>
              </a:rPr>
              <a:t> мониторинг </a:t>
            </a:r>
            <a:r>
              <a:rPr lang="ru-RU" sz="1700" b="1" dirty="0"/>
              <a:t>проводится </a:t>
            </a:r>
            <a:r>
              <a:rPr lang="ru-RU" sz="1700" b="1" dirty="0" err="1" smtClean="0"/>
              <a:t>Рособрнадзором</a:t>
            </a:r>
            <a:r>
              <a:rPr lang="ru-RU" sz="1700" b="1" dirty="0" smtClean="0"/>
              <a:t> </a:t>
            </a:r>
            <a:r>
              <a:rPr lang="ru-RU" sz="1700" b="1" dirty="0"/>
              <a:t>с</a:t>
            </a:r>
            <a:r>
              <a:rPr lang="ru-RU" sz="1700" b="1" dirty="0" smtClean="0"/>
              <a:t> 01.09.2023.</a:t>
            </a:r>
          </a:p>
          <a:p>
            <a:pPr algn="just"/>
            <a:endParaRPr lang="ru-RU" sz="400" b="1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700" b="1" dirty="0" err="1" smtClean="0">
                <a:solidFill>
                  <a:srgbClr val="FF0000"/>
                </a:solidFill>
              </a:rPr>
              <a:t>Аккредитационный</a:t>
            </a:r>
            <a:r>
              <a:rPr lang="ru-RU" sz="1700" b="1" dirty="0" smtClean="0">
                <a:solidFill>
                  <a:srgbClr val="FF0000"/>
                </a:solidFill>
              </a:rPr>
              <a:t> мониторинг </a:t>
            </a:r>
            <a:r>
              <a:rPr lang="ru-RU" sz="1700" b="1" dirty="0" smtClean="0"/>
              <a:t>проводится 1 раз в 3 года.</a:t>
            </a:r>
          </a:p>
          <a:p>
            <a:pPr algn="just"/>
            <a:endParaRPr lang="ru-RU" sz="400" b="1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700" b="1" dirty="0">
                <a:solidFill>
                  <a:srgbClr val="FF0000"/>
                </a:solidFill>
              </a:rPr>
              <a:t>Процедура, сроки проведения АМ, показатели АМ и методика их расчёта </a:t>
            </a:r>
            <a:r>
              <a:rPr lang="ru-RU" sz="1700" b="1" dirty="0"/>
              <a:t>установлены приказом </a:t>
            </a:r>
            <a:r>
              <a:rPr lang="ru-RU" sz="1700" b="1" dirty="0" err="1"/>
              <a:t>Рособрнадзора</a:t>
            </a:r>
            <a:r>
              <a:rPr lang="ru-RU" sz="1700" b="1" dirty="0"/>
              <a:t>, </a:t>
            </a:r>
            <a:r>
              <a:rPr lang="ru-RU" sz="1700" b="1" dirty="0" err="1"/>
              <a:t>Минпросвещения</a:t>
            </a:r>
            <a:r>
              <a:rPr lang="ru-RU" sz="1700" b="1" dirty="0"/>
              <a:t> России, </a:t>
            </a:r>
            <a:r>
              <a:rPr lang="ru-RU" sz="1700" b="1" dirty="0" err="1"/>
              <a:t>Минобрнауки</a:t>
            </a:r>
            <a:r>
              <a:rPr lang="ru-RU" sz="1700" b="1" dirty="0"/>
              <a:t> России от 24.04.2023 № </a:t>
            </a:r>
            <a:r>
              <a:rPr lang="ru-RU" sz="1700" b="1" dirty="0" smtClean="0"/>
              <a:t>660/306/448. </a:t>
            </a:r>
          </a:p>
          <a:p>
            <a:pPr algn="just"/>
            <a:endParaRPr lang="ru-RU" sz="400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700" b="1" dirty="0" err="1" smtClean="0">
                <a:solidFill>
                  <a:srgbClr val="FF0000"/>
                </a:solidFill>
              </a:rPr>
              <a:t>Аккредитационному</a:t>
            </a:r>
            <a:r>
              <a:rPr lang="ru-RU" sz="1700" b="1" dirty="0" smtClean="0">
                <a:solidFill>
                  <a:srgbClr val="FF0000"/>
                </a:solidFill>
              </a:rPr>
              <a:t> мониторингу подлежат </a:t>
            </a:r>
            <a:r>
              <a:rPr lang="ru-RU" sz="1700" b="1" dirty="0" smtClean="0"/>
              <a:t>все образовательные организации </a:t>
            </a:r>
            <a:r>
              <a:rPr lang="ru-RU" sz="1700" b="1" dirty="0" smtClean="0">
                <a:solidFill>
                  <a:srgbClr val="FF0000"/>
                </a:solidFill>
              </a:rPr>
              <a:t>по образовательным программ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400" b="1" dirty="0">
              <a:solidFill>
                <a:srgbClr val="FF0000"/>
              </a:solidFill>
            </a:endParaRPr>
          </a:p>
          <a:p>
            <a:pPr algn="just"/>
            <a:r>
              <a:rPr lang="ru-RU" sz="1700" b="1" dirty="0" smtClean="0">
                <a:solidFill>
                  <a:srgbClr val="FF0000"/>
                </a:solidFill>
              </a:rPr>
              <a:t>     </a:t>
            </a:r>
          </a:p>
          <a:p>
            <a:pPr algn="just"/>
            <a:r>
              <a:rPr lang="ru-RU" sz="1700" b="1" dirty="0">
                <a:solidFill>
                  <a:srgbClr val="FF0000"/>
                </a:solidFill>
              </a:rPr>
              <a:t> </a:t>
            </a:r>
            <a:r>
              <a:rPr lang="ru-RU" sz="1700" b="1" dirty="0" smtClean="0">
                <a:solidFill>
                  <a:srgbClr val="FF0000"/>
                </a:solidFill>
              </a:rPr>
              <a:t>      ЦЕЛЬ </a:t>
            </a:r>
            <a:r>
              <a:rPr lang="ru-RU" sz="1700" b="1" dirty="0">
                <a:solidFill>
                  <a:srgbClr val="FF0000"/>
                </a:solidFill>
              </a:rPr>
              <a:t>аккредитационного мониторинга</a:t>
            </a:r>
            <a:r>
              <a:rPr lang="ru-RU" sz="17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endParaRPr lang="ru-RU" sz="4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700" b="1" dirty="0"/>
              <a:t>Выявление проблемных </a:t>
            </a:r>
            <a:r>
              <a:rPr lang="ru-RU" sz="1700" b="1" dirty="0" smtClean="0"/>
              <a:t>зон</a:t>
            </a:r>
          </a:p>
          <a:p>
            <a:pPr algn="just"/>
            <a:endParaRPr lang="ru-RU" sz="400" b="1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700" b="1" dirty="0"/>
              <a:t>Формирование индикаторов </a:t>
            </a:r>
            <a:r>
              <a:rPr lang="ru-RU" sz="1700" b="1" dirty="0" smtClean="0"/>
              <a:t>риска</a:t>
            </a:r>
          </a:p>
          <a:p>
            <a:pPr algn="just"/>
            <a:endParaRPr lang="ru-RU" sz="400" b="1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700" b="1" dirty="0"/>
              <a:t>Корректировка программ </a:t>
            </a:r>
            <a:r>
              <a:rPr lang="ru-RU" sz="1700" b="1" dirty="0" smtClean="0"/>
              <a:t>развития</a:t>
            </a:r>
            <a:endParaRPr lang="ru-RU" sz="17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088" y="1124744"/>
            <a:ext cx="3962400" cy="5400600"/>
          </a:xfrm>
          <a:prstGeom prst="rect">
            <a:avLst/>
          </a:prstGeom>
        </p:spPr>
      </p:pic>
      <p:pic>
        <p:nvPicPr>
          <p:cNvPr id="9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2136" y="0"/>
            <a:ext cx="775109" cy="7324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485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1693" y="188641"/>
            <a:ext cx="760873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АККРЕДИТАЦИОННЫЙ МОНИТОРИНГ  ОБРАЗОВАТЕЛЬНЫХ ПРОГРАММ  В 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2023  ГОДУ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790544"/>
            <a:ext cx="838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Сроки внесения сведений в ИС ГА </a:t>
            </a:r>
            <a:r>
              <a:rPr lang="ru-RU" b="1" dirty="0" smtClean="0"/>
              <a:t>для прохождения аккредитационного мониторинга </a:t>
            </a:r>
            <a:r>
              <a:rPr lang="ru-RU" b="1" dirty="0" smtClean="0">
                <a:solidFill>
                  <a:srgbClr val="FF0000"/>
                </a:solidFill>
              </a:rPr>
              <a:t>в Ульяновской области</a:t>
            </a:r>
            <a:r>
              <a:rPr lang="ru-RU" b="1" dirty="0" smtClean="0"/>
              <a:t>:</a:t>
            </a:r>
          </a:p>
          <a:p>
            <a:pPr lvl="0" algn="ctr"/>
            <a:endParaRPr lang="ru-RU" sz="800" b="1" dirty="0" smtClean="0"/>
          </a:p>
          <a:p>
            <a:pPr lvl="0" algn="ctr"/>
            <a:r>
              <a:rPr lang="ru-RU" sz="2600" b="1" dirty="0">
                <a:solidFill>
                  <a:srgbClr val="FF0000"/>
                </a:solidFill>
              </a:rPr>
              <a:t>с</a:t>
            </a:r>
            <a:r>
              <a:rPr lang="ru-RU" sz="2600" b="1" dirty="0" smtClean="0">
                <a:solidFill>
                  <a:srgbClr val="FF0000"/>
                </a:solidFill>
              </a:rPr>
              <a:t> 06.11.2023-19.11.2023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74467"/>
            <a:ext cx="3672408" cy="4725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633" y="1997317"/>
            <a:ext cx="3744416" cy="4754061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683568" y="3429000"/>
            <a:ext cx="1512168" cy="57606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797152"/>
            <a:ext cx="1296144" cy="2160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367" y="3340418"/>
            <a:ext cx="1362935" cy="389083"/>
          </a:xfrm>
          <a:prstGeom prst="rect">
            <a:avLst/>
          </a:prstGeom>
        </p:spPr>
      </p:pic>
      <p:pic>
        <p:nvPicPr>
          <p:cNvPr id="14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8424" y="94181"/>
            <a:ext cx="755576" cy="713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1543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1693" y="188640"/>
            <a:ext cx="768074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АККРЕДИТАЦИОННЫЙ МОНИТОРИНГ  ОБРАЗОВАТЕЛЬНЫХ ПРОГРАММ  В 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2023  ГОДУ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836712"/>
            <a:ext cx="8587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b="1" kern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b="1" kern="0" smtClean="0">
                <a:latin typeface="Arial" panose="020B0604020202020204" pitchFamily="34" charset="0"/>
                <a:cs typeface="Arial" panose="020B0604020202020204" pitchFamily="34" charset="0"/>
              </a:rPr>
              <a:t>УЧРЕЖДЕНИЙ </a:t>
            </a:r>
            <a:endParaRPr lang="ru-RU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 АККРЕДИТАЦИОННОМУ МОНИТОИНГУ: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1700808"/>
            <a:ext cx="8583487" cy="4713570"/>
          </a:xfrm>
          <a:prstGeom prst="rect">
            <a:avLst/>
          </a:prstGeom>
          <a:noFill/>
        </p:spPr>
        <p:txBody>
          <a:bodyPr wrap="square" lIns="95985" tIns="47992" rIns="95985" bIns="47992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1. Подготовить </a:t>
            </a:r>
            <a:r>
              <a:rPr lang="ru-RU" sz="2000" b="1" dirty="0"/>
              <a:t>приказы:</a:t>
            </a:r>
          </a:p>
          <a:p>
            <a:pPr algn="just"/>
            <a:r>
              <a:rPr lang="ru-RU" sz="2000" b="1" dirty="0" smtClean="0"/>
              <a:t>    - </a:t>
            </a:r>
            <a:r>
              <a:rPr lang="ru-RU" sz="2000" b="1" dirty="0"/>
              <a:t>о назначении ответственных за участие ОО </a:t>
            </a:r>
            <a:r>
              <a:rPr lang="ru-RU" sz="2000" b="1" dirty="0" smtClean="0"/>
              <a:t>в </a:t>
            </a:r>
            <a:r>
              <a:rPr lang="ru-RU" sz="2000" b="1" dirty="0" err="1" smtClean="0"/>
              <a:t>аккредитационном</a:t>
            </a:r>
            <a:r>
              <a:rPr lang="ru-RU" sz="2000" b="1" dirty="0" smtClean="0"/>
              <a:t> </a:t>
            </a:r>
            <a:r>
              <a:rPr lang="ru-RU" sz="2000" b="1" dirty="0"/>
              <a:t>мониторинге;</a:t>
            </a:r>
          </a:p>
          <a:p>
            <a:pPr algn="just"/>
            <a:r>
              <a:rPr lang="ru-RU" sz="2000" b="1" dirty="0" smtClean="0"/>
              <a:t>    - </a:t>
            </a:r>
            <a:r>
              <a:rPr lang="ru-RU" sz="2000" b="1" dirty="0"/>
              <a:t>о назначении ответственных за </a:t>
            </a:r>
            <a:r>
              <a:rPr lang="ru-RU" sz="2000" b="1" dirty="0" smtClean="0"/>
              <a:t>актуализацию информации </a:t>
            </a:r>
            <a:r>
              <a:rPr lang="ru-RU" sz="2000" b="1" dirty="0"/>
              <a:t>на </a:t>
            </a:r>
            <a:endParaRPr lang="ru-RU" sz="2000" b="1" dirty="0" smtClean="0"/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   сайте ОО.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2. Обеспечить</a:t>
            </a:r>
            <a:r>
              <a:rPr lang="ru-RU" sz="2000" b="1" dirty="0"/>
              <a:t> подготовку специалистов, </a:t>
            </a:r>
            <a:r>
              <a:rPr lang="ru-RU" sz="2000" b="1" dirty="0" smtClean="0"/>
              <a:t>которые будут </a:t>
            </a:r>
            <a:r>
              <a:rPr lang="ru-RU" sz="2000" b="1" dirty="0"/>
              <a:t>вносить данные </a:t>
            </a:r>
            <a:r>
              <a:rPr lang="ru-RU" sz="2000" b="1" dirty="0" smtClean="0"/>
              <a:t>по</a:t>
            </a:r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  </a:t>
            </a:r>
            <a:r>
              <a:rPr lang="ru-RU" sz="2000" b="1" dirty="0"/>
              <a:t>показателям </a:t>
            </a:r>
            <a:r>
              <a:rPr lang="ru-RU" sz="2000" b="1" dirty="0" smtClean="0"/>
              <a:t>мониторинга.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3. Внимательно</a:t>
            </a:r>
            <a:r>
              <a:rPr lang="ru-RU" sz="2000" b="1" dirty="0"/>
              <a:t> изучить методику </a:t>
            </a:r>
            <a:r>
              <a:rPr lang="ru-RU" sz="2000" b="1" dirty="0" smtClean="0"/>
              <a:t>расчета </a:t>
            </a:r>
            <a:r>
              <a:rPr lang="ru-RU" sz="2000" b="1" dirty="0" err="1" smtClean="0"/>
              <a:t>аккредитационных</a:t>
            </a:r>
            <a:r>
              <a:rPr lang="ru-RU" sz="2000" b="1" dirty="0" smtClean="0"/>
              <a:t> </a:t>
            </a:r>
            <a:r>
              <a:rPr lang="ru-RU" sz="2000" b="1" dirty="0"/>
              <a:t>показателей</a:t>
            </a:r>
            <a:r>
              <a:rPr lang="ru-RU" sz="2000" b="1" dirty="0" smtClean="0"/>
              <a:t>.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4. Проверить</a:t>
            </a:r>
            <a:r>
              <a:rPr lang="ru-RU" sz="2000" b="1" dirty="0"/>
              <a:t> наличие информации и данных </a:t>
            </a:r>
            <a:r>
              <a:rPr lang="ru-RU" sz="2000" b="1" dirty="0" smtClean="0"/>
              <a:t>по показателям</a:t>
            </a:r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  </a:t>
            </a:r>
            <a:r>
              <a:rPr lang="ru-RU" sz="2000" b="1" dirty="0"/>
              <a:t>аккредитационного мониторинга (</a:t>
            </a:r>
            <a:r>
              <a:rPr lang="ru-RU" sz="2000" b="1" dirty="0" smtClean="0"/>
              <a:t>чек-лист </a:t>
            </a:r>
            <a:r>
              <a:rPr lang="ru-RU" sz="2000" b="1" dirty="0"/>
              <a:t>готовности</a:t>
            </a:r>
            <a:r>
              <a:rPr lang="ru-RU" sz="2000" b="1" dirty="0" smtClean="0"/>
              <a:t>).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5. </a:t>
            </a:r>
            <a:r>
              <a:rPr lang="ru-RU" sz="2000" b="1" dirty="0" smtClean="0">
                <a:solidFill>
                  <a:srgbClr val="FF0000"/>
                </a:solidFill>
              </a:rPr>
              <a:t>Актуализировать</a:t>
            </a:r>
            <a:r>
              <a:rPr lang="ru-RU" sz="2000" b="1" dirty="0" smtClean="0"/>
              <a:t> информацию на сайте ОО.</a:t>
            </a:r>
            <a:endParaRPr lang="ru-RU" sz="2000" i="1" dirty="0"/>
          </a:p>
        </p:txBody>
      </p:sp>
      <p:pic>
        <p:nvPicPr>
          <p:cNvPr id="9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626" y="44277"/>
            <a:ext cx="757157" cy="7154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9914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1693" y="76079"/>
            <a:ext cx="76692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АККРЕДИТАЦИОННЫЙ МОНИТОРИНГ  ОБРАЗОВАТЕЛЬНЫХ ПРОГРАММ  В 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2023  ГОДУ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632450"/>
            <a:ext cx="8731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49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КООРДИНАЦИЯ  </a:t>
            </a:r>
            <a:r>
              <a:rPr 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ПРОЦЕДУРЫ ПРОВЕДЕНИЯ                                            АККРЕДИТАЦИОННОГО МОНИТОРИНГА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71829" y="1390707"/>
            <a:ext cx="2113709" cy="2640989"/>
            <a:chOff x="80881" y="2371723"/>
            <a:chExt cx="3247337" cy="2252649"/>
          </a:xfrm>
          <a:solidFill>
            <a:srgbClr val="CDCDEB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6" name="Полилиния 15"/>
            <p:cNvSpPr/>
            <p:nvPr/>
          </p:nvSpPr>
          <p:spPr>
            <a:xfrm>
              <a:off x="80881" y="2371723"/>
              <a:ext cx="595395" cy="2252647"/>
            </a:xfrm>
            <a:custGeom>
              <a:avLst/>
              <a:gdLst>
                <a:gd name="connsiteX0" fmla="*/ 0 w 708660"/>
                <a:gd name="connsiteY0" fmla="*/ 0 h 4324350"/>
                <a:gd name="connsiteX1" fmla="*/ 708660 w 708660"/>
                <a:gd name="connsiteY1" fmla="*/ 0 h 4324350"/>
                <a:gd name="connsiteX2" fmla="*/ 708660 w 708660"/>
                <a:gd name="connsiteY2" fmla="*/ 4324350 h 4324350"/>
                <a:gd name="connsiteX3" fmla="*/ 0 w 708660"/>
                <a:gd name="connsiteY3" fmla="*/ 4324350 h 4324350"/>
                <a:gd name="connsiteX4" fmla="*/ 0 w 708660"/>
                <a:gd name="connsiteY4" fmla="*/ 0 h 432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660" h="4324350">
                  <a:moveTo>
                    <a:pt x="0" y="0"/>
                  </a:moveTo>
                  <a:lnTo>
                    <a:pt x="708660" y="0"/>
                  </a:lnTo>
                  <a:lnTo>
                    <a:pt x="708660" y="4324350"/>
                  </a:lnTo>
                  <a:lnTo>
                    <a:pt x="0" y="4324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</a:rPr>
                <a:t>РОСОБРНАДЗОР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79256" y="2371725"/>
              <a:ext cx="2493654" cy="885402"/>
            </a:xfrm>
            <a:custGeom>
              <a:avLst/>
              <a:gdLst>
                <a:gd name="connsiteX0" fmla="*/ 0 w 2781490"/>
                <a:gd name="connsiteY0" fmla="*/ 0 h 1351359"/>
                <a:gd name="connsiteX1" fmla="*/ 2781490 w 2781490"/>
                <a:gd name="connsiteY1" fmla="*/ 0 h 1351359"/>
                <a:gd name="connsiteX2" fmla="*/ 2781490 w 2781490"/>
                <a:gd name="connsiteY2" fmla="*/ 1351359 h 1351359"/>
                <a:gd name="connsiteX3" fmla="*/ 0 w 2781490"/>
                <a:gd name="connsiteY3" fmla="*/ 1351359 h 1351359"/>
                <a:gd name="connsiteX4" fmla="*/ 0 w 2781490"/>
                <a:gd name="connsiteY4" fmla="*/ 0 h 13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490" h="1351359">
                  <a:moveTo>
                    <a:pt x="0" y="0"/>
                  </a:moveTo>
                  <a:lnTo>
                    <a:pt x="2781490" y="0"/>
                  </a:lnTo>
                  <a:lnTo>
                    <a:pt x="2781490" y="1351359"/>
                  </a:lnTo>
                  <a:lnTo>
                    <a:pt x="0" y="135135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Консультирование </a:t>
              </a:r>
              <a:r>
                <a:rPr lang="ru-RU" sz="1400" b="1" kern="1200" dirty="0" smtClean="0">
                  <a:solidFill>
                    <a:srgbClr val="FF0000"/>
                  </a:solidFill>
                </a:rPr>
                <a:t>РЕГИОНАЛЬНОГО 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координатора по вопросам мониторинга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67053" y="3790651"/>
              <a:ext cx="2561165" cy="833721"/>
            </a:xfrm>
            <a:custGeom>
              <a:avLst/>
              <a:gdLst>
                <a:gd name="connsiteX0" fmla="*/ 0 w 2781490"/>
                <a:gd name="connsiteY0" fmla="*/ 0 h 1351359"/>
                <a:gd name="connsiteX1" fmla="*/ 2781490 w 2781490"/>
                <a:gd name="connsiteY1" fmla="*/ 0 h 1351359"/>
                <a:gd name="connsiteX2" fmla="*/ 2781490 w 2781490"/>
                <a:gd name="connsiteY2" fmla="*/ 1351359 h 1351359"/>
                <a:gd name="connsiteX3" fmla="*/ 0 w 2781490"/>
                <a:gd name="connsiteY3" fmla="*/ 1351359 h 1351359"/>
                <a:gd name="connsiteX4" fmla="*/ 0 w 2781490"/>
                <a:gd name="connsiteY4" fmla="*/ 0 h 13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490" h="1351359">
                  <a:moveTo>
                    <a:pt x="0" y="0"/>
                  </a:moveTo>
                  <a:lnTo>
                    <a:pt x="2781490" y="0"/>
                  </a:lnTo>
                  <a:lnTo>
                    <a:pt x="2781490" y="1351359"/>
                  </a:lnTo>
                  <a:lnTo>
                    <a:pt x="0" y="135135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Техническая </a:t>
              </a:r>
              <a:r>
                <a:rPr lang="ru-RU" sz="1400" b="1" dirty="0">
                  <a:solidFill>
                    <a:schemeClr val="tx1"/>
                  </a:solidFill>
                </a:rPr>
                <a:t>поддержка </a:t>
              </a:r>
              <a:r>
                <a:rPr lang="ru-RU" sz="1400" b="1" dirty="0">
                  <a:solidFill>
                    <a:srgbClr val="FF0000"/>
                  </a:solidFill>
                </a:rPr>
                <a:t>РЕГИОНАЛЬНОГО</a:t>
              </a:r>
              <a:r>
                <a:rPr lang="ru-RU" sz="1400" b="1" dirty="0">
                  <a:solidFill>
                    <a:srgbClr val="423D67"/>
                  </a:solidFill>
                </a:rPr>
                <a:t> </a:t>
              </a:r>
              <a:r>
                <a:rPr lang="ru-RU" sz="1400" b="1" dirty="0">
                  <a:solidFill>
                    <a:schemeClr val="tx1"/>
                  </a:solidFill>
                </a:rPr>
                <a:t>координатора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38275" y="1379912"/>
            <a:ext cx="2659437" cy="2697162"/>
            <a:chOff x="191856" y="2330091"/>
            <a:chExt cx="3446694" cy="2548427"/>
          </a:xfrm>
          <a:solidFill>
            <a:srgbClr val="CDCDEB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5" name="Полилиния 24"/>
            <p:cNvSpPr/>
            <p:nvPr/>
          </p:nvSpPr>
          <p:spPr>
            <a:xfrm>
              <a:off x="191856" y="2340292"/>
              <a:ext cx="536726" cy="2538226"/>
            </a:xfrm>
            <a:custGeom>
              <a:avLst/>
              <a:gdLst>
                <a:gd name="connsiteX0" fmla="*/ 0 w 708660"/>
                <a:gd name="connsiteY0" fmla="*/ 0 h 4324350"/>
                <a:gd name="connsiteX1" fmla="*/ 708660 w 708660"/>
                <a:gd name="connsiteY1" fmla="*/ 0 h 4324350"/>
                <a:gd name="connsiteX2" fmla="*/ 708660 w 708660"/>
                <a:gd name="connsiteY2" fmla="*/ 4324350 h 4324350"/>
                <a:gd name="connsiteX3" fmla="*/ 0 w 708660"/>
                <a:gd name="connsiteY3" fmla="*/ 4324350 h 4324350"/>
                <a:gd name="connsiteX4" fmla="*/ 0 w 708660"/>
                <a:gd name="connsiteY4" fmla="*/ 0 h 432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660" h="4324350">
                  <a:moveTo>
                    <a:pt x="0" y="0"/>
                  </a:moveTo>
                  <a:lnTo>
                    <a:pt x="708660" y="0"/>
                  </a:lnTo>
                  <a:lnTo>
                    <a:pt x="708660" y="4324350"/>
                  </a:lnTo>
                  <a:lnTo>
                    <a:pt x="0" y="4324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Региональный координатор</a:t>
              </a:r>
              <a:r>
                <a:rPr lang="ru-RU" sz="1600" kern="1200" dirty="0" smtClean="0">
                  <a:solidFill>
                    <a:schemeClr val="tx1"/>
                  </a:solidFill>
                </a:rPr>
                <a:t/>
              </a:r>
              <a:br>
                <a:rPr lang="ru-RU" sz="1600" kern="1200" dirty="0" smtClean="0">
                  <a:solidFill>
                    <a:schemeClr val="tx1"/>
                  </a:solidFill>
                </a:rPr>
              </a:br>
              <a:endParaRPr lang="ru-RU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803912" y="2330091"/>
              <a:ext cx="2356717" cy="1189141"/>
            </a:xfrm>
            <a:custGeom>
              <a:avLst/>
              <a:gdLst>
                <a:gd name="connsiteX0" fmla="*/ 0 w 2781490"/>
                <a:gd name="connsiteY0" fmla="*/ 0 h 1351359"/>
                <a:gd name="connsiteX1" fmla="*/ 2781490 w 2781490"/>
                <a:gd name="connsiteY1" fmla="*/ 0 h 1351359"/>
                <a:gd name="connsiteX2" fmla="*/ 2781490 w 2781490"/>
                <a:gd name="connsiteY2" fmla="*/ 1351359 h 1351359"/>
                <a:gd name="connsiteX3" fmla="*/ 0 w 2781490"/>
                <a:gd name="connsiteY3" fmla="*/ 1351359 h 1351359"/>
                <a:gd name="connsiteX4" fmla="*/ 0 w 2781490"/>
                <a:gd name="connsiteY4" fmla="*/ 0 h 13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490" h="1351359">
                  <a:moveTo>
                    <a:pt x="0" y="0"/>
                  </a:moveTo>
                  <a:lnTo>
                    <a:pt x="2781490" y="0"/>
                  </a:lnTo>
                  <a:lnTo>
                    <a:pt x="2781490" y="1351359"/>
                  </a:lnTo>
                  <a:lnTo>
                    <a:pt x="0" y="135135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Консультирование </a:t>
              </a:r>
              <a:r>
                <a:rPr lang="ru-RU" sz="1400" b="1" kern="1200" dirty="0" smtClean="0">
                  <a:solidFill>
                    <a:srgbClr val="FF0000"/>
                  </a:solidFill>
                </a:rPr>
                <a:t>МУНИЦИПАЛЬНЫХ</a:t>
              </a:r>
              <a:r>
                <a:rPr lang="ru-RU" sz="1400" b="1" kern="1200" dirty="0" smtClean="0">
                  <a:solidFill>
                    <a:srgbClr val="423D67"/>
                  </a:solidFill>
                </a:rPr>
                <a:t> 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координаторов</a:t>
              </a:r>
              <a:br>
                <a:rPr lang="ru-RU" sz="1400" b="1" kern="1200" dirty="0" smtClean="0">
                  <a:solidFill>
                    <a:schemeClr val="tx1"/>
                  </a:solidFill>
                </a:rPr>
              </a:br>
              <a:r>
                <a:rPr lang="ru-RU" sz="1400" b="1" kern="1200" dirty="0" smtClean="0">
                  <a:solidFill>
                    <a:schemeClr val="tx1"/>
                  </a:solidFill>
                </a:rPr>
                <a:t>по вопросам мониторинг</a:t>
              </a:r>
              <a:r>
                <a:rPr lang="ru-RU" sz="1400" b="1" kern="1200" dirty="0" smtClean="0">
                  <a:solidFill>
                    <a:srgbClr val="423D67"/>
                  </a:solidFill>
                </a:rPr>
                <a:t>а</a:t>
              </a:r>
              <a:endParaRPr lang="ru-RU" sz="1400" b="1" kern="1200" dirty="0">
                <a:solidFill>
                  <a:srgbClr val="423D67"/>
                </a:solidFill>
              </a:endParaRPr>
            </a:p>
          </p:txBody>
        </p:sp>
        <p:sp>
          <p:nvSpPr>
            <p:cNvPr id="27" name="Прямая соединительная линия 26"/>
            <p:cNvSpPr/>
            <p:nvPr/>
          </p:nvSpPr>
          <p:spPr>
            <a:xfrm>
              <a:off x="803910" y="3790651"/>
              <a:ext cx="2834640" cy="0"/>
            </a:xfrm>
            <a:prstGeom prst="line">
              <a:avLst/>
            </a:prstGeom>
            <a:grpFill/>
            <a:ln>
              <a:solidFill>
                <a:srgbClr val="54BFFA"/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олилиния 27"/>
            <p:cNvSpPr/>
            <p:nvPr/>
          </p:nvSpPr>
          <p:spPr>
            <a:xfrm>
              <a:off x="816763" y="3790651"/>
              <a:ext cx="2248330" cy="1087866"/>
            </a:xfrm>
            <a:custGeom>
              <a:avLst/>
              <a:gdLst>
                <a:gd name="connsiteX0" fmla="*/ 0 w 2781490"/>
                <a:gd name="connsiteY0" fmla="*/ 0 h 1351359"/>
                <a:gd name="connsiteX1" fmla="*/ 2781490 w 2781490"/>
                <a:gd name="connsiteY1" fmla="*/ 0 h 1351359"/>
                <a:gd name="connsiteX2" fmla="*/ 2781490 w 2781490"/>
                <a:gd name="connsiteY2" fmla="*/ 1351359 h 1351359"/>
                <a:gd name="connsiteX3" fmla="*/ 0 w 2781490"/>
                <a:gd name="connsiteY3" fmla="*/ 1351359 h 1351359"/>
                <a:gd name="connsiteX4" fmla="*/ 0 w 2781490"/>
                <a:gd name="connsiteY4" fmla="*/ 0 h 13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490" h="1351359">
                  <a:moveTo>
                    <a:pt x="0" y="0"/>
                  </a:moveTo>
                  <a:lnTo>
                    <a:pt x="2781490" y="0"/>
                  </a:lnTo>
                  <a:lnTo>
                    <a:pt x="2781490" y="1351359"/>
                  </a:lnTo>
                  <a:lnTo>
                    <a:pt x="0" y="135135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</a:rPr>
                <a:t>Техническая 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поддержка</a:t>
              </a:r>
              <a:r>
                <a:rPr lang="ru-RU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b="1" kern="1200" dirty="0" smtClean="0">
                  <a:solidFill>
                    <a:srgbClr val="FF0000"/>
                  </a:solidFill>
                </a:rPr>
                <a:t>сотрудников ОО</a:t>
              </a:r>
              <a:endParaRPr lang="ru-RU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Полилиния 30"/>
          <p:cNvSpPr/>
          <p:nvPr/>
        </p:nvSpPr>
        <p:spPr>
          <a:xfrm>
            <a:off x="5533712" y="1390710"/>
            <a:ext cx="513281" cy="2686364"/>
          </a:xfrm>
          <a:custGeom>
            <a:avLst/>
            <a:gdLst>
              <a:gd name="connsiteX0" fmla="*/ 0 w 708660"/>
              <a:gd name="connsiteY0" fmla="*/ 0 h 4324350"/>
              <a:gd name="connsiteX1" fmla="*/ 708660 w 708660"/>
              <a:gd name="connsiteY1" fmla="*/ 0 h 4324350"/>
              <a:gd name="connsiteX2" fmla="*/ 708660 w 708660"/>
              <a:gd name="connsiteY2" fmla="*/ 4324350 h 4324350"/>
              <a:gd name="connsiteX3" fmla="*/ 0 w 708660"/>
              <a:gd name="connsiteY3" fmla="*/ 4324350 h 4324350"/>
              <a:gd name="connsiteX4" fmla="*/ 0 w 70866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4324350">
                <a:moveTo>
                  <a:pt x="0" y="0"/>
                </a:moveTo>
                <a:lnTo>
                  <a:pt x="708660" y="0"/>
                </a:lnTo>
                <a:lnTo>
                  <a:pt x="708660" y="4324350"/>
                </a:lnTo>
                <a:lnTo>
                  <a:pt x="0" y="4324350"/>
                </a:lnTo>
                <a:lnTo>
                  <a:pt x="0" y="0"/>
                </a:lnTo>
                <a:close/>
              </a:path>
            </a:pathLst>
          </a:custGeom>
          <a:solidFill>
            <a:srgbClr val="CDCDEB"/>
          </a:solidFill>
          <a:ln>
            <a:solidFill>
              <a:srgbClr val="54BFFA"/>
            </a:solidFill>
          </a:ln>
          <a:effectLst/>
        </p:spPr>
        <p:txBody>
          <a:bodyPr spcFirstLastPara="0" vert="vert270" wrap="square" lIns="76200" tIns="76200" rIns="76200" bIns="76200" numCol="1" spcCol="1270" anchor="t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Муниципальный координатор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ru-RU" sz="1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6120709" y="1390710"/>
            <a:ext cx="1439684" cy="1038040"/>
          </a:xfrm>
          <a:custGeom>
            <a:avLst/>
            <a:gdLst>
              <a:gd name="connsiteX0" fmla="*/ 0 w 2781490"/>
              <a:gd name="connsiteY0" fmla="*/ 0 h 1351359"/>
              <a:gd name="connsiteX1" fmla="*/ 2781490 w 2781490"/>
              <a:gd name="connsiteY1" fmla="*/ 0 h 1351359"/>
              <a:gd name="connsiteX2" fmla="*/ 2781490 w 2781490"/>
              <a:gd name="connsiteY2" fmla="*/ 1351359 h 1351359"/>
              <a:gd name="connsiteX3" fmla="*/ 0 w 2781490"/>
              <a:gd name="connsiteY3" fmla="*/ 1351359 h 1351359"/>
              <a:gd name="connsiteX4" fmla="*/ 0 w 2781490"/>
              <a:gd name="connsiteY4" fmla="*/ 0 h 135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490" h="1351359">
                <a:moveTo>
                  <a:pt x="0" y="0"/>
                </a:moveTo>
                <a:lnTo>
                  <a:pt x="2781490" y="0"/>
                </a:lnTo>
                <a:lnTo>
                  <a:pt x="2781490" y="1351359"/>
                </a:lnTo>
                <a:lnTo>
                  <a:pt x="0" y="1351359"/>
                </a:lnTo>
                <a:lnTo>
                  <a:pt x="0" y="0"/>
                </a:lnTo>
                <a:close/>
              </a:path>
            </a:pathLst>
          </a:custGeom>
          <a:solidFill>
            <a:srgbClr val="CDCDEB"/>
          </a:solidFill>
          <a:ln>
            <a:solidFill>
              <a:srgbClr val="54BFFA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ru-RU" sz="1400" b="1" kern="1200" dirty="0" smtClean="0">
                <a:solidFill>
                  <a:schemeClr val="tx1"/>
                </a:solidFill>
              </a:rPr>
              <a:t>Консультирование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ru-RU" sz="1400" b="1" kern="1200" dirty="0" smtClean="0">
                <a:solidFill>
                  <a:srgbClr val="FF0000"/>
                </a:solidFill>
              </a:rPr>
              <a:t>сотрудников ОО</a:t>
            </a:r>
            <a:r>
              <a:rPr lang="ru-RU" sz="1400" b="1" kern="1200" dirty="0" smtClean="0">
                <a:solidFill>
                  <a:srgbClr val="423D67"/>
                </a:solidFill>
              </a:rPr>
              <a:t/>
            </a:r>
            <a:br>
              <a:rPr lang="ru-RU" sz="1400" b="1" kern="1200" dirty="0" smtClean="0">
                <a:solidFill>
                  <a:srgbClr val="423D67"/>
                </a:solidFill>
              </a:rPr>
            </a:br>
            <a:r>
              <a:rPr lang="ru-RU" sz="1400" b="1" kern="1200" dirty="0" smtClean="0">
                <a:solidFill>
                  <a:schemeClr val="tx1"/>
                </a:solidFill>
              </a:rPr>
              <a:t>по вопросам мониторинга</a:t>
            </a:r>
            <a:endParaRPr lang="ru-RU" sz="1400" b="1" kern="1200" dirty="0">
              <a:solidFill>
                <a:schemeClr val="tx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6120709" y="2638457"/>
            <a:ext cx="1439683" cy="1393239"/>
          </a:xfrm>
          <a:custGeom>
            <a:avLst/>
            <a:gdLst>
              <a:gd name="connsiteX0" fmla="*/ 0 w 2781490"/>
              <a:gd name="connsiteY0" fmla="*/ 0 h 1351359"/>
              <a:gd name="connsiteX1" fmla="*/ 2781490 w 2781490"/>
              <a:gd name="connsiteY1" fmla="*/ 0 h 1351359"/>
              <a:gd name="connsiteX2" fmla="*/ 2781490 w 2781490"/>
              <a:gd name="connsiteY2" fmla="*/ 1351359 h 1351359"/>
              <a:gd name="connsiteX3" fmla="*/ 0 w 2781490"/>
              <a:gd name="connsiteY3" fmla="*/ 1351359 h 1351359"/>
              <a:gd name="connsiteX4" fmla="*/ 0 w 2781490"/>
              <a:gd name="connsiteY4" fmla="*/ 0 h 135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490" h="1351359">
                <a:moveTo>
                  <a:pt x="0" y="0"/>
                </a:moveTo>
                <a:lnTo>
                  <a:pt x="2781490" y="0"/>
                </a:lnTo>
                <a:lnTo>
                  <a:pt x="2781490" y="1351359"/>
                </a:lnTo>
                <a:lnTo>
                  <a:pt x="0" y="1351359"/>
                </a:lnTo>
                <a:lnTo>
                  <a:pt x="0" y="0"/>
                </a:lnTo>
                <a:close/>
              </a:path>
            </a:pathLst>
          </a:custGeom>
          <a:solidFill>
            <a:srgbClr val="CDCDEB"/>
          </a:solidFill>
          <a:ln>
            <a:solidFill>
              <a:srgbClr val="54BFFA"/>
            </a:solidFill>
          </a:ln>
          <a:effectLst/>
        </p:spPr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Контроль за внесением данных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(полнота,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своевремен-ность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423D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423D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Двойная стрелка влево/вправо 34"/>
          <p:cNvSpPr/>
          <p:nvPr/>
        </p:nvSpPr>
        <p:spPr>
          <a:xfrm>
            <a:off x="2443305" y="2624661"/>
            <a:ext cx="425626" cy="253369"/>
          </a:xfrm>
          <a:prstGeom prst="left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4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381000" y="4424068"/>
            <a:ext cx="8346582" cy="2245292"/>
          </a:xfrm>
          <a:custGeom>
            <a:avLst/>
            <a:gdLst>
              <a:gd name="connsiteX0" fmla="*/ 0 w 2781490"/>
              <a:gd name="connsiteY0" fmla="*/ 0 h 1351359"/>
              <a:gd name="connsiteX1" fmla="*/ 2781490 w 2781490"/>
              <a:gd name="connsiteY1" fmla="*/ 0 h 1351359"/>
              <a:gd name="connsiteX2" fmla="*/ 2781490 w 2781490"/>
              <a:gd name="connsiteY2" fmla="*/ 1351359 h 1351359"/>
              <a:gd name="connsiteX3" fmla="*/ 0 w 2781490"/>
              <a:gd name="connsiteY3" fmla="*/ 1351359 h 1351359"/>
              <a:gd name="connsiteX4" fmla="*/ 0 w 2781490"/>
              <a:gd name="connsiteY4" fmla="*/ 0 h 135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490" h="1351359">
                <a:moveTo>
                  <a:pt x="0" y="0"/>
                </a:moveTo>
                <a:lnTo>
                  <a:pt x="2781490" y="0"/>
                </a:lnTo>
                <a:lnTo>
                  <a:pt x="2781490" y="1351359"/>
                </a:lnTo>
                <a:lnTo>
                  <a:pt x="0" y="1351359"/>
                </a:lnTo>
                <a:lnTo>
                  <a:pt x="0" y="0"/>
                </a:lnTo>
                <a:close/>
              </a:path>
            </a:pathLst>
          </a:custGeom>
          <a:solidFill>
            <a:srgbClr val="CDCDEB"/>
          </a:solidFill>
          <a:ln>
            <a:solidFill>
              <a:srgbClr val="54BFFA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Региональный координатор: </a:t>
            </a:r>
            <a:r>
              <a:rPr lang="ru-RU" sz="2400" b="1" dirty="0" smtClean="0">
                <a:solidFill>
                  <a:schemeClr val="tx1"/>
                </a:solidFill>
              </a:rPr>
              <a:t>Агишева Елена Владимировна, н</a:t>
            </a:r>
            <a:r>
              <a:rPr lang="ru-RU" sz="2400" b="1" kern="1200" dirty="0" smtClean="0">
                <a:solidFill>
                  <a:schemeClr val="tx1"/>
                </a:solidFill>
              </a:rPr>
              <a:t>ачальник отдела лиц-я и ГА тел. </a:t>
            </a:r>
            <a:r>
              <a:rPr lang="ru-RU" sz="2400" b="1" dirty="0" smtClean="0">
                <a:solidFill>
                  <a:schemeClr val="tx1"/>
                </a:solidFill>
              </a:rPr>
              <a:t>63-04-04 доб.320,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b="1" dirty="0" smtClean="0">
              <a:solidFill>
                <a:schemeClr val="tx1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Помощник регионального координатора: </a:t>
            </a:r>
            <a:r>
              <a:rPr lang="ru-RU" sz="2400" b="1" dirty="0" smtClean="0">
                <a:solidFill>
                  <a:schemeClr val="tx1"/>
                </a:solidFill>
              </a:rPr>
              <a:t>Миронова Галина Владимировна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>ведущий консультант </a:t>
            </a:r>
            <a:r>
              <a:rPr lang="ru-RU" sz="2400" b="1" dirty="0">
                <a:solidFill>
                  <a:schemeClr val="tx1"/>
                </a:solidFill>
              </a:rPr>
              <a:t>отдела лиц-я и ГА тел. </a:t>
            </a:r>
            <a:r>
              <a:rPr lang="ru-RU" sz="2400" b="1">
                <a:solidFill>
                  <a:schemeClr val="tx1"/>
                </a:solidFill>
              </a:rPr>
              <a:t>63-04-04 </a:t>
            </a:r>
            <a:r>
              <a:rPr lang="ru-RU" sz="2400" b="1" smtClean="0">
                <a:solidFill>
                  <a:schemeClr val="tx1"/>
                </a:solidFill>
              </a:rPr>
              <a:t>доб.321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dirty="0">
              <a:solidFill>
                <a:schemeClr val="tx1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dirty="0">
              <a:solidFill>
                <a:schemeClr val="tx1"/>
              </a:solidFill>
            </a:endParaRPr>
          </a:p>
        </p:txBody>
      </p:sp>
      <p:sp>
        <p:nvSpPr>
          <p:cNvPr id="38" name="Двойная стрелка влево/вправо 37"/>
          <p:cNvSpPr/>
          <p:nvPr/>
        </p:nvSpPr>
        <p:spPr>
          <a:xfrm>
            <a:off x="5055238" y="2648302"/>
            <a:ext cx="425626" cy="253369"/>
          </a:xfrm>
          <a:prstGeom prst="left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4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853" y="2627413"/>
            <a:ext cx="426757" cy="256054"/>
          </a:xfrm>
          <a:prstGeom prst="rect">
            <a:avLst/>
          </a:prstGeom>
        </p:spPr>
      </p:pic>
      <p:sp>
        <p:nvSpPr>
          <p:cNvPr id="40" name="Полилиния 39"/>
          <p:cNvSpPr/>
          <p:nvPr/>
        </p:nvSpPr>
        <p:spPr>
          <a:xfrm>
            <a:off x="8157762" y="1373405"/>
            <a:ext cx="569820" cy="2703668"/>
          </a:xfrm>
          <a:custGeom>
            <a:avLst/>
            <a:gdLst>
              <a:gd name="connsiteX0" fmla="*/ 0 w 708660"/>
              <a:gd name="connsiteY0" fmla="*/ 0 h 4324350"/>
              <a:gd name="connsiteX1" fmla="*/ 708660 w 708660"/>
              <a:gd name="connsiteY1" fmla="*/ 0 h 4324350"/>
              <a:gd name="connsiteX2" fmla="*/ 708660 w 708660"/>
              <a:gd name="connsiteY2" fmla="*/ 4324350 h 4324350"/>
              <a:gd name="connsiteX3" fmla="*/ 0 w 708660"/>
              <a:gd name="connsiteY3" fmla="*/ 4324350 h 4324350"/>
              <a:gd name="connsiteX4" fmla="*/ 0 w 70866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4324350">
                <a:moveTo>
                  <a:pt x="0" y="0"/>
                </a:moveTo>
                <a:lnTo>
                  <a:pt x="708660" y="0"/>
                </a:lnTo>
                <a:lnTo>
                  <a:pt x="708660" y="4324350"/>
                </a:lnTo>
                <a:lnTo>
                  <a:pt x="0" y="4324350"/>
                </a:lnTo>
                <a:lnTo>
                  <a:pt x="0" y="0"/>
                </a:lnTo>
                <a:close/>
              </a:path>
            </a:pathLst>
          </a:custGeom>
          <a:solidFill>
            <a:srgbClr val="CDCDEB"/>
          </a:solidFill>
          <a:ln>
            <a:solidFill>
              <a:srgbClr val="54BFFA"/>
            </a:solidFill>
          </a:ln>
          <a:effectLst/>
        </p:spPr>
        <p:txBody>
          <a:bodyPr spcFirstLastPara="0" vert="vert270" wrap="square" lIns="76200" tIns="76200" rIns="76200" bIns="76200" numCol="1" spcCol="1270" anchor="t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Образовательное учреждение</a:t>
            </a: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ru-RU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8478" y="28852"/>
            <a:ext cx="759321" cy="7175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5624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1693" y="76079"/>
            <a:ext cx="76692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АККРЕДИТАЦИОННЫЙ МОНИТОРИНГ  ОБРАЗОВАТЕЛЬНЫХ ПРОГРАММ  В 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2023  ГОДУ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990599"/>
            <a:ext cx="8153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Основные задачи муниципальных координаторов:</a:t>
            </a:r>
          </a:p>
          <a:p>
            <a:pPr lvl="0" algn="just"/>
            <a:endParaRPr lang="ru-RU" sz="2000" dirty="0" smtClean="0">
              <a:solidFill>
                <a:prstClr val="black"/>
              </a:solidFill>
            </a:endParaRPr>
          </a:p>
          <a:p>
            <a:pPr marL="342900" lvl="0" indent="-342900" algn="just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</a:rPr>
              <a:t>КОНСУЛЬТИРОВАНИЕ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</a:rPr>
              <a:t>сотрудников ОО по </a:t>
            </a:r>
            <a:r>
              <a:rPr lang="ru-RU" sz="2000" b="1" dirty="0">
                <a:solidFill>
                  <a:prstClr val="black"/>
                </a:solidFill>
              </a:rPr>
              <a:t>вопросам </a:t>
            </a:r>
            <a:r>
              <a:rPr lang="ru-RU" sz="2000" b="1" dirty="0" smtClean="0">
                <a:solidFill>
                  <a:prstClr val="black"/>
                </a:solidFill>
              </a:rPr>
              <a:t>мониторинга;</a:t>
            </a:r>
          </a:p>
          <a:p>
            <a:pPr lvl="0" algn="just"/>
            <a:r>
              <a:rPr lang="ru-RU" sz="2000" b="1" dirty="0" smtClean="0">
                <a:solidFill>
                  <a:srgbClr val="FF0000"/>
                </a:solidFill>
              </a:rPr>
              <a:t>2 . КОНТРОЛЬ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за своевременным внесением данных ОО в ИС </a:t>
            </a:r>
            <a:r>
              <a:rPr lang="ru-RU" sz="2000" b="1" dirty="0" smtClean="0">
                <a:solidFill>
                  <a:prstClr val="black"/>
                </a:solidFill>
              </a:rPr>
              <a:t>ГА </a:t>
            </a:r>
            <a:endParaRPr lang="ru-RU" sz="2000" b="1" dirty="0">
              <a:solidFill>
                <a:prstClr val="black"/>
              </a:solidFill>
            </a:endParaRPr>
          </a:p>
          <a:p>
            <a:pPr lvl="0" algn="just"/>
            <a:endParaRPr lang="ru-RU" b="1" dirty="0">
              <a:solidFill>
                <a:prstClr val="black"/>
              </a:solidFill>
            </a:endParaRPr>
          </a:p>
          <a:p>
            <a:pPr lvl="0" algn="just"/>
            <a:endParaRPr lang="ru-RU" sz="3200" b="1" dirty="0" smtClean="0">
              <a:solidFill>
                <a:srgbClr val="FF0000"/>
              </a:solidFill>
            </a:endParaRPr>
          </a:p>
          <a:p>
            <a:pPr lvl="0" algn="just"/>
            <a:r>
              <a:rPr lang="ru-RU" sz="3200" b="1" dirty="0" smtClean="0">
                <a:solidFill>
                  <a:srgbClr val="FF0000"/>
                </a:solidFill>
              </a:rPr>
              <a:t>!!! </a:t>
            </a:r>
            <a:r>
              <a:rPr lang="ru-RU" sz="2000" b="1" dirty="0" smtClean="0"/>
              <a:t>С целью информационной поддержки для </a:t>
            </a:r>
            <a:r>
              <a:rPr lang="ru-RU" sz="2000" b="1" u="sng" dirty="0"/>
              <a:t>муниципальных координаторов</a:t>
            </a:r>
            <a:r>
              <a:rPr lang="ru-RU" sz="2000" b="1" dirty="0"/>
              <a:t>, </a:t>
            </a:r>
            <a:r>
              <a:rPr lang="ru-RU" sz="2000" b="1" dirty="0" smtClean="0"/>
              <a:t>Министерством создан </a:t>
            </a:r>
            <a:r>
              <a:rPr lang="ru-RU" sz="2000" b="1" dirty="0" smtClean="0">
                <a:solidFill>
                  <a:srgbClr val="FF0000"/>
                </a:solidFill>
              </a:rPr>
              <a:t>чат «</a:t>
            </a:r>
            <a:r>
              <a:rPr lang="ru-RU" sz="2000" b="1" dirty="0" err="1" smtClean="0">
                <a:solidFill>
                  <a:srgbClr val="FF0000"/>
                </a:solidFill>
              </a:rPr>
              <a:t>Школы_Аккредмониторинг</a:t>
            </a:r>
            <a:r>
              <a:rPr lang="ru-RU" sz="2000" b="1" dirty="0" smtClean="0">
                <a:solidFill>
                  <a:srgbClr val="FF0000"/>
                </a:solidFill>
              </a:rPr>
              <a:t>», </a:t>
            </a:r>
            <a:r>
              <a:rPr lang="ru-RU" sz="2000" b="1" dirty="0">
                <a:solidFill>
                  <a:prstClr val="black"/>
                </a:solidFill>
              </a:rPr>
              <a:t>задача которого состоит в </a:t>
            </a:r>
            <a:r>
              <a:rPr lang="ru-RU" sz="2000" b="1" dirty="0" smtClean="0">
                <a:solidFill>
                  <a:prstClr val="black"/>
                </a:solidFill>
              </a:rPr>
              <a:t>оперативном получении помощи со стороны регионального координатора, обмене </a:t>
            </a:r>
            <a:r>
              <a:rPr lang="ru-RU" sz="2000" b="1" dirty="0">
                <a:solidFill>
                  <a:prstClr val="black"/>
                </a:solidFill>
              </a:rPr>
              <a:t>информацией о ходе внесения информации в ИС </a:t>
            </a:r>
            <a:r>
              <a:rPr lang="ru-RU" sz="2000" b="1" dirty="0" smtClean="0">
                <a:solidFill>
                  <a:prstClr val="black"/>
                </a:solidFill>
              </a:rPr>
              <a:t>ГА. 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4648" y="46199"/>
            <a:ext cx="755576" cy="713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1762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1693" y="76079"/>
            <a:ext cx="76692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АККРЕДИТАЦИОННЫЙ МОНИТОРИНГ  ОБРАЗОВАТЕЛЬНЫХ ПРОГРАММ  В 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2023  ГОДУ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216529"/>
              </p:ext>
            </p:extLst>
          </p:nvPr>
        </p:nvGraphicFramePr>
        <p:xfrm>
          <a:off x="850900" y="692150"/>
          <a:ext cx="7019925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Лист" r:id="rId3" imgW="7019832" imgH="5695805" progId="Excel.Sheet.8">
                  <p:embed/>
                </p:oleObj>
              </mc:Choice>
              <mc:Fallback>
                <p:oleObj name="Лист" r:id="rId3" imgW="7019832" imgH="569580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900" y="692150"/>
                        <a:ext cx="7019925" cy="569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40725" y="46199"/>
            <a:ext cx="761835" cy="7199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6113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1693" y="76079"/>
            <a:ext cx="76692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АККРЕДИТАЦИОННЫЙ МОНИТОРИНГ  ОБРАЗОВАТЕЛЬНЫХ ПРОГРАММ  В 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2023  ГОДУ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518304"/>
              </p:ext>
            </p:extLst>
          </p:nvPr>
        </p:nvGraphicFramePr>
        <p:xfrm>
          <a:off x="467544" y="1124748"/>
          <a:ext cx="8136905" cy="5256579"/>
        </p:xfrm>
        <a:graphic>
          <a:graphicData uri="http://schemas.openxmlformats.org/drawingml/2006/table">
            <a:tbl>
              <a:tblPr/>
              <a:tblGrid>
                <a:gridCol w="441224">
                  <a:extLst>
                    <a:ext uri="{9D8B030D-6E8A-4147-A177-3AD203B41FA5}">
                      <a16:colId xmlns:a16="http://schemas.microsoft.com/office/drawing/2014/main" val="2423549891"/>
                    </a:ext>
                  </a:extLst>
                </a:gridCol>
                <a:gridCol w="1735481">
                  <a:extLst>
                    <a:ext uri="{9D8B030D-6E8A-4147-A177-3AD203B41FA5}">
                      <a16:colId xmlns:a16="http://schemas.microsoft.com/office/drawing/2014/main" val="1027715276"/>
                    </a:ext>
                  </a:extLst>
                </a:gridCol>
                <a:gridCol w="1617822">
                  <a:extLst>
                    <a:ext uri="{9D8B030D-6E8A-4147-A177-3AD203B41FA5}">
                      <a16:colId xmlns:a16="http://schemas.microsoft.com/office/drawing/2014/main" val="836848407"/>
                    </a:ext>
                  </a:extLst>
                </a:gridCol>
                <a:gridCol w="3117982">
                  <a:extLst>
                    <a:ext uri="{9D8B030D-6E8A-4147-A177-3AD203B41FA5}">
                      <a16:colId xmlns:a16="http://schemas.microsoft.com/office/drawing/2014/main" val="2977951210"/>
                    </a:ext>
                  </a:extLst>
                </a:gridCol>
                <a:gridCol w="1224396">
                  <a:extLst>
                    <a:ext uri="{9D8B030D-6E8A-4147-A177-3AD203B41FA5}">
                      <a16:colId xmlns:a16="http://schemas.microsoft.com/office/drawing/2014/main" val="1755828660"/>
                    </a:ext>
                  </a:extLst>
                </a:gridCol>
              </a:tblGrid>
              <a:tr h="389376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Новомалыклинский район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Бурмистрова Людмила Николаевна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И.о. начальника методического отдела МБУ ЦОМСО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8(84232)2-12-80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832194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Новоспасский район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Жиляев Константин Дмитриевич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Заместитель начальника управления образования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8(84238)21757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187801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Павловский район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Хайруллова Елена Геннадьевна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Главный специалист управления образования администрации МО "Павловский район"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2-13-79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462370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Радищевский район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Исаева Алена Сергеевна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Главный специалист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8(84239)21689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131788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Сенгилеевский район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Проворова Надежда Александровна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Заместитель начальника Управления образования Администрации МО "Сенгилеевский район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8(84233)21362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100107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Старокулаткинский район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Кадырова Закия Абдулхаевна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И.о. начальника Управления образования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8(84249)21639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623221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Старомайнский район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Макарова Наталья Николаевна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Заместитель директора по методической работе МБО ДО ЦТиС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8(84230)23109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16419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Сурский район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Лушникова Татьяна Юрьевна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Начальник отдела общего и доп.образования управления образования администрации МО "Сурский район"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8-84(242)21677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886203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Тереньгульский район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Андросова Наталья Викторовна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Начальник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8(84234)21840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834803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Ульяновский район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Ерахтин Евгений Сергеевич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Начальник отдела общего образования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8(84254)20079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841068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Цильнинский район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Головина Марина Александровна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Заместитель начальника управления образования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88424522122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798979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Чердаклинский район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Шумилова Ольга Геннадьевна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Главный инспектор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8-84(231)21646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5377"/>
                  </a:ext>
                </a:extLst>
              </a:tr>
            </a:tbl>
          </a:graphicData>
        </a:graphic>
      </p:graphicFrame>
      <p:pic>
        <p:nvPicPr>
          <p:cNvPr id="7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2861" y="0"/>
            <a:ext cx="733035" cy="692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301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/>
      <a:lstStyle>
        <a:defPPr algn="r">
          <a:spcBef>
            <a:spcPct val="0"/>
          </a:spcBef>
          <a:buFontTx/>
          <a:buNone/>
          <a:defRPr sz="2800" i="1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4633</TotalTime>
  <Words>626</Words>
  <Application>Microsoft Office PowerPoint</Application>
  <PresentationFormat>Экран (4:3)</PresentationFormat>
  <Paragraphs>147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Wingdings</vt:lpstr>
      <vt:lpstr>Тема Office</vt:lpstr>
      <vt:lpstr>Лист</vt:lpstr>
      <vt:lpstr>НОВАЯ МОДЕЛЬ КОНТРОЛЯ  ОЦЕНКИ КАЧЕСТВА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Витушкина</dc:creator>
  <cp:lastModifiedBy>User</cp:lastModifiedBy>
  <cp:revision>632</cp:revision>
  <cp:lastPrinted>2023-09-29T07:03:28Z</cp:lastPrinted>
  <dcterms:created xsi:type="dcterms:W3CDTF">2020-12-01T05:01:00Z</dcterms:created>
  <dcterms:modified xsi:type="dcterms:W3CDTF">2023-10-05T06:05:54Z</dcterms:modified>
</cp:coreProperties>
</file>