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handoutMasterIdLst>
    <p:handoutMasterId r:id="rId28"/>
  </p:handoutMasterIdLst>
  <p:sldIdLst>
    <p:sldId id="423" r:id="rId2"/>
    <p:sldId id="438" r:id="rId3"/>
    <p:sldId id="429" r:id="rId4"/>
    <p:sldId id="430" r:id="rId5"/>
    <p:sldId id="439" r:id="rId6"/>
    <p:sldId id="431" r:id="rId7"/>
    <p:sldId id="432" r:id="rId8"/>
    <p:sldId id="433" r:id="rId9"/>
    <p:sldId id="434" r:id="rId10"/>
    <p:sldId id="435" r:id="rId11"/>
    <p:sldId id="437" r:id="rId12"/>
    <p:sldId id="320" r:id="rId13"/>
    <p:sldId id="323" r:id="rId14"/>
    <p:sldId id="324" r:id="rId15"/>
    <p:sldId id="325" r:id="rId16"/>
    <p:sldId id="315" r:id="rId17"/>
    <p:sldId id="380" r:id="rId18"/>
    <p:sldId id="445" r:id="rId19"/>
    <p:sldId id="446" r:id="rId20"/>
    <p:sldId id="447" r:id="rId21"/>
    <p:sldId id="421" r:id="rId22"/>
    <p:sldId id="422" r:id="rId23"/>
    <p:sldId id="443" r:id="rId24"/>
    <p:sldId id="426" r:id="rId25"/>
    <p:sldId id="444" r:id="rId26"/>
    <p:sldId id="42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66CC"/>
    <a:srgbClr val="DAEEF0"/>
    <a:srgbClr val="F8DCF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12" autoAdjust="0"/>
    <p:restoredTop sz="94660"/>
  </p:normalViewPr>
  <p:slideViewPr>
    <p:cSldViewPr>
      <p:cViewPr>
        <p:scale>
          <a:sx n="66" d="100"/>
          <a:sy n="66" d="100"/>
        </p:scale>
        <p:origin x="-954" y="-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71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E8A712-0425-42C6-A2FF-DFF632EFAF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8ADCE-5443-4CEF-9CE4-DA9F94B28F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8D93C-2420-492A-9A5C-CCBDAF8148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397AF-AC7D-4FFD-A8C8-9C1A6E2B39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836EE-D007-4544-B60B-D944846EC9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FA151-10C0-48FF-9BE4-5349E976E2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3B266-D787-4F7A-8368-C419D61298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D5F6F-7B95-4F65-AF02-2137529F0D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19AFF-23B9-4030-92A1-12D91032D5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499BB-F764-4999-8A02-CBC62C0C30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8B034-E5F3-45A5-BD8D-9ACC36B74E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216A-C5BF-47B2-A60A-43D64BF3A9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6CF66-7BE6-442E-BE59-36BDEF9326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7AB9E-7B1D-417E-B16E-33A9D7954F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DF437-C67B-4DA1-9A13-66AF2F6100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FFEDE0-CED3-4461-AD26-C4B0D34035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04800" y="1524000"/>
            <a:ext cx="8610600" cy="107721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>Угрозы социальной безопасности: </a:t>
            </a:r>
            <a:br>
              <a:rPr lang="ru-RU" sz="3200" dirty="0" smtClean="0">
                <a:latin typeface="Georgia" pitchFamily="18" charset="0"/>
              </a:rPr>
            </a:br>
            <a:r>
              <a:rPr lang="ru-RU" sz="3200" dirty="0" smtClean="0">
                <a:latin typeface="Georgia" pitchFamily="18" charset="0"/>
              </a:rPr>
              <a:t>формы и способы защиты</a:t>
            </a:r>
            <a:endParaRPr lang="ru-RU" altLang="ru-RU" sz="32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206375" y="4077072"/>
            <a:ext cx="893762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Богданов Владимир Владимирович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i="1" dirty="0">
                <a:latin typeface="Times New Roman" pitchFamily="18" charset="0"/>
                <a:cs typeface="Times New Roman" pitchFamily="18" charset="0"/>
              </a:rPr>
              <a:t>доцент кафедры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теории и методики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преподавания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физической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культуры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безопасности жизнедеятельности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ФГБОУ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ВО «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УлГПУ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им. И.Н. Ульянова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alt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г.Ульяновск</a:t>
            </a:r>
          </a:p>
          <a:p>
            <a:pPr algn="ctr"/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2023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52400" y="2286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 lnSpcReduction="10000"/>
          </a:bodyPr>
          <a:lstStyle/>
          <a:p>
            <a:pPr lvl="0" algn="ctr" eaLnBrk="0" hangingPunct="0">
              <a:defRPr/>
            </a:pPr>
            <a:r>
              <a:rPr lang="en-US" dirty="0" smtClean="0"/>
              <a:t>XXIV</a:t>
            </a:r>
            <a:r>
              <a:rPr lang="ru-RU" dirty="0" smtClean="0"/>
              <a:t> областная научно-практическая конференция руководителей образовательных организаций Ульяновской области,</a:t>
            </a:r>
            <a:br>
              <a:rPr lang="ru-RU" dirty="0" smtClean="0"/>
            </a:br>
            <a:r>
              <a:rPr lang="ru-RU" dirty="0" smtClean="0"/>
              <a:t>реализующих адаптированные основные образовательные программы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="1" kern="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Times New Roman" pitchFamily="18" charset="0"/>
              </a:rPr>
              <a:t>25.08.2023</a:t>
            </a: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441158"/>
          <a:ext cx="8763000" cy="3963202"/>
        </p:xfrm>
        <a:graphic>
          <a:graphicData uri="http://schemas.openxmlformats.org/drawingml/2006/table">
            <a:tbl>
              <a:tblPr/>
              <a:tblGrid>
                <a:gridCol w="2209800"/>
                <a:gridCol w="6553200"/>
              </a:tblGrid>
              <a:tr h="58553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Группа критериев на основе источников угроз социального происхождения </a:t>
                      </a:r>
                      <a:endParaRPr lang="ru-RU" sz="1800" dirty="0" smtClean="0">
                        <a:solidFill>
                          <a:srgbClr val="000000"/>
                        </a:solidFill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как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общественных отношений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475" marR="6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3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Индекс нравственного состояния общества (ИНСО)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475" marR="6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Основан на интеграции таких показателей, как количество (на 100 жителей) убийств; беспризорных детей; индекс коррупции; индекс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Джини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- неравномерность распределения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доходов.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475" marR="6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Уровень стабильности и целостности системы ценностей общества и его мировоззренческих основ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475" marR="6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Система ценностей является фундаментом общества, на котором выстраиваются все типы социальных отношений: экономических, политических, культурных, семейных и т.д. Так как ценности придают обществу необходимую степень порядка и предсказуемости, поскольку через них осуществляется регуляция человеческой деятельности, они выступают гарантом национальной безопасности общества, а их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изменение формирует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угрозу безопасности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общества.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475" marR="66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4800" y="4724400"/>
            <a:ext cx="8610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Georgia" pitchFamily="18" charset="0"/>
              </a:rPr>
              <a:t>В международной практике под социальной безопасностью понимается «социальное обеспечение». Так, согласно данным МОТ, «социальная безопасность (</a:t>
            </a:r>
            <a:r>
              <a:rPr lang="ru-RU" dirty="0" err="1" smtClean="0">
                <a:latin typeface="Georgia" pitchFamily="18" charset="0"/>
              </a:rPr>
              <a:t>social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security</a:t>
            </a:r>
            <a:r>
              <a:rPr lang="ru-RU" dirty="0" smtClean="0">
                <a:latin typeface="Georgia" pitchFamily="18" charset="0"/>
              </a:rPr>
              <a:t>)» - это неотъемлемая часть государственной социальной политики и важный инструмент предотвращения и сокращения бедности»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728502" y="6488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6200" y="166301"/>
            <a:ext cx="89154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79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Угрозы социальной безопасности классифицируются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по следующим признакам: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279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 причинам возникновения - непреднамеренные,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вызванные случайными обстоятельствами, не зависящими от действий конкретных людей или общественных сил (чаще всего связаны со стихийными бедствиями, неурожаями, эпидемиями и пр.), и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преднамеренные,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спровоцированные действиями людей и общественными группировками (межнациональные и политические конфликты, войны и т. п.);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279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 продолжительности действия - кратковременные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(террористический акт, покушение, бандитский налет и т. д.) и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долговременные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(инфляция, безработица, межэтнический конфликт, война и т. п.);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279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 скорости распространения - взрывные, стремительные, быстро распространяющиеся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(политические и военные конфликты) 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умеренные, плавно распространяющиеся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(предпосылки социальной революции или войны);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279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 масштабам распространения - локальные, объектовые, местные,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охватывающие небольшой населенный пункт, объект городского хозяйства, городской квартал, район (забастовки, демонстрации протеста, массовые беспорядки на объектах культуры, спорта и т. д.), и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региональные, национальные, глобальные,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распространяющиеся на огромные территории (экономические кризисы, межнациональные и военные конфликты и т. д.);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2794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 возможности предотвращения - неизбежные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(как правило, стихийные бедствия и эпидемии) и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предотвращаемые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(социально-политические и военные конфликты, крупномасштабные войны и пр.).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728502" y="6488668"/>
            <a:ext cx="406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334962"/>
          </a:xfrm>
          <a:solidFill>
            <a:srgbClr val="DAEEF0"/>
          </a:solidFill>
        </p:spPr>
        <p:txBody>
          <a:bodyPr/>
          <a:lstStyle/>
          <a:p>
            <a:pPr eaLnBrk="1" hangingPunct="1"/>
            <a:r>
              <a:rPr lang="ru-RU" altLang="ru-RU" sz="2000" b="1" dirty="0" smtClean="0">
                <a:latin typeface="Georgia" pitchFamily="18" charset="0"/>
              </a:rPr>
              <a:t>Особенности индивидуального поведения людей в ЧС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1"/>
            <a:ext cx="8991600" cy="1447800"/>
          </a:xfrm>
          <a:noFill/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1800" dirty="0" smtClean="0">
                <a:latin typeface="Georgia" pitchFamily="18" charset="0"/>
              </a:rPr>
              <a:t>Поведение людей в ЧС делится на две категории:</a:t>
            </a:r>
          </a:p>
          <a:p>
            <a:pPr marL="669925" lvl="1" indent="-325438" algn="just" eaLnBrk="1" hangingPunct="1">
              <a:lnSpc>
                <a:spcPct val="80000"/>
              </a:lnSpc>
            </a:pPr>
            <a:r>
              <a:rPr lang="ru-RU" altLang="ru-RU" sz="1800" i="1" dirty="0" smtClean="0">
                <a:latin typeface="Georgia" pitchFamily="18" charset="0"/>
              </a:rPr>
              <a:t>рациональное</a:t>
            </a:r>
            <a:r>
              <a:rPr lang="ru-RU" altLang="ru-RU" sz="1800" i="1" dirty="0" smtClean="0">
                <a:latin typeface="Georgia" pitchFamily="18" charset="0"/>
              </a:rPr>
              <a:t>, адаптивное поведение человека с психическим контролем и управлением эмоциональным состоянием и целенаправленными действиями;</a:t>
            </a:r>
            <a:r>
              <a:rPr lang="ru-RU" altLang="ru-RU" sz="1800" dirty="0" smtClean="0">
                <a:latin typeface="Georgia" pitchFamily="18" charset="0"/>
              </a:rPr>
              <a:t> </a:t>
            </a:r>
          </a:p>
          <a:p>
            <a:pPr marL="669925" lvl="1" indent="-325438" algn="just" eaLnBrk="1" hangingPunct="1">
              <a:lnSpc>
                <a:spcPct val="80000"/>
              </a:lnSpc>
            </a:pPr>
            <a:r>
              <a:rPr lang="ru-RU" altLang="ru-RU" sz="1800" i="1" dirty="0" smtClean="0">
                <a:latin typeface="Georgia" pitchFamily="18" charset="0"/>
              </a:rPr>
              <a:t>отсутствие </a:t>
            </a:r>
            <a:r>
              <a:rPr lang="ru-RU" altLang="ru-RU" sz="1800" i="1" dirty="0" smtClean="0">
                <a:latin typeface="Georgia" pitchFamily="18" charset="0"/>
              </a:rPr>
              <a:t>адаптации к обстановке, нерациональное поведение, </a:t>
            </a:r>
            <a:r>
              <a:rPr lang="ru-RU" altLang="ru-RU" sz="1800" i="1" dirty="0" err="1" smtClean="0">
                <a:latin typeface="Georgia" pitchFamily="18" charset="0"/>
              </a:rPr>
              <a:t>дезорганизующее</a:t>
            </a:r>
            <a:r>
              <a:rPr lang="ru-RU" altLang="ru-RU" sz="1800" i="1" dirty="0" smtClean="0">
                <a:latin typeface="Georgia" pitchFamily="18" charset="0"/>
              </a:rPr>
              <a:t> и опасное для окружающих. </a:t>
            </a:r>
          </a:p>
          <a:p>
            <a:pPr eaLnBrk="1" hangingPunct="1">
              <a:lnSpc>
                <a:spcPct val="80000"/>
              </a:lnSpc>
            </a:pPr>
            <a:endParaRPr lang="ru-RU" altLang="ru-RU" sz="2800" dirty="0" smtClean="0">
              <a:latin typeface="Georgia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1981200"/>
            <a:ext cx="6517487" cy="487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728502" y="6488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381000"/>
          </a:xfrm>
          <a:solidFill>
            <a:srgbClr val="DAEEF0"/>
          </a:solidFill>
        </p:spPr>
        <p:txBody>
          <a:bodyPr/>
          <a:lstStyle/>
          <a:p>
            <a:pPr eaLnBrk="1" hangingPunct="1"/>
            <a:r>
              <a:rPr lang="ru-RU" altLang="ru-RU" sz="2000" b="1" dirty="0" smtClean="0">
                <a:latin typeface="Georgia" pitchFamily="18" charset="0"/>
              </a:rPr>
              <a:t>Особенности группового поведения людей в ЧС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9436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dirty="0" smtClean="0">
                <a:latin typeface="Georgia" pitchFamily="18" charset="0"/>
              </a:rPr>
              <a:t>Общая тенденция поведения людей в ЧС: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>
                <a:latin typeface="Georgia" pitchFamily="18" charset="0"/>
              </a:rPr>
              <a:t>не быть в одиночестве,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>
                <a:latin typeface="Georgia" pitchFamily="18" charset="0"/>
              </a:rPr>
              <a:t>находиться вместе,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>
                <a:latin typeface="Georgia" pitchFamily="18" charset="0"/>
              </a:rPr>
              <a:t>сбиваться в группы,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>
                <a:latin typeface="Georgia" pitchFamily="18" charset="0"/>
              </a:rPr>
              <a:t>действовать сообща</a:t>
            </a:r>
            <a:r>
              <a:rPr lang="ru-RU" altLang="ru-RU" sz="2000" b="1" i="1" dirty="0" smtClean="0">
                <a:latin typeface="Georgia" pitchFamily="18" charset="0"/>
              </a:rPr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 smtClean="0">
                <a:latin typeface="Georgia" pitchFamily="18" charset="0"/>
              </a:rPr>
              <a:t>так как при этом подсознательно или осознанно (механизмы адаптации и защиты) они чувствуют себя в большей безопасности.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dirty="0" smtClean="0">
                <a:latin typeface="Georgia" pitchFamily="18" charset="0"/>
              </a:rPr>
              <a:t>Психология </a:t>
            </a:r>
            <a:r>
              <a:rPr lang="ru-RU" altLang="ru-RU" sz="2000" b="1" dirty="0" smtClean="0">
                <a:latin typeface="Georgia" pitchFamily="18" charset="0"/>
              </a:rPr>
              <a:t>групп характеризуется: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i="1" dirty="0" smtClean="0">
                <a:latin typeface="Georgia" pitchFamily="18" charset="0"/>
              </a:rPr>
              <a:t>- взаимоотношениями</a:t>
            </a:r>
            <a:r>
              <a:rPr lang="ru-RU" altLang="ru-RU" sz="2000" dirty="0" smtClean="0">
                <a:latin typeface="Georgia" pitchFamily="18" charset="0"/>
              </a:rPr>
              <a:t> (взаимосвязи, распределение ролей между людьми в группе);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i="1" dirty="0" smtClean="0">
                <a:latin typeface="Georgia" pitchFamily="18" charset="0"/>
              </a:rPr>
              <a:t>- общением</a:t>
            </a:r>
            <a:r>
              <a:rPr lang="ru-RU" altLang="ru-RU" sz="2000" dirty="0" smtClean="0">
                <a:latin typeface="Georgia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i="1" dirty="0" smtClean="0">
                <a:latin typeface="Georgia" pitchFamily="18" charset="0"/>
              </a:rPr>
              <a:t>- взаимодействием</a:t>
            </a:r>
            <a:endParaRPr lang="ru-RU" altLang="ru-RU" sz="2000" i="1" dirty="0" smtClean="0"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dirty="0" smtClean="0">
                <a:latin typeface="Georgia" pitchFamily="18" charset="0"/>
              </a:rPr>
              <a:t>Социально-психологические </a:t>
            </a:r>
            <a:r>
              <a:rPr lang="ru-RU" altLang="ru-RU" sz="2000" b="1" dirty="0" smtClean="0">
                <a:latin typeface="Georgia" pitchFamily="18" charset="0"/>
              </a:rPr>
              <a:t>механизмы групповых процессов:</a:t>
            </a:r>
            <a:endParaRPr lang="ru-RU" altLang="ru-RU" sz="2000" dirty="0" smtClean="0"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ru-RU" sz="2000" dirty="0" smtClean="0">
                <a:latin typeface="Georgia" pitchFamily="18" charset="0"/>
              </a:rPr>
              <a:t>социальное восприятие, подражание, внушение, убеждение, заражение, принуждение, групповое давление, "массовая сила" (взаимное усиление), взаимное сцепление, взаимное влияние,  энергия взаимных действий.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latin typeface="Georgia" pitchFamily="18" charset="0"/>
              </a:rPr>
              <a:t>Групповое </a:t>
            </a:r>
            <a:r>
              <a:rPr lang="ru-RU" altLang="ru-RU" sz="2000" b="1" dirty="0" smtClean="0">
                <a:latin typeface="Georgia" pitchFamily="18" charset="0"/>
              </a:rPr>
              <a:t>поведение</a:t>
            </a:r>
            <a:r>
              <a:rPr lang="ru-RU" altLang="ru-RU" sz="2000" dirty="0" smtClean="0">
                <a:latin typeface="Georgia" pitchFamily="18" charset="0"/>
              </a:rPr>
              <a:t> людей зависит от таких эмоциональных факторов, которые связаны с групповым умонастроением, а не с индивидуальными свойствами психики человека. 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dirty="0" smtClean="0">
              <a:latin typeface="Georg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728502" y="6488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DAEEF0"/>
          </a:solidFill>
        </p:spPr>
        <p:txBody>
          <a:bodyPr/>
          <a:lstStyle/>
          <a:p>
            <a:pPr eaLnBrk="1" hangingPunct="1"/>
            <a:r>
              <a:rPr lang="ru-RU" altLang="ru-RU" sz="2000" b="1" dirty="0" smtClean="0">
                <a:latin typeface="Georgia" pitchFamily="18" charset="0"/>
              </a:rPr>
              <a:t>Социально-психологические факторы, влияющие на групповое поведение сотрудников в ЧС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1"/>
            <a:ext cx="8610600" cy="36576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Georgia" pitchFamily="18" charset="0"/>
              </a:rPr>
              <a:t>возрастает регулирующее влияние психических состояний (утомление, напряженность) на  возникновение, формирование и изменение социально психологических условий в группе;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Georgia" pitchFamily="18" charset="0"/>
              </a:rPr>
              <a:t>изменения в поведении личности в условиях ЧС проявляются в общем снижении стремления к компромиссному поведению, взаимной  уступчивости, в отстаивании своих интересов, усилению ориентации на нормативные  способы разрешения конфликта;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Georgia" pitchFamily="18" charset="0"/>
              </a:rPr>
              <a:t>индивидуальные особенности, связанные с различным соотношением состояний утомления и напряженности, определяют характер  сотрудничества  и способы  разрешения конфликтных ситуаций;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Georgia" pitchFamily="18" charset="0"/>
              </a:rPr>
              <a:t>изменения поведения соперничающих личностей в условиях ЧС определяются чертами,  предрасполагающими к трудностям межличностного общения;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Georgia" pitchFamily="18" charset="0"/>
              </a:rPr>
              <a:t>показатели индивидуального и группового приспособления (адаптации) к ЧС.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728502" y="6488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334962"/>
          </a:xfrm>
          <a:solidFill>
            <a:srgbClr val="DAEEF0"/>
          </a:solidFill>
        </p:spPr>
        <p:txBody>
          <a:bodyPr/>
          <a:lstStyle/>
          <a:p>
            <a:pPr eaLnBrk="1" hangingPunct="1"/>
            <a:r>
              <a:rPr lang="ru-RU" altLang="ru-RU" sz="2000" b="1" dirty="0" smtClean="0">
                <a:latin typeface="Georgia" pitchFamily="18" charset="0"/>
              </a:rPr>
              <a:t>Особенности массового поведения людей </a:t>
            </a:r>
            <a:r>
              <a:rPr lang="ru-RU" altLang="ru-RU" sz="2000" b="1" dirty="0" smtClean="0">
                <a:latin typeface="Georgia" pitchFamily="18" charset="0"/>
              </a:rPr>
              <a:t>в </a:t>
            </a:r>
            <a:r>
              <a:rPr lang="ru-RU" altLang="ru-RU" sz="2000" b="1" dirty="0" smtClean="0">
                <a:latin typeface="Georgia" pitchFamily="18" charset="0"/>
              </a:rPr>
              <a:t>ЧС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4525963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 smtClean="0">
                <a:latin typeface="Georgia" pitchFamily="18" charset="0"/>
              </a:rPr>
              <a:t>Психология толпы отлична от психологии группы.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b="1" dirty="0" smtClean="0"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 b="1" dirty="0" smtClean="0">
                <a:latin typeface="Georgia" pitchFamily="18" charset="0"/>
              </a:rPr>
              <a:t>Толпе характерны: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>
                <a:latin typeface="Georgia" pitchFamily="18" charset="0"/>
              </a:rPr>
              <a:t>динамичность, податливость разовым влияниям, конформизм, заражение, подражание, сходство эмоционального настроя, временного психологического единства;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>
                <a:latin typeface="Georgia" pitchFamily="18" charset="0"/>
              </a:rPr>
              <a:t>рациональные, разумные способы регуляции поведения уступают эмоциональным;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>
                <a:latin typeface="Georgia" pitchFamily="18" charset="0"/>
              </a:rPr>
              <a:t>роль случайностей в настроениях и поведениях людей в толпе повышена, а развитие ее поведения трудно предсказать;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>
                <a:latin typeface="Georgia" pitchFamily="18" charset="0"/>
              </a:rPr>
              <a:t>в ЧС на начальном этапе толпе характерны элементарные формы коллективного поведения и панические реакции.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dirty="0" smtClean="0">
              <a:latin typeface="Georgia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altLang="ru-RU" sz="2000" b="1" i="1" dirty="0" smtClean="0">
                <a:latin typeface="Georgia" pitchFamily="18" charset="0"/>
              </a:rPr>
              <a:t>Толпой можно управлять 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b="1" i="1" dirty="0" smtClean="0">
              <a:latin typeface="Georg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00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728502" y="6488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086600" cy="411162"/>
          </a:xfrm>
          <a:solidFill>
            <a:srgbClr val="DAEEF0"/>
          </a:solidFill>
        </p:spPr>
        <p:txBody>
          <a:bodyPr/>
          <a:lstStyle/>
          <a:p>
            <a:pPr eaLnBrk="1" hangingPunct="1"/>
            <a:r>
              <a:rPr lang="ru-RU" altLang="ru-RU" sz="2000" b="1" dirty="0" smtClean="0">
                <a:latin typeface="Georgia" pitchFamily="18" charset="0"/>
              </a:rPr>
              <a:t>В состоянии паники человек</a:t>
            </a:r>
            <a:endParaRPr lang="ru-RU" altLang="ru-RU" sz="2000" b="1" dirty="0" smtClean="0">
              <a:latin typeface="Georgia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229600" cy="22098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Georgia" pitchFamily="18" charset="0"/>
              </a:rPr>
              <a:t>мечется, не понимая, что он делает;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Georgia" pitchFamily="18" charset="0"/>
              </a:rPr>
              <a:t>цепенеет</a:t>
            </a:r>
            <a:r>
              <a:rPr lang="ru-RU" altLang="ru-RU" sz="1800" dirty="0" smtClean="0">
                <a:latin typeface="Georgia" pitchFamily="18" charset="0"/>
              </a:rPr>
              <a:t>, столбенеет;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Georgia" pitchFamily="18" charset="0"/>
              </a:rPr>
              <a:t>происходит </a:t>
            </a:r>
            <a:r>
              <a:rPr lang="ru-RU" altLang="ru-RU" sz="1800" dirty="0" smtClean="0">
                <a:latin typeface="Georgia" pitchFamily="18" charset="0"/>
              </a:rPr>
              <a:t>потеря ориентации;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Georgia" pitchFamily="18" charset="0"/>
              </a:rPr>
              <a:t>нарушение </a:t>
            </a:r>
            <a:r>
              <a:rPr lang="ru-RU" altLang="ru-RU" sz="1800" dirty="0" smtClean="0">
                <a:latin typeface="Georgia" pitchFamily="18" charset="0"/>
              </a:rPr>
              <a:t>соотношения между основными и второстепенными действиями;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Georgia" pitchFamily="18" charset="0"/>
              </a:rPr>
              <a:t>распад </a:t>
            </a:r>
            <a:r>
              <a:rPr lang="ru-RU" altLang="ru-RU" sz="1800" dirty="0" smtClean="0">
                <a:latin typeface="Georgia" pitchFamily="18" charset="0"/>
              </a:rPr>
              <a:t>структуры действий и операций;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Georgia" pitchFamily="18" charset="0"/>
              </a:rPr>
              <a:t>обострение </a:t>
            </a:r>
            <a:r>
              <a:rPr lang="ru-RU" altLang="ru-RU" sz="1800" dirty="0" smtClean="0">
                <a:latin typeface="Georgia" pitchFamily="18" charset="0"/>
              </a:rPr>
              <a:t>оборонительной реакции;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>
                <a:latin typeface="Georgia" pitchFamily="18" charset="0"/>
              </a:rPr>
              <a:t>отказ </a:t>
            </a:r>
            <a:r>
              <a:rPr lang="ru-RU" altLang="ru-RU" sz="1800" dirty="0" smtClean="0">
                <a:latin typeface="Georgia" pitchFamily="18" charset="0"/>
              </a:rPr>
              <a:t>от деятельности.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2819400"/>
            <a:ext cx="7620000" cy="457200"/>
          </a:xfrm>
          <a:prstGeom prst="rect">
            <a:avLst/>
          </a:prstGeom>
          <a:solidFill>
            <a:srgbClr val="DAEEF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Факторы, определяющие возникновение паники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3200400"/>
            <a:ext cx="82296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alt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Внезапность проявления угрозы для жизни, здоровья, безопасности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alt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Длительные переживания, опасения, накопление тревоги, неопределенность ситуации, предполагаемые опасности, невзгоды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altLang="ru-RU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Полная психологическая неготовность к произошедшему событию.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4495800"/>
            <a:ext cx="8229600" cy="334962"/>
          </a:xfrm>
          <a:prstGeom prst="rect">
            <a:avLst/>
          </a:prstGeom>
          <a:solidFill>
            <a:srgbClr val="DAEEF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Механизм развития паники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43000" y="4953000"/>
            <a:ext cx="73152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Включение «пускового сигнала»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Воссоздание образа опасности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Активизация защитной системы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Паническое поведение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728502" y="6488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solidFill>
            <a:srgbClr val="DAEEF0"/>
          </a:solidFill>
        </p:spPr>
        <p:txBody>
          <a:bodyPr/>
          <a:lstStyle/>
          <a:p>
            <a:pPr eaLnBrk="1" hangingPunct="1"/>
            <a:r>
              <a:rPr lang="ru-RU" altLang="ru-RU" sz="1800" b="1" dirty="0" smtClean="0">
                <a:latin typeface="Georgia" pitchFamily="18" charset="0"/>
              </a:rPr>
              <a:t>Для предотвращения  паники предлагаются возможные мероприятия:</a:t>
            </a:r>
            <a:endParaRPr lang="ru-RU" altLang="ru-RU" sz="1800" dirty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4724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1800" dirty="0" smtClean="0">
                <a:latin typeface="Georgia" pitchFamily="18" charset="0"/>
              </a:rPr>
              <a:t>своевременное определение  очагов напряжения;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>
                <a:latin typeface="Georgia" pitchFamily="18" charset="0"/>
              </a:rPr>
              <a:t>спокойная, деловая, без драматизации постоянная информация;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>
                <a:latin typeface="Georgia" pitchFamily="18" charset="0"/>
              </a:rPr>
              <a:t>четкое управление, постоянный контакт с оперативными и вспомогательными силами;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>
                <a:latin typeface="Georgia" pitchFamily="18" charset="0"/>
              </a:rPr>
              <a:t>простые и понятные указания о необходимых действиях, никаких  приказов  и команд, создание «островков спокойствия»;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>
                <a:latin typeface="Georgia" pitchFamily="18" charset="0"/>
              </a:rPr>
              <a:t>разрядка ситуации  музыкальными передачами или отвлекающими занятиями;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>
                <a:latin typeface="Georgia" pitchFamily="18" charset="0"/>
              </a:rPr>
              <a:t>изоляция паникеров и распространителей слухов, противодействие слухам путем непрерывной передачи сообщений  об обстановке;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>
                <a:latin typeface="Georgia" pitchFamily="18" charset="0"/>
              </a:rPr>
              <a:t>открытие запасных выходов, управление потоками людей, организация мобильных групп, постановка  им задач;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>
                <a:latin typeface="Georgia" pitchFamily="18" charset="0"/>
              </a:rPr>
              <a:t>исключение из обихода слов “паника”, “катастрофа”  и подобное.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>
                <a:latin typeface="Georgia" pitchFamily="18" charset="0"/>
              </a:rPr>
              <a:t>изолирование кричащих, успокаивание душевно больных, нервных;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>
                <a:latin typeface="Georgia" pitchFamily="18" charset="0"/>
              </a:rPr>
              <a:t>отстранение шумных руководителей;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>
                <a:latin typeface="Georgia" pitchFamily="18" charset="0"/>
              </a:rPr>
              <a:t>особая ответственность при использовании силы.</a:t>
            </a:r>
          </a:p>
          <a:p>
            <a:pPr eaLnBrk="1" hangingPunct="1">
              <a:lnSpc>
                <a:spcPct val="90000"/>
              </a:lnSpc>
            </a:pPr>
            <a:endParaRPr lang="ru-RU" altLang="ru-RU" sz="2100" dirty="0" smtClean="0">
              <a:latin typeface="Georgia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210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728502" y="6488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790956"/>
          <a:ext cx="8915400" cy="5152644"/>
        </p:xfrm>
        <a:graphic>
          <a:graphicData uri="http://schemas.openxmlformats.org/drawingml/2006/table">
            <a:tbl>
              <a:tblPr/>
              <a:tblGrid>
                <a:gridCol w="1600200"/>
                <a:gridCol w="1905000"/>
                <a:gridCol w="2020662"/>
                <a:gridCol w="1548065"/>
                <a:gridCol w="1841473"/>
              </a:tblGrid>
              <a:tr h="286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Характеристика периода, его продолжительность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Основные травмирующие факторы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Основные психические реакции участников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Поведенческие реакции участников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Управленческие действия, комплекс спасательных, медицинских и социальных мероприятий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Первый период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b="1" u="sng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Острый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начала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воздействия до организации спасательных работ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Внезапно возникшая угроза собственной жизни и гибели близких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1.Непатологическая невротическая реакция, в основе которой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16840" algn="l"/>
                          <a:tab pos="1727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страх,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16840" algn="l"/>
                          <a:tab pos="1727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психическая напряженность,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16840" algn="l"/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чувство тревоги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Острые реактивные психозы в форме аффективно-шоковых состояний с двигательным возбуждением или заторможенностью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1.Сохраняется адекватное поведение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2.Теряют контроль над своими поступками, состояние «окаменелости», малоподвижности сменяется бесцельными движениями, бегством, криками, состояние паники.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Самоорганизация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Самоуправление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Взаимопомощь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"/>
            <a:ext cx="91440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Динамика развития экстремальной ситуации, посттравматических и социально-стрессовых расстройств участников ЧС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728502" y="6488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" y="609600"/>
          <a:ext cx="8915400" cy="5888736"/>
        </p:xfrm>
        <a:graphic>
          <a:graphicData uri="http://schemas.openxmlformats.org/drawingml/2006/table">
            <a:tbl>
              <a:tblPr/>
              <a:tblGrid>
                <a:gridCol w="1600200"/>
                <a:gridCol w="1905000"/>
                <a:gridCol w="2020662"/>
                <a:gridCol w="1548065"/>
                <a:gridCol w="1841473"/>
              </a:tblGrid>
              <a:tr h="47812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Второй период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Спасательные работы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Нормальная жизнь в экстремальных  условиях 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начала до окончания спасательных работ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Ожидания повторных физических воздействий и новых стрессовых воздействий в связи с: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утратой родных,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разобщением семей,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потери дома, имущества,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необходимостью идентификации погибших родственников,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несовпадения ожидаемого с результатами спасательных работ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Непатологическая невротическая реакция с  преобладанием эмоциональной напряженности,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гипомимических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реакций.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Постепенное уменьшение количества и глубины аффективно шоковых состояний и глубины их проявления. Проявляются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фобические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неврозы (страх замкнутых помещений).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Сохраняется адекватная самооценка и способность к целенаправленной деятельности.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Поведение носит неадекватный характер, двигательные действия мало целесообразны, речевая продукция уменьшается.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Желание быть на открытой местности, отказываются входить в замкнутые пространства (машину, палатку и т.п.)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Эффективное ведение аварийно-спасательных работ. Максимальное сокращение периода спасательных работ.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Оказание квалифицированной медицинской помощи с обязательной психиатрической, психологической и медикаментозной помощью пострадавшим.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"/>
            <a:ext cx="91440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Динамика развития экстремальной ситуации, посттравматических и социально-стрессовых расстройств участников ЧС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728502" y="6488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381000"/>
            <a:ext cx="8839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Georgia" pitchFamily="18" charset="0"/>
              </a:rPr>
              <a:t>В «Стратегии комплексной безопасности детей в Российской Федерации на период до 2030 года» обозначено, что «актуальными остаются причины детской смертности, связанные с недостаточным уровнем знания детьми и взрослыми основ безопасности жизнедеятельности, отсутствием у них навыков поведения в опасных, экстремальных и чрезвычайных ситуациях»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25146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smtClean="0">
                <a:latin typeface="Georgia" pitchFamily="18" charset="0"/>
              </a:rPr>
              <a:t>«Социальная </a:t>
            </a:r>
            <a:r>
              <a:rPr lang="ru-RU" dirty="0" smtClean="0">
                <a:latin typeface="Georgia" pitchFamily="18" charset="0"/>
              </a:rPr>
              <a:t>безопасность является одним из ведущих элементов системы национальной безопасности и представляет собой интегральное понятие, обозначающее состояние и способность государственной и общественной системы страны обеспечить эффективное функционирование социальной сферы, предотвратить деструктивные явления и процессы, сохранить и развить условия, средства и способы социализации человека, соблюдение в обществе и государстве его образа жизни, благосостояния, неотъемлемых прав и свобод, духовно - нравственных ценностей</a:t>
            </a:r>
            <a:r>
              <a:rPr lang="ru-RU" dirty="0" smtClean="0">
                <a:latin typeface="Georgia" pitchFamily="18" charset="0"/>
              </a:rPr>
              <a:t>».                Я.А</a:t>
            </a:r>
            <a:r>
              <a:rPr lang="ru-RU" dirty="0" smtClean="0">
                <a:latin typeface="Georgia" pitchFamily="18" charset="0"/>
              </a:rPr>
              <a:t>. </a:t>
            </a:r>
            <a:r>
              <a:rPr lang="ru-RU" dirty="0" err="1" smtClean="0">
                <a:latin typeface="Georgia" pitchFamily="18" charset="0"/>
              </a:rPr>
              <a:t>Маргулян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843918" y="648866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" y="609600"/>
          <a:ext cx="8915400" cy="6134100"/>
        </p:xfrm>
        <a:graphic>
          <a:graphicData uri="http://schemas.openxmlformats.org/drawingml/2006/table">
            <a:tbl>
              <a:tblPr/>
              <a:tblGrid>
                <a:gridCol w="1371600"/>
                <a:gridCol w="1905000"/>
                <a:gridCol w="2438400"/>
                <a:gridCol w="1600200"/>
                <a:gridCol w="1600200"/>
              </a:tblGrid>
              <a:tr h="47812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Третий период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эвакуации пострадавших в безопасные районы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1.Изменение жизненного стереотипа.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2.Страх за состояние своего здоровья и здоровья близких.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3.Переживание утраты близких и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ьразобщения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семей.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Материальные потери (утрата дома, имущества)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1.Психоэмоциональное напряжение, сменяющееся астено-депрессивным состоянием.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2.Заострение характерологических черт, усиление вредных привычек. 3.Фобические неврозы.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Невротическое развитие личности.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«Соматизация» невротических состояний.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 Психопатизация, связанная с травматическими повреждениями и соматическими заболеваниями,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реальными трудностями жизни пострадавших.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 Появляются соматогенные психические нарушения.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 Затяжные реактивные психозы с депрессивным, паранойяльным, псевдодементным синдромом.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1.Увеличивается потребление алкоголя,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табакокурения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медикаментов  (от 30% до 52%).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2.Активизируется  межличностное общение, нормализуется эмоциональная окраска речи, восстанавливаются сновидения.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3.Требования  возмещения моральных и материальных потерь.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4.Увеличивается вероятность конфликтных ситуаций.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Своевременное возмещение материальных и моральных ущербов.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Обеспечение социальной защиты пострадавшим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6840" algn="l"/>
                          <a:tab pos="25730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Качественное медицинское обслуживание в полном объеме.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91" marR="1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"/>
            <a:ext cx="91440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Динамика развития экстремальной ситуации, посттравматических и социально-стрессовых расстройств участников ЧС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728502" y="6488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49959"/>
            <a:ext cx="86868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Подготовленность к действиям в условиях ЧС.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Специальная экстремальная подготовленность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характеризуется: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морально-психологической подготовленностью,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экстремальной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обученностью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(умения и навыки),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психологической подготовленностью (психологическая устойчивость, психологические качества),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подготовленностью к обеспечению личной безопасности,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практическим опытом преодоления трудностей.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Общая экстремальная подготовленность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заключается в: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знании сущности, типов, видов экстремальных ситуаций;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понимании основных требований экстремальных ситуаций к учащемуся, трудностей и опасностей, возникающих перед ним, возможных последствий негативного и позитивного характера;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убежденности в необходимости тщательной и полноценной подготовки себя к экстремальным ситуациям в жизни и деятельности и обеспечении таким образом личной безопасности;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знании педагогом (специалистом-психологом) педагогической системы экстремальной подготовки;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Arial" pitchFamily="34" charset="0"/>
            </a:endParaRPr>
          </a:p>
          <a:p>
            <a:pPr indent="450850" eaLnBrk="0" hangingPunct="0">
              <a:buFontTx/>
              <a:buChar char="•"/>
              <a:tabLst>
                <a:tab pos="457200" algn="l"/>
                <a:tab pos="630238" algn="l"/>
              </a:tabLst>
            </a:pPr>
            <a:r>
              <a:rPr lang="ru-RU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сформированном и появляющемся стремлении как учащегося, так и самого педагога к непрерывному повышению собственной экстремальной подготовленности.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728502" y="6488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228600" y="1828086"/>
            <a:ext cx="8686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Структура психологической готовности школьников к действиям 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опасных и чрезвычайных ситуациях включает в себя следующие критерии и показатели психологической готовности школьников к действию в опасной ситуации: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когнитивный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(наличие знаний о способах безопасного поведения, познавательная активность, аналитический стиль мышления);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мотивационно-потребностный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(направленность и мотивация школьников на безопасное поведение, потребность и желание школьников в обеспечении личной и общественной безопасности, уровень внутренней мотивации учащихся к подготовке и самоподготовке в области безопасности);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деятельностно-практический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(навыки, умения, необходимые для реализации действия, физическая подготовленность, нервно-психологическая устойчивость, уровень тревожности как показатель развития уверенности школьников, реализация безопасного поведения в повседневной жизни);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 творческий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(способность к видению проблем, нестандартность мышления, способность к инновациям).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304800"/>
            <a:ext cx="8534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ru-RU" altLang="ru-RU" i="1" dirty="0" smtClean="0">
                <a:latin typeface="Georgia" pitchFamily="18" charset="0"/>
              </a:rPr>
              <a:t>Как показывает опыт, успешная деятельность в условиях ЧС зависит от: </a:t>
            </a:r>
          </a:p>
          <a:p>
            <a:pPr eaLnBrk="1" hangingPunct="1"/>
            <a:r>
              <a:rPr lang="ru-RU" altLang="ru-RU" dirty="0" smtClean="0">
                <a:latin typeface="Georgia" pitchFamily="18" charset="0"/>
              </a:rPr>
              <a:t>- компетентности </a:t>
            </a:r>
            <a:endParaRPr lang="ru-RU" altLang="ru-RU" dirty="0" smtClean="0">
              <a:latin typeface="Georgia" pitchFamily="18" charset="0"/>
            </a:endParaRPr>
          </a:p>
          <a:p>
            <a:pPr eaLnBrk="1" hangingPunct="1"/>
            <a:r>
              <a:rPr lang="ru-RU" altLang="ru-RU" dirty="0" smtClean="0">
                <a:latin typeface="Georgia" pitchFamily="18" charset="0"/>
              </a:rPr>
              <a:t>- личностных </a:t>
            </a:r>
            <a:r>
              <a:rPr lang="ru-RU" altLang="ru-RU" dirty="0" smtClean="0">
                <a:latin typeface="Georgia" pitchFamily="18" charset="0"/>
              </a:rPr>
              <a:t>качеств </a:t>
            </a:r>
          </a:p>
          <a:p>
            <a:pPr eaLnBrk="1" hangingPunct="1"/>
            <a:r>
              <a:rPr lang="ru-RU" altLang="ru-RU" dirty="0" smtClean="0">
                <a:latin typeface="Georgia" pitchFamily="18" charset="0"/>
              </a:rPr>
              <a:t>- навыков </a:t>
            </a:r>
            <a:r>
              <a:rPr lang="ru-RU" altLang="ru-RU" dirty="0" smtClean="0">
                <a:latin typeface="Georgia" pitchFamily="18" charset="0"/>
              </a:rPr>
              <a:t>взаимодействия и работы в команде</a:t>
            </a:r>
          </a:p>
          <a:p>
            <a:pPr eaLnBrk="1" hangingPunct="1"/>
            <a:r>
              <a:rPr lang="ru-RU" altLang="ru-RU" dirty="0" smtClean="0">
                <a:latin typeface="Georgia" pitchFamily="18" charset="0"/>
              </a:rPr>
              <a:t>- совместимости </a:t>
            </a:r>
            <a:r>
              <a:rPr lang="ru-RU" altLang="ru-RU" dirty="0" smtClean="0">
                <a:latin typeface="Georgia" pitchFamily="18" charset="0"/>
              </a:rPr>
              <a:t>человеческой психики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728502" y="6488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6200" y="41493"/>
            <a:ext cx="89916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Arial" pitchFamily="34" charset="0"/>
                <a:cs typeface="Arial" pitchFamily="34" charset="0"/>
              </a:rPr>
              <a:t>С целью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Arial" pitchFamily="34" charset="0"/>
                <a:cs typeface="Arial" pitchFamily="34" charset="0"/>
              </a:rPr>
              <a:t>обеспечения социальной безопасности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в образовательных организациях (ОО)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должна осуществляться работа по созданию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 обеспечению безопасных условий образовательного процесса,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включающая: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indent="450850" algn="just" eaLnBrk="0" hangingPunct="0">
              <a:buFont typeface="+mj-lt"/>
              <a:buAutoNum type="arabicPeriod"/>
              <a:tabLst>
                <a:tab pos="630238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назначение ответственных за безопасность образовательного процесса;</a:t>
            </a:r>
            <a:endParaRPr lang="ru-RU" dirty="0" smtClean="0">
              <a:latin typeface="Georgia" pitchFamily="18" charset="0"/>
              <a:cs typeface="Arial" pitchFamily="34" charset="0"/>
            </a:endParaRPr>
          </a:p>
          <a:p>
            <a:pPr lvl="0" indent="450850" algn="just" eaLnBrk="0" hangingPunct="0">
              <a:buFont typeface="+mj-lt"/>
              <a:buAutoNum type="arabicPeriod"/>
              <a:tabLst>
                <a:tab pos="630238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физическую охрану в дневное и ночное время;</a:t>
            </a:r>
            <a:endParaRPr lang="ru-RU" dirty="0" smtClean="0">
              <a:latin typeface="Georgia" pitchFamily="18" charset="0"/>
              <a:cs typeface="Arial" pitchFamily="34" charset="0"/>
            </a:endParaRPr>
          </a:p>
          <a:p>
            <a:pPr lvl="0" indent="450850" algn="just" eaLnBrk="0" hangingPunct="0">
              <a:buFont typeface="+mj-lt"/>
              <a:buAutoNum type="arabicPeriod"/>
              <a:tabLst>
                <a:tab pos="630238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наличие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кнопки экстренного вызова;</a:t>
            </a:r>
            <a:endParaRPr lang="ru-RU" dirty="0" smtClean="0">
              <a:latin typeface="Georgia" pitchFamily="18" charset="0"/>
              <a:cs typeface="Arial" pitchFamily="34" charset="0"/>
            </a:endParaRPr>
          </a:p>
          <a:p>
            <a:pPr indent="450850" algn="just" eaLnBrk="0" hangingPunct="0">
              <a:buFont typeface="+mj-lt"/>
              <a:buAutoNum type="arabicPeriod"/>
              <a:tabLst>
                <a:tab pos="630238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организацию пропускного режима, дежурства в ОО;</a:t>
            </a:r>
            <a:endParaRPr lang="ru-RU" dirty="0" smtClean="0">
              <a:latin typeface="Georgia" pitchFamily="18" charset="0"/>
              <a:cs typeface="Arial" pitchFamily="34" charset="0"/>
            </a:endParaRPr>
          </a:p>
          <a:p>
            <a:pPr indent="450850" algn="just" eaLnBrk="0" hangingPunct="0">
              <a:buFont typeface="+mj-lt"/>
              <a:buAutoNum type="arabicPeriod"/>
              <a:tabLst>
                <a:tab pos="630238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осмотры подвальных и других помещений, прилегающей территории на предмет отсутствия взрывоопасных, легковоспламеняющихся, пожароопасных и химических веществ, подозрительных, незнакомых предметов;</a:t>
            </a:r>
            <a:endParaRPr lang="ru-RU" dirty="0" smtClean="0"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противопожарную сигнализацию;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проведение учебных эвакуационных тренировок;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разработку и ведение документации по антитеррористической защищенности;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indent="450850" algn="just" eaLnBrk="0" hangingPunct="0">
              <a:buFont typeface="+mj-lt"/>
              <a:buAutoNum type="arabicPeriod"/>
              <a:tabLst>
                <a:tab pos="630238" algn="l"/>
              </a:tabLst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обеспечение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фильтрации </a:t>
            </a:r>
            <a:r>
              <a:rPr lang="ru-RU" dirty="0" err="1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контента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при организации доступа в сеть Интернет с компьютеров ОО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indent="450850" algn="just" eaLnBrk="0" hangingPunct="0">
              <a:buFont typeface="+mj-lt"/>
              <a:buAutoNum type="arabicPeriod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контроль за распространением литературы экстремисткой направленности;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организацию планового проведения: - совещаний руководителей ОО с педагогическим коллективом, с ответственными за охрану труда и технику безопасности, ответственными за работу по обеспечению безопасности;</a:t>
            </a:r>
            <a:endParaRPr lang="ru-RU" dirty="0" smtClean="0"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- инструктажей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мерам антитеррористической безопасности;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- обучения участников образовательного процесса безопасным действиям при террористических актах;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-  работы по формированию гражданско-патриотического воспитания.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728502" y="6488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>
            <a:off x="0" y="0"/>
            <a:ext cx="9144000" cy="6248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621166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Модель формирования навыков обеспечения социальной безопасности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99060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социальной безопасности: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государство, общество,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открытые доступные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информационные ресурсы,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образовательная среда,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участники образовательного процесса.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Угрозы социальной безопасности 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коммуникационные риски,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интернет-зависимость,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медицинские риски,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технические риски,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>
              <a:buFontTx/>
              <a:buChar char="-"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контентные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потребительские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риски.</a:t>
            </a:r>
          </a:p>
          <a:p>
            <a:pPr lvl="0" algn="ctr" eaLnBrk="0" hangingPunct="0"/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навыков социальной безопасности: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навыки обеспечения организационно-правовых механизмов защиты,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навыки обеспечения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контент-фильтрации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Интернет-трафика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навыки мониторинга социальных сетей,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навыки профилактики правонарушений учащихся,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навыки пропаганды социально-безопасного поведения.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728502" y="6488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Georgia" pitchFamily="18" charset="0"/>
              </a:rPr>
              <a:t>    Самой </a:t>
            </a:r>
            <a:r>
              <a:rPr lang="ru-RU" dirty="0" smtClean="0">
                <a:latin typeface="Georgia" pitchFamily="18" charset="0"/>
              </a:rPr>
              <a:t>главной </a:t>
            </a:r>
            <a:r>
              <a:rPr lang="ru-RU" dirty="0" smtClean="0">
                <a:latin typeface="Georgia" pitchFamily="18" charset="0"/>
              </a:rPr>
              <a:t>возможностью ОО в </a:t>
            </a:r>
            <a:r>
              <a:rPr lang="ru-RU" dirty="0" smtClean="0">
                <a:latin typeface="Georgia" pitchFamily="18" charset="0"/>
              </a:rPr>
              <a:t>сфере формирования навыков обеспечения социальной безопасности </a:t>
            </a:r>
            <a:r>
              <a:rPr lang="ru-RU" dirty="0" smtClean="0">
                <a:latin typeface="Georgia" pitchFamily="18" charset="0"/>
              </a:rPr>
              <a:t>является развитие </a:t>
            </a:r>
            <a:r>
              <a:rPr lang="ru-RU" dirty="0" smtClean="0">
                <a:latin typeface="Georgia" pitchFamily="18" charset="0"/>
              </a:rPr>
              <a:t>духовно-нравственных ценностей, толерантного сознания, правовых знаний и обращение внимания учащихся на культурное и историческое наследие </a:t>
            </a:r>
            <a:r>
              <a:rPr lang="ru-RU" dirty="0" smtClean="0">
                <a:latin typeface="Georgia" pitchFamily="18" charset="0"/>
              </a:rPr>
              <a:t>народов России.</a:t>
            </a:r>
          </a:p>
          <a:p>
            <a:pPr algn="just"/>
            <a:r>
              <a:rPr lang="ru-RU" dirty="0" smtClean="0">
                <a:latin typeface="Georgia" pitchFamily="18" charset="0"/>
              </a:rPr>
              <a:t>     В </a:t>
            </a:r>
            <a:r>
              <a:rPr lang="ru-RU" dirty="0" smtClean="0">
                <a:latin typeface="Georgia" pitchFamily="18" charset="0"/>
              </a:rPr>
              <a:t>этой связи </a:t>
            </a:r>
            <a:r>
              <a:rPr lang="ru-RU" b="1" dirty="0" smtClean="0">
                <a:latin typeface="Georgia" pitchFamily="18" charset="0"/>
              </a:rPr>
              <a:t>формирование </a:t>
            </a:r>
            <a:r>
              <a:rPr lang="ru-RU" b="1" dirty="0" smtClean="0">
                <a:latin typeface="Georgia" pitchFamily="18" charset="0"/>
              </a:rPr>
              <a:t>навыков обеспечения социальной безопасности </a:t>
            </a:r>
            <a:r>
              <a:rPr lang="ru-RU" dirty="0" smtClean="0">
                <a:latin typeface="Georgia" pitchFamily="18" charset="0"/>
              </a:rPr>
              <a:t>участников образовательного процесса предусматривает: </a:t>
            </a:r>
          </a:p>
          <a:p>
            <a:pPr algn="just"/>
            <a:r>
              <a:rPr lang="ru-RU" dirty="0" smtClean="0">
                <a:latin typeface="Georgia" pitchFamily="18" charset="0"/>
              </a:rPr>
              <a:t>     - </a:t>
            </a:r>
            <a:r>
              <a:rPr lang="ru-RU" dirty="0" smtClean="0">
                <a:latin typeface="Georgia" pitchFamily="18" charset="0"/>
              </a:rPr>
              <a:t>создание организационно-правовых механизмов защиты детей от распространения информации, причиняющей вред их здоровью и развитию; </a:t>
            </a:r>
          </a:p>
          <a:p>
            <a:pPr algn="just"/>
            <a:r>
              <a:rPr lang="ru-RU" dirty="0" smtClean="0">
                <a:latin typeface="Georgia" pitchFamily="18" charset="0"/>
              </a:rPr>
              <a:t>     - </a:t>
            </a:r>
            <a:r>
              <a:rPr lang="ru-RU" dirty="0" smtClean="0">
                <a:latin typeface="Georgia" pitchFamily="18" charset="0"/>
              </a:rPr>
              <a:t>профилактику у детей и подростков </a:t>
            </a:r>
            <a:r>
              <a:rPr lang="ru-RU" dirty="0" err="1" smtClean="0">
                <a:latin typeface="Georgia" pitchFamily="18" charset="0"/>
              </a:rPr>
              <a:t>Интернет-зависимости</a:t>
            </a:r>
            <a:r>
              <a:rPr lang="ru-RU" dirty="0" smtClean="0">
                <a:latin typeface="Georgia" pitchFamily="18" charset="0"/>
              </a:rPr>
              <a:t>, игровой зависимости и правонарушений с использованием </a:t>
            </a:r>
            <a:r>
              <a:rPr lang="ru-RU" dirty="0" smtClean="0">
                <a:latin typeface="Georgia" pitchFamily="18" charset="0"/>
              </a:rPr>
              <a:t>ИКТ, </a:t>
            </a:r>
            <a:r>
              <a:rPr lang="ru-RU" dirty="0" smtClean="0">
                <a:latin typeface="Georgia" pitchFamily="18" charset="0"/>
              </a:rPr>
              <a:t>формирование у несовершеннолетних навыков ответственного и безопасного поведения в современной информационно-телекоммуникационной среде </a:t>
            </a:r>
            <a:r>
              <a:rPr lang="ru-RU" dirty="0" smtClean="0">
                <a:latin typeface="Georgia" pitchFamily="18" charset="0"/>
              </a:rPr>
              <a:t>через формирование критического мышления,  </a:t>
            </a:r>
            <a:r>
              <a:rPr lang="ru-RU" dirty="0" smtClean="0">
                <a:latin typeface="Georgia" pitchFamily="18" charset="0"/>
              </a:rPr>
              <a:t>обучение их способам защиты от вредной информации; </a:t>
            </a:r>
          </a:p>
          <a:p>
            <a:pPr algn="just"/>
            <a:r>
              <a:rPr lang="ru-RU" dirty="0" smtClean="0">
                <a:latin typeface="Georgia" pitchFamily="18" charset="0"/>
              </a:rPr>
              <a:t>     - </a:t>
            </a:r>
            <a:r>
              <a:rPr lang="ru-RU" dirty="0" smtClean="0">
                <a:latin typeface="Georgia" pitchFamily="18" charset="0"/>
              </a:rPr>
              <a:t>разработку для классных руководителей и </a:t>
            </a:r>
            <a:r>
              <a:rPr lang="ru-RU" dirty="0" err="1" smtClean="0">
                <a:latin typeface="Georgia" pitchFamily="18" charset="0"/>
              </a:rPr>
              <a:t>соцпедагогов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спецкурсов по работе с семьей по проблемам формирования навыков обеспечения </a:t>
            </a:r>
            <a:r>
              <a:rPr lang="ru-RU" dirty="0" smtClean="0">
                <a:latin typeface="Georgia" pitchFamily="18" charset="0"/>
              </a:rPr>
              <a:t>безопасности</a:t>
            </a:r>
            <a:r>
              <a:rPr lang="ru-RU" dirty="0" smtClean="0">
                <a:latin typeface="Georgia" pitchFamily="18" charset="0"/>
              </a:rPr>
              <a:t>; </a:t>
            </a:r>
          </a:p>
          <a:p>
            <a:pPr algn="just"/>
            <a:r>
              <a:rPr lang="ru-RU" dirty="0" smtClean="0">
                <a:latin typeface="Georgia" pitchFamily="18" charset="0"/>
              </a:rPr>
              <a:t>    - </a:t>
            </a:r>
            <a:r>
              <a:rPr lang="ru-RU" dirty="0" smtClean="0">
                <a:latin typeface="Georgia" pitchFamily="18" charset="0"/>
              </a:rPr>
              <a:t>разработку информационного курса для родителей по защите детей от распространения вредной для них информации; </a:t>
            </a:r>
          </a:p>
          <a:p>
            <a:pPr algn="just"/>
            <a:r>
              <a:rPr lang="ru-RU" dirty="0" smtClean="0">
                <a:latin typeface="Georgia" pitchFamily="18" charset="0"/>
              </a:rPr>
              <a:t>    - </a:t>
            </a:r>
            <a:r>
              <a:rPr lang="ru-RU" dirty="0" smtClean="0">
                <a:latin typeface="Georgia" pitchFamily="18" charset="0"/>
              </a:rPr>
              <a:t>установку во всех образовательных организациях программного продукта, обеспечивающего </a:t>
            </a:r>
            <a:r>
              <a:rPr lang="ru-RU" dirty="0" err="1" smtClean="0">
                <a:latin typeface="Georgia" pitchFamily="18" charset="0"/>
              </a:rPr>
              <a:t>контент-фильтрацию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ru-RU" dirty="0" err="1" smtClean="0">
                <a:latin typeface="Georgia" pitchFamily="18" charset="0"/>
              </a:rPr>
              <a:t>Интернет-трафика</a:t>
            </a:r>
            <a:r>
              <a:rPr lang="ru-RU" dirty="0" smtClean="0">
                <a:latin typeface="Georgia" pitchFamily="18" charset="0"/>
              </a:rPr>
              <a:t>; </a:t>
            </a:r>
          </a:p>
          <a:p>
            <a:pPr algn="just"/>
            <a:r>
              <a:rPr lang="ru-RU" dirty="0" smtClean="0">
                <a:latin typeface="Georgia" pitchFamily="18" charset="0"/>
              </a:rPr>
              <a:t>   - </a:t>
            </a:r>
            <a:r>
              <a:rPr lang="ru-RU" dirty="0" smtClean="0">
                <a:latin typeface="Georgia" pitchFamily="18" charset="0"/>
              </a:rPr>
              <a:t>организацию предоставления провайдером услуги доступа к сети </a:t>
            </a:r>
            <a:r>
              <a:rPr lang="ru-RU" dirty="0" err="1" smtClean="0">
                <a:latin typeface="Georgia" pitchFamily="18" charset="0"/>
              </a:rPr>
              <a:t>Интернет-трафика</a:t>
            </a:r>
            <a:r>
              <a:rPr lang="ru-RU" dirty="0" smtClean="0">
                <a:latin typeface="Georgia" pitchFamily="18" charset="0"/>
              </a:rPr>
              <a:t> образовательным организациям с обеспечением </a:t>
            </a:r>
            <a:r>
              <a:rPr lang="ru-RU" dirty="0" err="1" smtClean="0">
                <a:latin typeface="Georgia" pitchFamily="18" charset="0"/>
              </a:rPr>
              <a:t>контент-фильтрации</a:t>
            </a:r>
            <a:r>
              <a:rPr lang="ru-RU" dirty="0" smtClean="0">
                <a:latin typeface="Georgia" pitchFamily="18" charset="0"/>
              </a:rPr>
              <a:t>; </a:t>
            </a:r>
          </a:p>
          <a:p>
            <a:pPr algn="just"/>
            <a:r>
              <a:rPr lang="ru-RU" dirty="0" smtClean="0">
                <a:latin typeface="Georgia" pitchFamily="18" charset="0"/>
              </a:rPr>
              <a:t>- проведение мониторинга </a:t>
            </a:r>
            <a:r>
              <a:rPr lang="ru-RU" dirty="0" err="1" smtClean="0">
                <a:latin typeface="Georgia" pitchFamily="18" charset="0"/>
              </a:rPr>
              <a:t>соцсетей</a:t>
            </a:r>
            <a:r>
              <a:rPr lang="ru-RU" dirty="0" smtClean="0">
                <a:latin typeface="Georgia" pitchFamily="18" charset="0"/>
              </a:rPr>
              <a:t> по </a:t>
            </a:r>
            <a:r>
              <a:rPr lang="ru-RU" dirty="0" smtClean="0">
                <a:latin typeface="Georgia" pitchFamily="18" charset="0"/>
              </a:rPr>
              <a:t>выявлению </a:t>
            </a:r>
            <a:r>
              <a:rPr lang="ru-RU" dirty="0" smtClean="0">
                <a:latin typeface="Georgia" pitchFamily="18" charset="0"/>
              </a:rPr>
              <a:t>материалов </a:t>
            </a:r>
            <a:r>
              <a:rPr lang="ru-RU" dirty="0" smtClean="0">
                <a:latin typeface="Georgia" pitchFamily="18" charset="0"/>
              </a:rPr>
              <a:t>распространения идеологии экстремизма и терроризма и информации о жестокости по отношению к </a:t>
            </a:r>
            <a:r>
              <a:rPr lang="ru-RU" dirty="0" smtClean="0">
                <a:latin typeface="Georgia" pitchFamily="18" charset="0"/>
              </a:rPr>
              <a:t>детям, </a:t>
            </a:r>
            <a:r>
              <a:rPr lang="ru-RU" dirty="0" smtClean="0">
                <a:latin typeface="Georgia" pitchFamily="18" charset="0"/>
              </a:rPr>
              <a:t>а также пропаганды наркотических </a:t>
            </a:r>
            <a:r>
              <a:rPr lang="ru-RU" dirty="0" smtClean="0">
                <a:latin typeface="Georgia" pitchFamily="18" charset="0"/>
              </a:rPr>
              <a:t>и </a:t>
            </a:r>
            <a:r>
              <a:rPr lang="ru-RU" dirty="0" smtClean="0">
                <a:latin typeface="Georgia" pitchFamily="18" charset="0"/>
              </a:rPr>
              <a:t>психотропных </a:t>
            </a:r>
            <a:r>
              <a:rPr lang="ru-RU" dirty="0" smtClean="0">
                <a:latin typeface="Georgia" pitchFamily="18" charset="0"/>
              </a:rPr>
              <a:t>веществ.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728502" y="6488668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04800" y="1524000"/>
            <a:ext cx="8610600" cy="107721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Georgia" pitchFamily="18" charset="0"/>
              </a:rPr>
              <a:t>Угрозы социальной безопасности: </a:t>
            </a:r>
            <a:br>
              <a:rPr lang="ru-RU" sz="3200" dirty="0" smtClean="0">
                <a:latin typeface="Georgia" pitchFamily="18" charset="0"/>
              </a:rPr>
            </a:br>
            <a:r>
              <a:rPr lang="ru-RU" sz="3200" dirty="0" smtClean="0">
                <a:latin typeface="Georgia" pitchFamily="18" charset="0"/>
              </a:rPr>
              <a:t>формы и способы защиты</a:t>
            </a:r>
            <a:endParaRPr lang="ru-RU" altLang="ru-RU" sz="32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206375" y="4077072"/>
            <a:ext cx="893762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Богданов Владимир Владимирович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i="1" dirty="0">
                <a:latin typeface="Times New Roman" pitchFamily="18" charset="0"/>
                <a:cs typeface="Times New Roman" pitchFamily="18" charset="0"/>
              </a:rPr>
              <a:t>доцент кафедры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теории и методики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преподавания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физической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культуры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безопасности жизнедеятельности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ФГБОУ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ВО «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УлГПУ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им. И.Н. Ульянова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alt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г.Ульяновск</a:t>
            </a:r>
          </a:p>
          <a:p>
            <a:pPr algn="ctr"/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2023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52400" y="2286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 lnSpcReduction="10000"/>
          </a:bodyPr>
          <a:lstStyle/>
          <a:p>
            <a:pPr lvl="0" algn="ctr" eaLnBrk="0" hangingPunct="0">
              <a:defRPr/>
            </a:pPr>
            <a:r>
              <a:rPr lang="en-US" dirty="0" smtClean="0"/>
              <a:t>XXIV</a:t>
            </a:r>
            <a:r>
              <a:rPr lang="ru-RU" dirty="0" smtClean="0"/>
              <a:t> областная научно-практическая конференция руководителей образовательных организаций Ульяновской области,</a:t>
            </a:r>
            <a:br>
              <a:rPr lang="ru-RU" dirty="0" smtClean="0"/>
            </a:br>
            <a:r>
              <a:rPr lang="ru-RU" dirty="0" smtClean="0"/>
              <a:t>реализующих адаптированные основные образовательные программы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="1" kern="0" dirty="0" smtClean="0">
                <a:solidFill>
                  <a:schemeClr val="tx2"/>
                </a:solidFill>
                <a:latin typeface="Georgia" pitchFamily="18" charset="0"/>
                <a:ea typeface="+mj-ea"/>
                <a:cs typeface="Times New Roman" pitchFamily="18" charset="0"/>
              </a:rPr>
              <a:t>25.08.2023</a:t>
            </a: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" y="990600"/>
          <a:ext cx="8839200" cy="5501640"/>
        </p:xfrm>
        <a:graphic>
          <a:graphicData uri="http://schemas.openxmlformats.org/drawingml/2006/table">
            <a:tbl>
              <a:tblPr/>
              <a:tblGrid>
                <a:gridCol w="2286000"/>
                <a:gridCol w="6553200"/>
              </a:tblGrid>
              <a:tr h="184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Описание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  <a:tab pos="51943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Группа критериев на основе природного источника угрозы безопасности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  <a:tab pos="51943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Состояние экологии и динамика ее изменения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  <a:tab pos="51943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Потепление, похолодание,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загрязнение, экоцид.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  <a:tab pos="51943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Скорость уменьшения природных запасов и их возобновления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  <a:tab pos="51943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Расчетное время достаточного уровня обеспечения природными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ресурсами.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  <a:tab pos="51943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Уровень природных катаклизмов, катастроф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  <a:tab pos="51943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Количество и масштабы землетрясений, наводнений, ураганов и т.д.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  <a:tab pos="51943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Группа критериев на основе техногенного источника угрозы социальной безопасности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8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  <a:tab pos="51943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«Давление НТП»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  <a:tab pos="519430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Количество и динамика технических изобретений и открытий, угрожающих безопасности человечества; степень опасности для жизни человечества и отдельно взятого общества технических изобретений 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открытий.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Разоружения /вооружения в мире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Динамика в области изобретения и выпуска оружия массового поражения (атомное, ядерное) и тенденции в сфере разоружения и, наоборот, вооружения в мировом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пространстве.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377" marR="593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3849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83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2100" algn="l"/>
                <a:tab pos="5540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Arial" pitchFamily="34" charset="0"/>
                <a:cs typeface="Arial" pitchFamily="34" charset="0"/>
              </a:rPr>
              <a:t>Критерии и показатели обеспечения социальной безопасности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Arial" pitchFamily="34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Arial" pitchFamily="34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Arial" pitchFamily="34" charset="0"/>
                <a:cs typeface="Arial" pitchFamily="34" charset="0"/>
              </a:rPr>
              <a:t> (по Самыгину С.И., Степанову О.В., Зинченко О.И.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Arial" pitchFamily="34" charset="0"/>
                <a:cs typeface="Arial" pitchFamily="34" charset="0"/>
              </a:rPr>
              <a:t>Химченко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Arial" pitchFamily="34" charset="0"/>
                <a:cs typeface="Arial" pitchFamily="34" charset="0"/>
              </a:rPr>
              <a:t> А.Н.)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843918" y="648866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" y="152400"/>
          <a:ext cx="8839200" cy="6583680"/>
        </p:xfrm>
        <a:graphic>
          <a:graphicData uri="http://schemas.openxmlformats.org/drawingml/2006/table">
            <a:tbl>
              <a:tblPr/>
              <a:tblGrid>
                <a:gridCol w="2209800"/>
                <a:gridCol w="6629400"/>
              </a:tblGrid>
              <a:tr h="14514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Группа критериев на основе источников угроз социального происхождения </a:t>
                      </a:r>
                      <a:endParaRPr lang="ru-RU" sz="1800" dirty="0" smtClean="0">
                        <a:solidFill>
                          <a:srgbClr val="000000"/>
                        </a:solidFill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как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общественных отношений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Отношение общих государственных расходов к ВВП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Расходы государства на основные социально-экономические функции: общие государственные услуги, оборона, общественный порядок и безопасность, экономические вопросы, защита окружающей среды, жилищно-коммунальные услуги, здравоохранение, отдых, культура и религия, образование, социальная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защита.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Демографические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Показатели продолжительности жизни, смертности, рождаемости,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брачности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разводимости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, миграции, характеризующие воспроизводственный потенциал общества и его жизнеспособность в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целом, геноцид.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Уровень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социального здоровья населения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Совокупность показателей физического и духовного самочувствия населения. При сохранении продолжительной тенденции снижения социального самочувствия населения происходит снижение духовно-нравственного потенциала общества и, как следствие, под угрозой оказывается стабильное и безопасное развитие социума 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государства.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Коэффициент демографической нагрузки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Отражает нагрузку на трудоспособную часть населения, а именно бремя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гос.трансфертов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соц.обеспечения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, что, в конечном счете, сказывается на общем уровне благосостояния населения, причем, как трудоспособного, так и непроизводительного, следует использовать как отношение населения в возрасте 0-19 лет и более 65 лет к населению в возрасте 20-64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года.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843918" y="648866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" y="243840"/>
          <a:ext cx="8839200" cy="6035040"/>
        </p:xfrm>
        <a:graphic>
          <a:graphicData uri="http://schemas.openxmlformats.org/drawingml/2006/table">
            <a:tbl>
              <a:tblPr/>
              <a:tblGrid>
                <a:gridCol w="2209800"/>
                <a:gridCol w="6629400"/>
              </a:tblGrid>
              <a:tr h="14514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1465" algn="l"/>
                          <a:tab pos="554355" algn="l"/>
                        </a:tabLst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Группа критериев на основе источников угроз социального происхождения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91465" algn="l"/>
                          <a:tab pos="554355" algn="l"/>
                        </a:tabLst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как общественных отношений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7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Коэффициент естественного прироста населения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Характер постоянного возобновления народонаселения путем непрерывного замещения одних поколений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последующими.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Качество жизни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Интегрированный показатель комплексной характеристики условий жизнедеятельности населения, которая выражается в объективных показателях и субъективных оценках удовлетворения материальных, социальных и культурных потребностей и связана с восприятием людьми своего положения в зависимости от культурных особенностей, системы ценностей и социальных стандартов, существующих в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обществе.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Уровень девиации и преступности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Количество преступлений и их динамику за определенный период времени.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Немаловажное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значение имеет анализ половозрастных особенностей преступности (детская, подростковая, молодежная, женская, мужская и т.д.), а также ее типовая характеристика (тяжесть преступлений, динамика рецидивов и т.д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.).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Жертвы умышленного убийства (на 1 тыс. человек)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71882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Совокупность объективно возникающих социально значимых связей между членами общества по поводу социальной справедливости в распределении благ, удовлетворения материальных, социальных и духовных потребностей, условий становления и развития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личности.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327" marR="23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843918" y="648866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" y="365760"/>
          <a:ext cx="8839200" cy="5760720"/>
        </p:xfrm>
        <a:graphic>
          <a:graphicData uri="http://schemas.openxmlformats.org/drawingml/2006/table">
            <a:tbl>
              <a:tblPr/>
              <a:tblGrid>
                <a:gridCol w="2286000"/>
                <a:gridCol w="6553200"/>
              </a:tblGrid>
              <a:tr h="17669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Группа критериев на основе источников угроз социального происхождения </a:t>
                      </a:r>
                      <a:endParaRPr lang="ru-RU" sz="1800" dirty="0" smtClean="0">
                        <a:solidFill>
                          <a:srgbClr val="000000"/>
                        </a:solidFill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как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общественных отношений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8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Уровень суицидальной смертности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Суицидальные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мысли: 1. - Симптом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многих психологических расстройств, что само по себе отрицательно характеризует состояние психологического здоровья членов общества и диссонирует с обеспечением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соц.безопасности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государства;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/>
                      </a:r>
                      <a:b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</a:b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2 - Могут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быть частной проекцией складывающихся социально-экономических отношений в обществе.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населения с уровнем образования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международной стандартной классификации образования (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МСКО) </a:t>
                      </a:r>
                      <a:b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выше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Удельный вес населения, которые получили образование МСКО 4 и выше в возрасте 25-64.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Увеличение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возрастного диапазона детей с общепринятых (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согласно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МОТ)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15лет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до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19лет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обусловлено пониманием необходимости получения в обществе образования как минимум уровня МСКО 4.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Значение возрастного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диапазона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64 года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обусловлено пониманием занятости лиц старшего возраста как дополнительный трудовой ресурс, но не как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необходимый.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«Балдж молодежи»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Доля молодежи в возрасте 15-29 лет в общей численности населения в возрасте старше 15 лет, может послужить катализатором для обострения существующих в обществе противоречий и в таком понимании он идентифицируется как «вызов». В свою очередь, при неблагоприятных условиях возможно нагнетание негативного воздействия данного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фактора.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843918" y="648866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" y="243840"/>
          <a:ext cx="8763000" cy="6309360"/>
        </p:xfrm>
        <a:graphic>
          <a:graphicData uri="http://schemas.openxmlformats.org/drawingml/2006/table">
            <a:tbl>
              <a:tblPr/>
              <a:tblGrid>
                <a:gridCol w="2057400"/>
                <a:gridCol w="6705600"/>
              </a:tblGrid>
              <a:tr h="18062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Группа критериев на основе источников угроз социального происхождения </a:t>
                      </a:r>
                      <a:endParaRPr lang="ru-RU" sz="1800" dirty="0" smtClean="0">
                        <a:solidFill>
                          <a:srgbClr val="000000"/>
                        </a:solidFill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как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общественных отношений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029" marR="2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«NEET»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029" marR="2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Доля лиц в возрасте от 15 до 24 лет, которая не работает, не учится или не проходит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проф.подготовку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,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характеризует эффективность социальной политики, затрагивает вопрос формирования человеческого потенциала и использования человеческого капитала,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может служить сигналом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маргинализации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общества.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029" marR="2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1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Коэффициент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Джини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029" marR="2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Степень отклонения фактического распределения доходов среди населения государства от абсолютно равного как характеристики дифференциации доходов населения. Высокий уровень неравенства, с одной стороны, усиливает социальную рознь и напряженность, а также порождает насилие 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конфликты,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подрывает доверие к правительству, а с другой стороны - может быть причиной депрессивных настроений в обществе, психологических расстройств, повышения уровня преступности в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государстве.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029" marR="2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Индекс развития человеческого потенциала (ИРЧП)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029" marR="2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Показатель интеллектуального потенциала общества, под которым понимается совокупность человеческих, материальных и финансовых ресурсов, задействованных в двух тесно связанных между собой ключевых областях духовной жизни общества - науке и образовании, и измеренная величина которых показывает созданную и накопленную в обществе способность к творческому созданию новых знаний, технологий,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продуктов.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029" marR="2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843918" y="648866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" y="121920"/>
          <a:ext cx="8839200" cy="6583680"/>
        </p:xfrm>
        <a:graphic>
          <a:graphicData uri="http://schemas.openxmlformats.org/drawingml/2006/table">
            <a:tbl>
              <a:tblPr/>
              <a:tblGrid>
                <a:gridCol w="2209800"/>
                <a:gridCol w="6629400"/>
              </a:tblGrid>
              <a:tr h="2540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Группа критериев на основе источников угроз социального происхождения как общественных отношений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Индекс качества элит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Роль в общественных отношениях таких узких, скоординированных групп, которые используют самые крупные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бизнес-модели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в экономике, приносящие доход, и которые успешно накапливают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богатство.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Субиндекс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власти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концептуализирует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потенциал извлечения стоимости, поскольку извлечение стоимости невозможно без власти. Следовательно, власть - это не извлечение ценности как таковое, а скорее необходимое, хотя и недостаточное условие для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её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осуществления. Во многих странах элиты, обладающие высокой степенью власти, инвестируют в инклюзивные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бизнес-модели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создания ценности и используют их.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Субиндекс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ценности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прямое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свидетельство создания и извлечения стоимости с помощью элитных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бизнес-моделей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последние легче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измерить, поскольку результаты поиска ренты более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заметны.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Уровень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социального расслоения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поляризации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Предполагает изучение социальной структуры общества, уровня бедности и степени социальной поляризации, наличия и численности среднего класса в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обществе.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Уровень социальной конфликтогенности в обществе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Характер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отношений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между различными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социальными группами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в социально-политической, экономической, этнокультурной, религиозной и других сферах общественной жизни. Рост социальной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конфликтогенности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в обществе является серьезной угрозой целостности и стабильности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государства.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843918" y="648866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228600"/>
          <a:ext cx="8763000" cy="6309360"/>
        </p:xfrm>
        <a:graphic>
          <a:graphicData uri="http://schemas.openxmlformats.org/drawingml/2006/table">
            <a:tbl>
              <a:tblPr/>
              <a:tblGrid>
                <a:gridCol w="2057400"/>
                <a:gridCol w="6705600"/>
              </a:tblGrid>
              <a:tr h="22577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Группа критериев на основе источников угроз социального происхождения </a:t>
                      </a:r>
                      <a:endParaRPr lang="ru-RU" sz="1800" dirty="0" smtClean="0">
                        <a:solidFill>
                          <a:srgbClr val="000000"/>
                        </a:solidFill>
                        <a:latin typeface="Times New Roman"/>
                        <a:ea typeface="Arial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как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общественных отношений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8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Уровень соблюдения прав и свобод личности и гражданина в обществе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Характер правового пространства в государстве,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система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контроля за соблюдением правовых норм 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практика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защиты прав и свобод его граждан. Зависит от уровня развития гражданского общества и развитости его гражданских структур,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что определяется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наличием традиций либерализма и демократизма в социуме как основы для становления гражданского общества и правового государства, строительство которого провозглашено в России с момента перехода к демократическому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режиму.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Уровень стабильности институциональной системы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91465" algn="l"/>
                          <a:tab pos="55435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Степень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функциональной эффективности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функционирования социальных институтов. Кризисный характер функционирования институциональной системы в обществе или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какого-либо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социального института является источником угрозы безопасности общества как социальной системы. К примеру, кризисное состояние основных социальных институтов, ответственных за образование и воспитание молодого поколения (семья, образование, спорт) имеет самое непосредственное отношение к росту показателей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девиантности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и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делинквентности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 молодежи, снижения ее духовно-нравственного потенциала, социального здоровья. В массовом масштабе эти явления в молодежной среде представляют одну из самых опасных угроз безопасному существованию общества и его существованию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Arial"/>
                          <a:cs typeface="Times New Roman"/>
                        </a:rPr>
                        <a:t>вообще.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286" marR="36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843918" y="648866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3418</Words>
  <Application>Microsoft Office PowerPoint</Application>
  <PresentationFormat>Экран (4:3)</PresentationFormat>
  <Paragraphs>332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Особенности индивидуального поведения людей в ЧС</vt:lpstr>
      <vt:lpstr>Особенности группового поведения людей в ЧС</vt:lpstr>
      <vt:lpstr>Социально-психологические факторы, влияющие на групповое поведение сотрудников в ЧС</vt:lpstr>
      <vt:lpstr>Особенности массового поведения людей в ЧС</vt:lpstr>
      <vt:lpstr>В состоянии паники человек</vt:lpstr>
      <vt:lpstr>Для предотвращения  паники предлагаются возможные мероприятия: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Сибирский государственный университет путей сообщения Институт перспективных технологий и повышения квалификации Кафедра «Профессиональное обучение, педагогика и психология»</dc:title>
  <dc:creator>Кашник Ольга</dc:creator>
  <cp:lastModifiedBy>Бог1</cp:lastModifiedBy>
  <cp:revision>82</cp:revision>
  <dcterms:created xsi:type="dcterms:W3CDTF">2010-04-06T03:51:32Z</dcterms:created>
  <dcterms:modified xsi:type="dcterms:W3CDTF">2023-08-24T21:31:24Z</dcterms:modified>
</cp:coreProperties>
</file>