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6" r:id="rId1"/>
    <p:sldMasterId id="2147483760" r:id="rId2"/>
    <p:sldMasterId id="2147483847" r:id="rId3"/>
  </p:sldMasterIdLst>
  <p:notesMasterIdLst>
    <p:notesMasterId r:id="rId12"/>
  </p:notesMasterIdLst>
  <p:handoutMasterIdLst>
    <p:handoutMasterId r:id="rId13"/>
  </p:handoutMasterIdLst>
  <p:sldIdLst>
    <p:sldId id="476" r:id="rId4"/>
    <p:sldId id="551" r:id="rId5"/>
    <p:sldId id="558" r:id="rId6"/>
    <p:sldId id="559" r:id="rId7"/>
    <p:sldId id="560" r:id="rId8"/>
    <p:sldId id="497" r:id="rId9"/>
    <p:sldId id="564" r:id="rId10"/>
    <p:sldId id="565" r:id="rId11"/>
  </p:sldIdLst>
  <p:sldSz cx="12798425" cy="7199313"/>
  <p:notesSz cx="6797675" cy="9926638"/>
  <p:defaultTextStyle>
    <a:defPPr>
      <a:defRPr lang="ru-RU"/>
    </a:defPPr>
    <a:lvl1pPr marL="0" algn="l" defTabSz="9134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10" algn="l" defTabSz="9134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420" algn="l" defTabSz="9134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127" algn="l" defTabSz="9134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835" algn="l" defTabSz="9134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548" algn="l" defTabSz="9134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252" algn="l" defTabSz="9134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6959" algn="l" defTabSz="9134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3673" algn="l" defTabSz="9134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031" userDrawn="1">
          <p15:clr>
            <a:srgbClr val="A4A3A4"/>
          </p15:clr>
        </p15:guide>
        <p15:guide id="2" orient="horz" pos="2494" userDrawn="1">
          <p15:clr>
            <a:srgbClr val="A4A3A4"/>
          </p15:clr>
        </p15:guide>
        <p15:guide id="4" orient="horz" pos="1655" userDrawn="1">
          <p15:clr>
            <a:srgbClr val="A4A3A4"/>
          </p15:clr>
        </p15:guide>
        <p15:guide id="5" orient="horz" pos="294" userDrawn="1">
          <p15:clr>
            <a:srgbClr val="A4A3A4"/>
          </p15:clr>
        </p15:guide>
        <p15:guide id="6" orient="horz" pos="3583" userDrawn="1">
          <p15:clr>
            <a:srgbClr val="A4A3A4"/>
          </p15:clr>
        </p15:guide>
        <p15:guide id="7" orient="horz" pos="907" userDrawn="1">
          <p15:clr>
            <a:srgbClr val="A4A3A4"/>
          </p15:clr>
        </p15:guide>
        <p15:guide id="8" pos="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мельянов Алексей Сергеевич" initials="ЕА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B"/>
    <a:srgbClr val="FF5050"/>
    <a:srgbClr val="5E5EBE"/>
    <a:srgbClr val="8A8AD0"/>
    <a:srgbClr val="A2A2DA"/>
    <a:srgbClr val="423D67"/>
    <a:srgbClr val="54BFFA"/>
    <a:srgbClr val="7030A0"/>
    <a:srgbClr val="AA84C7"/>
    <a:srgbClr val="565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1922" autoAdjust="0"/>
  </p:normalViewPr>
  <p:slideViewPr>
    <p:cSldViewPr snapToGrid="0" snapToObjects="1">
      <p:cViewPr varScale="1">
        <p:scale>
          <a:sx n="65" d="100"/>
          <a:sy n="65" d="100"/>
        </p:scale>
        <p:origin x="1070" y="53"/>
      </p:cViewPr>
      <p:guideLst>
        <p:guide pos="4031"/>
        <p:guide orient="horz" pos="2494"/>
        <p:guide orient="horz" pos="1655"/>
        <p:guide orient="horz" pos="294"/>
        <p:guide orient="horz" pos="3583"/>
        <p:guide orient="horz" pos="907"/>
        <p:guide pos="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282" y="-90"/>
      </p:cViewPr>
      <p:guideLst>
        <p:guide orient="horz" pos="3126"/>
        <p:guide pos="2141"/>
        <p:guide orient="horz"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60CF1-F26C-4D5F-9C36-06CDC58F3D08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1FBF80-5244-4AD9-B16F-0A9A7D974FA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C000"/>
              </a:solidFill>
            </a:rPr>
            <a:t>НАЛИЧИЕ</a:t>
          </a:r>
          <a:r>
            <a:rPr lang="ru-RU" sz="1800" dirty="0" smtClean="0"/>
            <a:t> программы в </a:t>
          </a:r>
          <a:r>
            <a:rPr lang="ru-RU" sz="1800" u="sng" dirty="0" smtClean="0"/>
            <a:t>лицензии</a:t>
          </a:r>
          <a:r>
            <a:rPr lang="ru-RU" sz="1800" dirty="0" smtClean="0"/>
            <a:t> на осуществление образовательной деятельности</a:t>
          </a:r>
          <a:endParaRPr lang="ru-RU" sz="1800" dirty="0"/>
        </a:p>
      </dgm:t>
    </dgm:pt>
    <dgm:pt modelId="{21A031E6-AF3D-4967-92FD-4126EA69CE2D}" type="parTrans" cxnId="{14CE742D-6A52-4DB0-87AF-E887FEF00A2C}">
      <dgm:prSet/>
      <dgm:spPr/>
      <dgm:t>
        <a:bodyPr/>
        <a:lstStyle/>
        <a:p>
          <a:endParaRPr lang="ru-RU"/>
        </a:p>
      </dgm:t>
    </dgm:pt>
    <dgm:pt modelId="{F632411D-4E4B-4B17-B4E8-4808DFD197C6}" type="sibTrans" cxnId="{14CE742D-6A52-4DB0-87AF-E887FEF00A2C}">
      <dgm:prSet/>
      <dgm:spPr/>
      <dgm:t>
        <a:bodyPr/>
        <a:lstStyle/>
        <a:p>
          <a:endParaRPr lang="ru-RU"/>
        </a:p>
      </dgm:t>
    </dgm:pt>
    <dgm:pt modelId="{D8483273-FD25-4F02-9D60-4274A629B9F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C000"/>
              </a:solidFill>
            </a:rPr>
            <a:t>НАЛИЧИЕ</a:t>
          </a:r>
          <a:r>
            <a:rPr lang="ru-RU" sz="1800" dirty="0" smtClean="0"/>
            <a:t> программы/УГС в </a:t>
          </a:r>
          <a:r>
            <a:rPr lang="ru-RU" sz="1800" u="sng" dirty="0" smtClean="0"/>
            <a:t>свидетельстве</a:t>
          </a:r>
          <a:r>
            <a:rPr lang="ru-RU" sz="1800" dirty="0" smtClean="0"/>
            <a:t> о государственной аккредитаци</a:t>
          </a:r>
          <a:r>
            <a:rPr lang="ru-RU" sz="2000" dirty="0" smtClean="0"/>
            <a:t>и</a:t>
          </a:r>
          <a:endParaRPr lang="ru-RU" sz="2000" dirty="0"/>
        </a:p>
      </dgm:t>
    </dgm:pt>
    <dgm:pt modelId="{2EE13564-F29D-4A3A-8FA2-FD0991DE54FE}" type="sibTrans" cxnId="{968FCCDA-D3E6-4B15-8189-16ED3FDE4555}">
      <dgm:prSet/>
      <dgm:spPr/>
      <dgm:t>
        <a:bodyPr/>
        <a:lstStyle/>
        <a:p>
          <a:endParaRPr lang="ru-RU"/>
        </a:p>
      </dgm:t>
    </dgm:pt>
    <dgm:pt modelId="{AEA20033-CCAF-4457-90A6-005F97055DFE}" type="parTrans" cxnId="{968FCCDA-D3E6-4B15-8189-16ED3FDE4555}">
      <dgm:prSet/>
      <dgm:spPr/>
      <dgm:t>
        <a:bodyPr/>
        <a:lstStyle/>
        <a:p>
          <a:endParaRPr lang="ru-RU"/>
        </a:p>
      </dgm:t>
    </dgm:pt>
    <dgm:pt modelId="{541649CB-B8EE-4775-9A48-8B04833C2B9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C000"/>
              </a:solidFill>
            </a:rPr>
            <a:t>РЕАЛИЗАЦИЯ</a:t>
          </a:r>
          <a:r>
            <a:rPr lang="ru-RU" sz="1800" dirty="0" smtClean="0"/>
            <a:t> ОП в текущем году</a:t>
          </a:r>
          <a:endParaRPr lang="ru-RU" sz="1800" dirty="0"/>
        </a:p>
      </dgm:t>
    </dgm:pt>
    <dgm:pt modelId="{5D7EEE70-561B-43E5-A88A-B7364547EE23}" type="sibTrans" cxnId="{F7CD053B-D264-4FFC-9956-647D96DA1DA7}">
      <dgm:prSet/>
      <dgm:spPr/>
      <dgm:t>
        <a:bodyPr/>
        <a:lstStyle/>
        <a:p>
          <a:endParaRPr lang="ru-RU"/>
        </a:p>
      </dgm:t>
    </dgm:pt>
    <dgm:pt modelId="{E8F189C3-A088-4683-B02B-2A612D1B80C6}" type="parTrans" cxnId="{F7CD053B-D264-4FFC-9956-647D96DA1DA7}">
      <dgm:prSet/>
      <dgm:spPr/>
      <dgm:t>
        <a:bodyPr/>
        <a:lstStyle/>
        <a:p>
          <a:endParaRPr lang="ru-RU"/>
        </a:p>
      </dgm:t>
    </dgm:pt>
    <dgm:pt modelId="{86A5C4F9-66B3-4180-88D0-40846694043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C000"/>
              </a:solidFill>
            </a:rPr>
            <a:t>НАЛИЧИЕ</a:t>
          </a:r>
          <a:r>
            <a:rPr lang="ru-RU" sz="1800" dirty="0" smtClean="0"/>
            <a:t> выпускников </a:t>
          </a:r>
          <a:r>
            <a:rPr lang="ru-RU" sz="1800" u="sng" dirty="0" smtClean="0"/>
            <a:t>в 2021 и 2022 </a:t>
          </a:r>
          <a:r>
            <a:rPr lang="ru-RU" sz="1800" u="sng" dirty="0" err="1" smtClean="0"/>
            <a:t>г.г</a:t>
          </a:r>
          <a:r>
            <a:rPr lang="ru-RU" sz="1800" u="sng" dirty="0" smtClean="0"/>
            <a:t>.</a:t>
          </a:r>
          <a:endParaRPr lang="ru-RU" sz="1800" u="sng" dirty="0"/>
        </a:p>
      </dgm:t>
    </dgm:pt>
    <dgm:pt modelId="{2ECF1740-5B40-4CEA-A27D-F14BB0235C0E}" type="sibTrans" cxnId="{C160455A-33FF-4D65-9233-FCA16CF5B947}">
      <dgm:prSet/>
      <dgm:spPr/>
      <dgm:t>
        <a:bodyPr/>
        <a:lstStyle/>
        <a:p>
          <a:endParaRPr lang="ru-RU"/>
        </a:p>
      </dgm:t>
    </dgm:pt>
    <dgm:pt modelId="{5783FD7A-7824-4BD5-9778-69DFFED4E9C4}" type="parTrans" cxnId="{C160455A-33FF-4D65-9233-FCA16CF5B947}">
      <dgm:prSet/>
      <dgm:spPr/>
      <dgm:t>
        <a:bodyPr/>
        <a:lstStyle/>
        <a:p>
          <a:endParaRPr lang="ru-RU"/>
        </a:p>
      </dgm:t>
    </dgm:pt>
    <dgm:pt modelId="{C62BF5BB-030A-40DE-8F66-1EB40ECA9C1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C000"/>
              </a:solidFill>
            </a:rPr>
            <a:t>ОП СПО </a:t>
          </a:r>
          <a:r>
            <a:rPr lang="ru-RU" sz="1800" dirty="0" smtClean="0"/>
            <a:t>– на базе 9 </a:t>
          </a:r>
          <a:r>
            <a:rPr lang="ru-RU" sz="1800" dirty="0" err="1" smtClean="0"/>
            <a:t>кл</a:t>
          </a:r>
          <a:r>
            <a:rPr lang="ru-RU" sz="1800" dirty="0" smtClean="0"/>
            <a:t>. (11 </a:t>
          </a:r>
          <a:r>
            <a:rPr lang="ru-RU" sz="1800" dirty="0" err="1" smtClean="0"/>
            <a:t>кл</a:t>
          </a:r>
          <a:r>
            <a:rPr lang="ru-RU" sz="1800" dirty="0" smtClean="0"/>
            <a:t>. – если нет 9 </a:t>
          </a:r>
          <a:r>
            <a:rPr lang="ru-RU" sz="1800" dirty="0" err="1" smtClean="0"/>
            <a:t>кл</a:t>
          </a:r>
          <a:r>
            <a:rPr lang="ru-RU" sz="1800" dirty="0" smtClean="0"/>
            <a:t>.)</a:t>
          </a:r>
          <a:endParaRPr lang="ru-RU" sz="1800" dirty="0"/>
        </a:p>
      </dgm:t>
    </dgm:pt>
    <dgm:pt modelId="{09D59B15-E426-488F-BBEB-4DEF7F8F4E9F}" type="sibTrans" cxnId="{6448FEB5-192D-4022-A649-82BD1587B3A2}">
      <dgm:prSet/>
      <dgm:spPr/>
      <dgm:t>
        <a:bodyPr/>
        <a:lstStyle/>
        <a:p>
          <a:endParaRPr lang="ru-RU"/>
        </a:p>
      </dgm:t>
    </dgm:pt>
    <dgm:pt modelId="{014B2C90-DCA3-4691-9A25-97C76B0E737D}" type="parTrans" cxnId="{6448FEB5-192D-4022-A649-82BD1587B3A2}">
      <dgm:prSet/>
      <dgm:spPr/>
      <dgm:t>
        <a:bodyPr/>
        <a:lstStyle/>
        <a:p>
          <a:endParaRPr lang="ru-RU"/>
        </a:p>
      </dgm:t>
    </dgm:pt>
    <dgm:pt modelId="{8AE41A87-62DE-4D91-A7A9-4E211E4457D9}">
      <dgm:prSet custT="1"/>
      <dgm:spPr/>
      <dgm:t>
        <a:bodyPr/>
        <a:lstStyle/>
        <a:p>
          <a:r>
            <a:rPr lang="ru-RU" sz="1800" b="1" dirty="0" smtClean="0">
              <a:solidFill>
                <a:srgbClr val="FFC000"/>
              </a:solidFill>
            </a:rPr>
            <a:t>КОДЫ, НАИМЕНОВАНИЯ </a:t>
          </a:r>
          <a:r>
            <a:rPr lang="ru-RU" sz="1800" dirty="0" smtClean="0"/>
            <a:t>специальностей/профессий = законодательство РФ</a:t>
          </a:r>
          <a:endParaRPr lang="ru-RU" sz="1800" dirty="0"/>
        </a:p>
      </dgm:t>
    </dgm:pt>
    <dgm:pt modelId="{2977B249-B8AF-419C-AFD2-DB78C06B8AA7}" type="parTrans" cxnId="{A6443C70-6FA3-415E-81D4-8F8FA54E266C}">
      <dgm:prSet/>
      <dgm:spPr/>
      <dgm:t>
        <a:bodyPr/>
        <a:lstStyle/>
        <a:p>
          <a:endParaRPr lang="ru-RU"/>
        </a:p>
      </dgm:t>
    </dgm:pt>
    <dgm:pt modelId="{0A0BBCD3-D99A-4B9B-8EF8-591ADF535D38}" type="sibTrans" cxnId="{A6443C70-6FA3-415E-81D4-8F8FA54E266C}">
      <dgm:prSet/>
      <dgm:spPr/>
      <dgm:t>
        <a:bodyPr/>
        <a:lstStyle/>
        <a:p>
          <a:endParaRPr lang="ru-RU"/>
        </a:p>
      </dgm:t>
    </dgm:pt>
    <dgm:pt modelId="{885D887A-0B60-451A-89D4-617F63DCB02B}" type="pres">
      <dgm:prSet presAssocID="{B2660CF1-F26C-4D5F-9C36-06CDC58F3D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A09B25B-A523-4DBF-9E85-410B3BBCD972}" type="pres">
      <dgm:prSet presAssocID="{B2660CF1-F26C-4D5F-9C36-06CDC58F3D08}" presName="Name1" presStyleCnt="0"/>
      <dgm:spPr/>
      <dgm:t>
        <a:bodyPr/>
        <a:lstStyle/>
        <a:p>
          <a:endParaRPr lang="ru-RU"/>
        </a:p>
      </dgm:t>
    </dgm:pt>
    <dgm:pt modelId="{879D2BC6-33AE-415D-B3E3-1CF3A520DB24}" type="pres">
      <dgm:prSet presAssocID="{B2660CF1-F26C-4D5F-9C36-06CDC58F3D08}" presName="cycle" presStyleCnt="0"/>
      <dgm:spPr/>
      <dgm:t>
        <a:bodyPr/>
        <a:lstStyle/>
        <a:p>
          <a:endParaRPr lang="ru-RU"/>
        </a:p>
      </dgm:t>
    </dgm:pt>
    <dgm:pt modelId="{50B49CB6-5329-4C8B-9641-4C8A68501E5C}" type="pres">
      <dgm:prSet presAssocID="{B2660CF1-F26C-4D5F-9C36-06CDC58F3D08}" presName="srcNode" presStyleLbl="node1" presStyleIdx="0" presStyleCnt="6"/>
      <dgm:spPr/>
      <dgm:t>
        <a:bodyPr/>
        <a:lstStyle/>
        <a:p>
          <a:endParaRPr lang="ru-RU"/>
        </a:p>
      </dgm:t>
    </dgm:pt>
    <dgm:pt modelId="{822C7D2E-082C-4136-83CC-3EB5E50C4DF3}" type="pres">
      <dgm:prSet presAssocID="{B2660CF1-F26C-4D5F-9C36-06CDC58F3D08}" presName="conn" presStyleLbl="parChTrans1D2" presStyleIdx="0" presStyleCnt="1"/>
      <dgm:spPr/>
      <dgm:t>
        <a:bodyPr/>
        <a:lstStyle/>
        <a:p>
          <a:endParaRPr lang="ru-RU"/>
        </a:p>
      </dgm:t>
    </dgm:pt>
    <dgm:pt modelId="{8E55B63A-B94E-46FB-B21E-74D3B6BE2190}" type="pres">
      <dgm:prSet presAssocID="{B2660CF1-F26C-4D5F-9C36-06CDC58F3D08}" presName="extraNode" presStyleLbl="node1" presStyleIdx="0" presStyleCnt="6"/>
      <dgm:spPr/>
      <dgm:t>
        <a:bodyPr/>
        <a:lstStyle/>
        <a:p>
          <a:endParaRPr lang="ru-RU"/>
        </a:p>
      </dgm:t>
    </dgm:pt>
    <dgm:pt modelId="{568887EA-6BA2-415E-AABA-365A02D68230}" type="pres">
      <dgm:prSet presAssocID="{B2660CF1-F26C-4D5F-9C36-06CDC58F3D08}" presName="dstNode" presStyleLbl="node1" presStyleIdx="0" presStyleCnt="6"/>
      <dgm:spPr/>
      <dgm:t>
        <a:bodyPr/>
        <a:lstStyle/>
        <a:p>
          <a:endParaRPr lang="ru-RU"/>
        </a:p>
      </dgm:t>
    </dgm:pt>
    <dgm:pt modelId="{279AE046-F673-4A95-ADAD-FB1FFDB2780F}" type="pres">
      <dgm:prSet presAssocID="{DE1FBF80-5244-4AD9-B16F-0A9A7D974FA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ECDFC-9171-4EBB-9D44-F2B6C039554C}" type="pres">
      <dgm:prSet presAssocID="{DE1FBF80-5244-4AD9-B16F-0A9A7D974FA0}" presName="accent_1" presStyleCnt="0"/>
      <dgm:spPr/>
      <dgm:t>
        <a:bodyPr/>
        <a:lstStyle/>
        <a:p>
          <a:endParaRPr lang="ru-RU"/>
        </a:p>
      </dgm:t>
    </dgm:pt>
    <dgm:pt modelId="{974E947E-6867-4E71-876F-EC469BDB4F82}" type="pres">
      <dgm:prSet presAssocID="{DE1FBF80-5244-4AD9-B16F-0A9A7D974FA0}" presName="accentRepeatNode" presStyleLbl="solidFgAcc1" presStyleIdx="0" presStyleCnt="6" custScaleX="73252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C7922CDF-40EC-418B-9F14-705BB9B854E4}" type="pres">
      <dgm:prSet presAssocID="{D8483273-FD25-4F02-9D60-4274A629B9F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9E309-9E0C-4C03-9ED3-386DE2162C65}" type="pres">
      <dgm:prSet presAssocID="{D8483273-FD25-4F02-9D60-4274A629B9F3}" presName="accent_2" presStyleCnt="0"/>
      <dgm:spPr/>
      <dgm:t>
        <a:bodyPr/>
        <a:lstStyle/>
        <a:p>
          <a:endParaRPr lang="ru-RU"/>
        </a:p>
      </dgm:t>
    </dgm:pt>
    <dgm:pt modelId="{94EE4C89-19F3-41D3-B723-719C22C5110F}" type="pres">
      <dgm:prSet presAssocID="{D8483273-FD25-4F02-9D60-4274A629B9F3}" presName="accentRepeatNode" presStyleLbl="solidFgAcc1" presStyleIdx="1" presStyleCnt="6" custScaleX="71305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3C87461B-617B-4519-95D3-1EEAF82E0CD0}" type="pres">
      <dgm:prSet presAssocID="{8AE41A87-62DE-4D91-A7A9-4E211E4457D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F5508-AED1-4CF1-B905-576D766E7B1E}" type="pres">
      <dgm:prSet presAssocID="{8AE41A87-62DE-4D91-A7A9-4E211E4457D9}" presName="accent_3" presStyleCnt="0"/>
      <dgm:spPr/>
    </dgm:pt>
    <dgm:pt modelId="{F98CB2E4-06C6-47F6-B3B2-742F26987AA7}" type="pres">
      <dgm:prSet presAssocID="{8AE41A87-62DE-4D91-A7A9-4E211E4457D9}" presName="accentRepeatNode" presStyleLbl="solidFgAcc1" presStyleIdx="2" presStyleCnt="6" custScaleX="72203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79116D7C-1B95-4891-AF33-7C2710839AB9}" type="pres">
      <dgm:prSet presAssocID="{541649CB-B8EE-4775-9A48-8B04833C2B9A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CB620-DBFA-4611-9C52-E148DF00B0EB}" type="pres">
      <dgm:prSet presAssocID="{541649CB-B8EE-4775-9A48-8B04833C2B9A}" presName="accent_4" presStyleCnt="0"/>
      <dgm:spPr/>
    </dgm:pt>
    <dgm:pt modelId="{452FB055-A755-41F3-BC61-B79DC2EAB394}" type="pres">
      <dgm:prSet presAssocID="{541649CB-B8EE-4775-9A48-8B04833C2B9A}" presName="accentRepeatNode" presStyleLbl="solidFgAcc1" presStyleIdx="3" presStyleCnt="6" custScaleX="75418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CECF4F94-C0DC-41A8-B487-3854977A27F4}" type="pres">
      <dgm:prSet presAssocID="{86A5C4F9-66B3-4180-88D0-40846694043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E9952-3508-4372-ADE4-020846D25EBB}" type="pres">
      <dgm:prSet presAssocID="{86A5C4F9-66B3-4180-88D0-408466940436}" presName="accent_5" presStyleCnt="0"/>
      <dgm:spPr/>
    </dgm:pt>
    <dgm:pt modelId="{61EB57A0-FF25-4987-A76E-66FB7773B2CD}" type="pres">
      <dgm:prSet presAssocID="{86A5C4F9-66B3-4180-88D0-408466940436}" presName="accentRepeatNode" presStyleLbl="solidFgAcc1" presStyleIdx="4" presStyleCnt="6" custScaleX="71305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0146A9C1-1CF4-4C49-994A-B989EC678BDC}" type="pres">
      <dgm:prSet presAssocID="{C62BF5BB-030A-40DE-8F66-1EB40ECA9C1C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0060F-675F-4147-8535-980FCCBD99B8}" type="pres">
      <dgm:prSet presAssocID="{C62BF5BB-030A-40DE-8F66-1EB40ECA9C1C}" presName="accent_6" presStyleCnt="0"/>
      <dgm:spPr/>
    </dgm:pt>
    <dgm:pt modelId="{7D22BACF-FDAF-45C5-B652-94B993AC7B99}" type="pres">
      <dgm:prSet presAssocID="{C62BF5BB-030A-40DE-8F66-1EB40ECA9C1C}" presName="accentRepeatNode" presStyleLbl="solidFgAcc1" presStyleIdx="5" presStyleCnt="6" custScaleX="73252"/>
      <dgm:spPr>
        <a:solidFill>
          <a:srgbClr val="FFC000"/>
        </a:solidFill>
      </dgm:spPr>
      <dgm:t>
        <a:bodyPr/>
        <a:lstStyle/>
        <a:p>
          <a:endParaRPr lang="ru-RU"/>
        </a:p>
      </dgm:t>
    </dgm:pt>
  </dgm:ptLst>
  <dgm:cxnLst>
    <dgm:cxn modelId="{6448FEB5-192D-4022-A649-82BD1587B3A2}" srcId="{B2660CF1-F26C-4D5F-9C36-06CDC58F3D08}" destId="{C62BF5BB-030A-40DE-8F66-1EB40ECA9C1C}" srcOrd="5" destOrd="0" parTransId="{014B2C90-DCA3-4691-9A25-97C76B0E737D}" sibTransId="{09D59B15-E426-488F-BBEB-4DEF7F8F4E9F}"/>
    <dgm:cxn modelId="{7A0EF5B3-750B-48EA-A36D-DFD0B0ED5F31}" type="presOf" srcId="{DE1FBF80-5244-4AD9-B16F-0A9A7D974FA0}" destId="{279AE046-F673-4A95-ADAD-FB1FFDB2780F}" srcOrd="0" destOrd="0" presId="urn:microsoft.com/office/officeart/2008/layout/VerticalCurvedList"/>
    <dgm:cxn modelId="{968FCCDA-D3E6-4B15-8189-16ED3FDE4555}" srcId="{B2660CF1-F26C-4D5F-9C36-06CDC58F3D08}" destId="{D8483273-FD25-4F02-9D60-4274A629B9F3}" srcOrd="1" destOrd="0" parTransId="{AEA20033-CCAF-4457-90A6-005F97055DFE}" sibTransId="{2EE13564-F29D-4A3A-8FA2-FD0991DE54FE}"/>
    <dgm:cxn modelId="{A4A3F4BA-9E32-4024-A482-DFFEF877E840}" type="presOf" srcId="{C62BF5BB-030A-40DE-8F66-1EB40ECA9C1C}" destId="{0146A9C1-1CF4-4C49-994A-B989EC678BDC}" srcOrd="0" destOrd="0" presId="urn:microsoft.com/office/officeart/2008/layout/VerticalCurvedList"/>
    <dgm:cxn modelId="{F7CD053B-D264-4FFC-9956-647D96DA1DA7}" srcId="{B2660CF1-F26C-4D5F-9C36-06CDC58F3D08}" destId="{541649CB-B8EE-4775-9A48-8B04833C2B9A}" srcOrd="3" destOrd="0" parTransId="{E8F189C3-A088-4683-B02B-2A612D1B80C6}" sibTransId="{5D7EEE70-561B-43E5-A88A-B7364547EE23}"/>
    <dgm:cxn modelId="{D37A956D-8449-4771-B56A-33CF102BADC5}" type="presOf" srcId="{8AE41A87-62DE-4D91-A7A9-4E211E4457D9}" destId="{3C87461B-617B-4519-95D3-1EEAF82E0CD0}" srcOrd="0" destOrd="0" presId="urn:microsoft.com/office/officeart/2008/layout/VerticalCurvedList"/>
    <dgm:cxn modelId="{A6443C70-6FA3-415E-81D4-8F8FA54E266C}" srcId="{B2660CF1-F26C-4D5F-9C36-06CDC58F3D08}" destId="{8AE41A87-62DE-4D91-A7A9-4E211E4457D9}" srcOrd="2" destOrd="0" parTransId="{2977B249-B8AF-419C-AFD2-DB78C06B8AA7}" sibTransId="{0A0BBCD3-D99A-4B9B-8EF8-591ADF535D38}"/>
    <dgm:cxn modelId="{A0757DEC-3140-4B3A-A3FB-1A8C1148F5A2}" type="presOf" srcId="{86A5C4F9-66B3-4180-88D0-408466940436}" destId="{CECF4F94-C0DC-41A8-B487-3854977A27F4}" srcOrd="0" destOrd="0" presId="urn:microsoft.com/office/officeart/2008/layout/VerticalCurvedList"/>
    <dgm:cxn modelId="{0C0A31CB-0E85-4CE5-9662-C1143B4F08C0}" type="presOf" srcId="{541649CB-B8EE-4775-9A48-8B04833C2B9A}" destId="{79116D7C-1B95-4891-AF33-7C2710839AB9}" srcOrd="0" destOrd="0" presId="urn:microsoft.com/office/officeart/2008/layout/VerticalCurvedList"/>
    <dgm:cxn modelId="{C160455A-33FF-4D65-9233-FCA16CF5B947}" srcId="{B2660CF1-F26C-4D5F-9C36-06CDC58F3D08}" destId="{86A5C4F9-66B3-4180-88D0-408466940436}" srcOrd="4" destOrd="0" parTransId="{5783FD7A-7824-4BD5-9778-69DFFED4E9C4}" sibTransId="{2ECF1740-5B40-4CEA-A27D-F14BB0235C0E}"/>
    <dgm:cxn modelId="{E032FC0B-6D75-4ED5-B882-837C47EDB095}" type="presOf" srcId="{F632411D-4E4B-4B17-B4E8-4808DFD197C6}" destId="{822C7D2E-082C-4136-83CC-3EB5E50C4DF3}" srcOrd="0" destOrd="0" presId="urn:microsoft.com/office/officeart/2008/layout/VerticalCurvedList"/>
    <dgm:cxn modelId="{14CE742D-6A52-4DB0-87AF-E887FEF00A2C}" srcId="{B2660CF1-F26C-4D5F-9C36-06CDC58F3D08}" destId="{DE1FBF80-5244-4AD9-B16F-0A9A7D974FA0}" srcOrd="0" destOrd="0" parTransId="{21A031E6-AF3D-4967-92FD-4126EA69CE2D}" sibTransId="{F632411D-4E4B-4B17-B4E8-4808DFD197C6}"/>
    <dgm:cxn modelId="{23705DA2-D902-42A2-A6BE-E5B0E51A6AD6}" type="presOf" srcId="{B2660CF1-F26C-4D5F-9C36-06CDC58F3D08}" destId="{885D887A-0B60-451A-89D4-617F63DCB02B}" srcOrd="0" destOrd="0" presId="urn:microsoft.com/office/officeart/2008/layout/VerticalCurvedList"/>
    <dgm:cxn modelId="{7938C70F-4031-4F3B-B4E1-C95826B8CA1D}" type="presOf" srcId="{D8483273-FD25-4F02-9D60-4274A629B9F3}" destId="{C7922CDF-40EC-418B-9F14-705BB9B854E4}" srcOrd="0" destOrd="0" presId="urn:microsoft.com/office/officeart/2008/layout/VerticalCurvedList"/>
    <dgm:cxn modelId="{E082D7D1-3283-4477-B102-465953894D5E}" type="presParOf" srcId="{885D887A-0B60-451A-89D4-617F63DCB02B}" destId="{BA09B25B-A523-4DBF-9E85-410B3BBCD972}" srcOrd="0" destOrd="0" presId="urn:microsoft.com/office/officeart/2008/layout/VerticalCurvedList"/>
    <dgm:cxn modelId="{8DFA2932-CA3A-4233-9D97-EA9842A63271}" type="presParOf" srcId="{BA09B25B-A523-4DBF-9E85-410B3BBCD972}" destId="{879D2BC6-33AE-415D-B3E3-1CF3A520DB24}" srcOrd="0" destOrd="0" presId="urn:microsoft.com/office/officeart/2008/layout/VerticalCurvedList"/>
    <dgm:cxn modelId="{F2F23F7E-54F1-45D3-B1A2-1575EDA3E68B}" type="presParOf" srcId="{879D2BC6-33AE-415D-B3E3-1CF3A520DB24}" destId="{50B49CB6-5329-4C8B-9641-4C8A68501E5C}" srcOrd="0" destOrd="0" presId="urn:microsoft.com/office/officeart/2008/layout/VerticalCurvedList"/>
    <dgm:cxn modelId="{8FD9E852-063C-40AA-A6DA-BFD8C915F3EE}" type="presParOf" srcId="{879D2BC6-33AE-415D-B3E3-1CF3A520DB24}" destId="{822C7D2E-082C-4136-83CC-3EB5E50C4DF3}" srcOrd="1" destOrd="0" presId="urn:microsoft.com/office/officeart/2008/layout/VerticalCurvedList"/>
    <dgm:cxn modelId="{AC1BC970-0093-4CEE-9497-9EF903F3E996}" type="presParOf" srcId="{879D2BC6-33AE-415D-B3E3-1CF3A520DB24}" destId="{8E55B63A-B94E-46FB-B21E-74D3B6BE2190}" srcOrd="2" destOrd="0" presId="urn:microsoft.com/office/officeart/2008/layout/VerticalCurvedList"/>
    <dgm:cxn modelId="{B1B4EB07-6C04-419C-8D2B-3E0CAF2F8B87}" type="presParOf" srcId="{879D2BC6-33AE-415D-B3E3-1CF3A520DB24}" destId="{568887EA-6BA2-415E-AABA-365A02D68230}" srcOrd="3" destOrd="0" presId="urn:microsoft.com/office/officeart/2008/layout/VerticalCurvedList"/>
    <dgm:cxn modelId="{5AECD498-5273-41C3-A6C6-FA8082C8FDA9}" type="presParOf" srcId="{BA09B25B-A523-4DBF-9E85-410B3BBCD972}" destId="{279AE046-F673-4A95-ADAD-FB1FFDB2780F}" srcOrd="1" destOrd="0" presId="urn:microsoft.com/office/officeart/2008/layout/VerticalCurvedList"/>
    <dgm:cxn modelId="{08632D32-6492-4037-A59D-D1170E64709F}" type="presParOf" srcId="{BA09B25B-A523-4DBF-9E85-410B3BBCD972}" destId="{F0BECDFC-9171-4EBB-9D44-F2B6C039554C}" srcOrd="2" destOrd="0" presId="urn:microsoft.com/office/officeart/2008/layout/VerticalCurvedList"/>
    <dgm:cxn modelId="{FA6C8BD3-F433-4C2F-99E4-333A0E5901B8}" type="presParOf" srcId="{F0BECDFC-9171-4EBB-9D44-F2B6C039554C}" destId="{974E947E-6867-4E71-876F-EC469BDB4F82}" srcOrd="0" destOrd="0" presId="urn:microsoft.com/office/officeart/2008/layout/VerticalCurvedList"/>
    <dgm:cxn modelId="{1FD00C2C-95E5-43EB-AFBB-27FCFAC258C9}" type="presParOf" srcId="{BA09B25B-A523-4DBF-9E85-410B3BBCD972}" destId="{C7922CDF-40EC-418B-9F14-705BB9B854E4}" srcOrd="3" destOrd="0" presId="urn:microsoft.com/office/officeart/2008/layout/VerticalCurvedList"/>
    <dgm:cxn modelId="{B5B2343D-32A3-4127-AE6C-1FF3B5B9034C}" type="presParOf" srcId="{BA09B25B-A523-4DBF-9E85-410B3BBCD972}" destId="{2449E309-9E0C-4C03-9ED3-386DE2162C65}" srcOrd="4" destOrd="0" presId="urn:microsoft.com/office/officeart/2008/layout/VerticalCurvedList"/>
    <dgm:cxn modelId="{B867A0B0-1894-4FB0-8063-081B9B4E79BA}" type="presParOf" srcId="{2449E309-9E0C-4C03-9ED3-386DE2162C65}" destId="{94EE4C89-19F3-41D3-B723-719C22C5110F}" srcOrd="0" destOrd="0" presId="urn:microsoft.com/office/officeart/2008/layout/VerticalCurvedList"/>
    <dgm:cxn modelId="{E829EA51-F523-435B-B941-6E7A963A7901}" type="presParOf" srcId="{BA09B25B-A523-4DBF-9E85-410B3BBCD972}" destId="{3C87461B-617B-4519-95D3-1EEAF82E0CD0}" srcOrd="5" destOrd="0" presId="urn:microsoft.com/office/officeart/2008/layout/VerticalCurvedList"/>
    <dgm:cxn modelId="{1A0C5279-FA9A-40A4-BAA2-AE4AA00DAB71}" type="presParOf" srcId="{BA09B25B-A523-4DBF-9E85-410B3BBCD972}" destId="{80FF5508-AED1-4CF1-B905-576D766E7B1E}" srcOrd="6" destOrd="0" presId="urn:microsoft.com/office/officeart/2008/layout/VerticalCurvedList"/>
    <dgm:cxn modelId="{19B10C95-1204-4B5F-80ED-2E0EF89921D6}" type="presParOf" srcId="{80FF5508-AED1-4CF1-B905-576D766E7B1E}" destId="{F98CB2E4-06C6-47F6-B3B2-742F26987AA7}" srcOrd="0" destOrd="0" presId="urn:microsoft.com/office/officeart/2008/layout/VerticalCurvedList"/>
    <dgm:cxn modelId="{DF6E3E3F-35A3-4EEB-B3E6-7FCB4D185FF5}" type="presParOf" srcId="{BA09B25B-A523-4DBF-9E85-410B3BBCD972}" destId="{79116D7C-1B95-4891-AF33-7C2710839AB9}" srcOrd="7" destOrd="0" presId="urn:microsoft.com/office/officeart/2008/layout/VerticalCurvedList"/>
    <dgm:cxn modelId="{57BFD737-7143-407D-BFC0-47D919B24D35}" type="presParOf" srcId="{BA09B25B-A523-4DBF-9E85-410B3BBCD972}" destId="{65DCB620-DBFA-4611-9C52-E148DF00B0EB}" srcOrd="8" destOrd="0" presId="urn:microsoft.com/office/officeart/2008/layout/VerticalCurvedList"/>
    <dgm:cxn modelId="{F31C0606-7EDE-426B-BAD4-000F958CBA1C}" type="presParOf" srcId="{65DCB620-DBFA-4611-9C52-E148DF00B0EB}" destId="{452FB055-A755-41F3-BC61-B79DC2EAB394}" srcOrd="0" destOrd="0" presId="urn:microsoft.com/office/officeart/2008/layout/VerticalCurvedList"/>
    <dgm:cxn modelId="{7790B983-4776-4685-A50C-F3D06C4417D2}" type="presParOf" srcId="{BA09B25B-A523-4DBF-9E85-410B3BBCD972}" destId="{CECF4F94-C0DC-41A8-B487-3854977A27F4}" srcOrd="9" destOrd="0" presId="urn:microsoft.com/office/officeart/2008/layout/VerticalCurvedList"/>
    <dgm:cxn modelId="{05A1C8FA-5DC2-4CA7-9E18-6B8916B9EBCC}" type="presParOf" srcId="{BA09B25B-A523-4DBF-9E85-410B3BBCD972}" destId="{31BE9952-3508-4372-ADE4-020846D25EBB}" srcOrd="10" destOrd="0" presId="urn:microsoft.com/office/officeart/2008/layout/VerticalCurvedList"/>
    <dgm:cxn modelId="{15C55089-046A-476D-8B3C-051211E7D9CC}" type="presParOf" srcId="{31BE9952-3508-4372-ADE4-020846D25EBB}" destId="{61EB57A0-FF25-4987-A76E-66FB7773B2CD}" srcOrd="0" destOrd="0" presId="urn:microsoft.com/office/officeart/2008/layout/VerticalCurvedList"/>
    <dgm:cxn modelId="{EBD10B43-FE59-40AF-BB0B-6B2D6BBD6B6A}" type="presParOf" srcId="{BA09B25B-A523-4DBF-9E85-410B3BBCD972}" destId="{0146A9C1-1CF4-4C49-994A-B989EC678BDC}" srcOrd="11" destOrd="0" presId="urn:microsoft.com/office/officeart/2008/layout/VerticalCurvedList"/>
    <dgm:cxn modelId="{E1B5D40B-E883-4C9B-AB46-B517435B3A94}" type="presParOf" srcId="{BA09B25B-A523-4DBF-9E85-410B3BBCD972}" destId="{0C90060F-675F-4147-8535-980FCCBD99B8}" srcOrd="12" destOrd="0" presId="urn:microsoft.com/office/officeart/2008/layout/VerticalCurvedList"/>
    <dgm:cxn modelId="{6E5533FF-CE4E-4931-9C94-0A73E56C5B5B}" type="presParOf" srcId="{0C90060F-675F-4147-8535-980FCCBD99B8}" destId="{7D22BACF-FDAF-45C5-B652-94B993AC7B99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C7D2E-082C-4136-83CC-3EB5E50C4DF3}">
      <dsp:nvSpPr>
        <dsp:cNvPr id="0" name=""/>
        <dsp:cNvSpPr/>
      </dsp:nvSpPr>
      <dsp:spPr>
        <a:xfrm>
          <a:off x="-6266475" y="-958617"/>
          <a:ext cx="7459196" cy="7459196"/>
        </a:xfrm>
        <a:prstGeom prst="blockArc">
          <a:avLst>
            <a:gd name="adj1" fmla="val 18900000"/>
            <a:gd name="adj2" fmla="val 2700000"/>
            <a:gd name="adj3" fmla="val 290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AE046-F673-4A95-ADAD-FB1FFDB2780F}">
      <dsp:nvSpPr>
        <dsp:cNvPr id="0" name=""/>
        <dsp:cNvSpPr/>
      </dsp:nvSpPr>
      <dsp:spPr>
        <a:xfrm>
          <a:off x="444077" y="291839"/>
          <a:ext cx="11983717" cy="583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31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C000"/>
              </a:solidFill>
            </a:rPr>
            <a:t>НАЛИЧИЕ</a:t>
          </a:r>
          <a:r>
            <a:rPr lang="ru-RU" sz="1800" kern="1200" dirty="0" smtClean="0"/>
            <a:t> программы в </a:t>
          </a:r>
          <a:r>
            <a:rPr lang="ru-RU" sz="1800" u="sng" kern="1200" dirty="0" smtClean="0"/>
            <a:t>лицензии</a:t>
          </a:r>
          <a:r>
            <a:rPr lang="ru-RU" sz="1800" kern="1200" dirty="0" smtClean="0"/>
            <a:t> на осуществление образовательной деятельности</a:t>
          </a:r>
          <a:endParaRPr lang="ru-RU" sz="1800" kern="1200" dirty="0"/>
        </a:p>
      </dsp:txBody>
      <dsp:txXfrm>
        <a:off x="444077" y="291839"/>
        <a:ext cx="11983717" cy="583457"/>
      </dsp:txXfrm>
    </dsp:sp>
    <dsp:sp modelId="{974E947E-6867-4E71-876F-EC469BDB4F82}">
      <dsp:nvSpPr>
        <dsp:cNvPr id="0" name=""/>
        <dsp:cNvSpPr/>
      </dsp:nvSpPr>
      <dsp:spPr>
        <a:xfrm>
          <a:off x="176956" y="218907"/>
          <a:ext cx="534243" cy="729322"/>
        </a:xfrm>
        <a:prstGeom prst="ellipse">
          <a:avLst/>
        </a:prstGeom>
        <a:solidFill>
          <a:srgbClr val="FFC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922CDF-40EC-418B-9F14-705BB9B854E4}">
      <dsp:nvSpPr>
        <dsp:cNvPr id="0" name=""/>
        <dsp:cNvSpPr/>
      </dsp:nvSpPr>
      <dsp:spPr>
        <a:xfrm>
          <a:off x="924011" y="1166915"/>
          <a:ext cx="11503784" cy="583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31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C000"/>
              </a:solidFill>
            </a:rPr>
            <a:t>НАЛИЧИЕ</a:t>
          </a:r>
          <a:r>
            <a:rPr lang="ru-RU" sz="1800" kern="1200" dirty="0" smtClean="0"/>
            <a:t> программы/УГС в </a:t>
          </a:r>
          <a:r>
            <a:rPr lang="ru-RU" sz="1800" u="sng" kern="1200" dirty="0" smtClean="0"/>
            <a:t>свидетельстве</a:t>
          </a:r>
          <a:r>
            <a:rPr lang="ru-RU" sz="1800" kern="1200" dirty="0" smtClean="0"/>
            <a:t> о государственной аккредитаци</a:t>
          </a:r>
          <a:r>
            <a:rPr lang="ru-RU" sz="2000" kern="1200" dirty="0" smtClean="0"/>
            <a:t>и</a:t>
          </a:r>
          <a:endParaRPr lang="ru-RU" sz="2000" kern="1200" dirty="0"/>
        </a:p>
      </dsp:txBody>
      <dsp:txXfrm>
        <a:off x="924011" y="1166915"/>
        <a:ext cx="11503784" cy="583457"/>
      </dsp:txXfrm>
    </dsp:sp>
    <dsp:sp modelId="{94EE4C89-19F3-41D3-B723-719C22C5110F}">
      <dsp:nvSpPr>
        <dsp:cNvPr id="0" name=""/>
        <dsp:cNvSpPr/>
      </dsp:nvSpPr>
      <dsp:spPr>
        <a:xfrm>
          <a:off x="663989" y="1093983"/>
          <a:ext cx="520043" cy="729322"/>
        </a:xfrm>
        <a:prstGeom prst="ellipse">
          <a:avLst/>
        </a:prstGeom>
        <a:solidFill>
          <a:srgbClr val="FFC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87461B-617B-4519-95D3-1EEAF82E0CD0}">
      <dsp:nvSpPr>
        <dsp:cNvPr id="0" name=""/>
        <dsp:cNvSpPr/>
      </dsp:nvSpPr>
      <dsp:spPr>
        <a:xfrm>
          <a:off x="1143473" y="2041991"/>
          <a:ext cx="11284322" cy="583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31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C000"/>
              </a:solidFill>
            </a:rPr>
            <a:t>КОДЫ, НАИМЕНОВАНИЯ </a:t>
          </a:r>
          <a:r>
            <a:rPr lang="ru-RU" sz="1800" kern="1200" dirty="0" smtClean="0"/>
            <a:t>специальностей/профессий = законодательство РФ</a:t>
          </a:r>
          <a:endParaRPr lang="ru-RU" sz="1800" kern="1200" dirty="0"/>
        </a:p>
      </dsp:txBody>
      <dsp:txXfrm>
        <a:off x="1143473" y="2041991"/>
        <a:ext cx="11284322" cy="583457"/>
      </dsp:txXfrm>
    </dsp:sp>
    <dsp:sp modelId="{F98CB2E4-06C6-47F6-B3B2-742F26987AA7}">
      <dsp:nvSpPr>
        <dsp:cNvPr id="0" name=""/>
        <dsp:cNvSpPr/>
      </dsp:nvSpPr>
      <dsp:spPr>
        <a:xfrm>
          <a:off x="880176" y="1969059"/>
          <a:ext cx="526592" cy="729322"/>
        </a:xfrm>
        <a:prstGeom prst="ellipse">
          <a:avLst/>
        </a:prstGeom>
        <a:solidFill>
          <a:srgbClr val="FFC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16D7C-1B95-4891-AF33-7C2710839AB9}">
      <dsp:nvSpPr>
        <dsp:cNvPr id="0" name=""/>
        <dsp:cNvSpPr/>
      </dsp:nvSpPr>
      <dsp:spPr>
        <a:xfrm>
          <a:off x="1143473" y="2916512"/>
          <a:ext cx="11284322" cy="583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31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C000"/>
              </a:solidFill>
            </a:rPr>
            <a:t>РЕАЛИЗАЦИЯ</a:t>
          </a:r>
          <a:r>
            <a:rPr lang="ru-RU" sz="1800" kern="1200" dirty="0" smtClean="0"/>
            <a:t> ОП в текущем году</a:t>
          </a:r>
          <a:endParaRPr lang="ru-RU" sz="1800" kern="1200" dirty="0"/>
        </a:p>
      </dsp:txBody>
      <dsp:txXfrm>
        <a:off x="1143473" y="2916512"/>
        <a:ext cx="11284322" cy="583457"/>
      </dsp:txXfrm>
    </dsp:sp>
    <dsp:sp modelId="{452FB055-A755-41F3-BC61-B79DC2EAB394}">
      <dsp:nvSpPr>
        <dsp:cNvPr id="0" name=""/>
        <dsp:cNvSpPr/>
      </dsp:nvSpPr>
      <dsp:spPr>
        <a:xfrm>
          <a:off x="868453" y="2843580"/>
          <a:ext cx="550040" cy="729322"/>
        </a:xfrm>
        <a:prstGeom prst="ellipse">
          <a:avLst/>
        </a:prstGeom>
        <a:solidFill>
          <a:srgbClr val="FFC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F4F94-C0DC-41A8-B487-3854977A27F4}">
      <dsp:nvSpPr>
        <dsp:cNvPr id="0" name=""/>
        <dsp:cNvSpPr/>
      </dsp:nvSpPr>
      <dsp:spPr>
        <a:xfrm>
          <a:off x="924011" y="3791588"/>
          <a:ext cx="11503784" cy="583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31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C000"/>
              </a:solidFill>
            </a:rPr>
            <a:t>НАЛИЧИЕ</a:t>
          </a:r>
          <a:r>
            <a:rPr lang="ru-RU" sz="1800" kern="1200" dirty="0" smtClean="0"/>
            <a:t> выпускников </a:t>
          </a:r>
          <a:r>
            <a:rPr lang="ru-RU" sz="1800" u="sng" kern="1200" dirty="0" smtClean="0"/>
            <a:t>в 2021 и 2022 </a:t>
          </a:r>
          <a:r>
            <a:rPr lang="ru-RU" sz="1800" u="sng" kern="1200" dirty="0" err="1" smtClean="0"/>
            <a:t>г.г</a:t>
          </a:r>
          <a:r>
            <a:rPr lang="ru-RU" sz="1800" u="sng" kern="1200" dirty="0" smtClean="0"/>
            <a:t>.</a:t>
          </a:r>
          <a:endParaRPr lang="ru-RU" sz="1800" u="sng" kern="1200" dirty="0"/>
        </a:p>
      </dsp:txBody>
      <dsp:txXfrm>
        <a:off x="924011" y="3791588"/>
        <a:ext cx="11503784" cy="583457"/>
      </dsp:txXfrm>
    </dsp:sp>
    <dsp:sp modelId="{61EB57A0-FF25-4987-A76E-66FB7773B2CD}">
      <dsp:nvSpPr>
        <dsp:cNvPr id="0" name=""/>
        <dsp:cNvSpPr/>
      </dsp:nvSpPr>
      <dsp:spPr>
        <a:xfrm>
          <a:off x="663989" y="3718656"/>
          <a:ext cx="520043" cy="729322"/>
        </a:xfrm>
        <a:prstGeom prst="ellipse">
          <a:avLst/>
        </a:prstGeom>
        <a:solidFill>
          <a:srgbClr val="FFC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6A9C1-1CF4-4C49-994A-B989EC678BDC}">
      <dsp:nvSpPr>
        <dsp:cNvPr id="0" name=""/>
        <dsp:cNvSpPr/>
      </dsp:nvSpPr>
      <dsp:spPr>
        <a:xfrm>
          <a:off x="444077" y="4666664"/>
          <a:ext cx="11983717" cy="583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31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C000"/>
              </a:solidFill>
            </a:rPr>
            <a:t>ОП СПО </a:t>
          </a:r>
          <a:r>
            <a:rPr lang="ru-RU" sz="1800" kern="1200" dirty="0" smtClean="0"/>
            <a:t>– на базе 9 </a:t>
          </a:r>
          <a:r>
            <a:rPr lang="ru-RU" sz="1800" kern="1200" dirty="0" err="1" smtClean="0"/>
            <a:t>кл</a:t>
          </a:r>
          <a:r>
            <a:rPr lang="ru-RU" sz="1800" kern="1200" dirty="0" smtClean="0"/>
            <a:t>. (11 </a:t>
          </a:r>
          <a:r>
            <a:rPr lang="ru-RU" sz="1800" kern="1200" dirty="0" err="1" smtClean="0"/>
            <a:t>кл</a:t>
          </a:r>
          <a:r>
            <a:rPr lang="ru-RU" sz="1800" kern="1200" dirty="0" smtClean="0"/>
            <a:t>. – если нет 9 </a:t>
          </a:r>
          <a:r>
            <a:rPr lang="ru-RU" sz="1800" kern="1200" dirty="0" err="1" smtClean="0"/>
            <a:t>кл</a:t>
          </a:r>
          <a:r>
            <a:rPr lang="ru-RU" sz="1800" kern="1200" dirty="0" smtClean="0"/>
            <a:t>.)</a:t>
          </a:r>
          <a:endParaRPr lang="ru-RU" sz="1800" kern="1200" dirty="0"/>
        </a:p>
      </dsp:txBody>
      <dsp:txXfrm>
        <a:off x="444077" y="4666664"/>
        <a:ext cx="11983717" cy="583457"/>
      </dsp:txXfrm>
    </dsp:sp>
    <dsp:sp modelId="{7D22BACF-FDAF-45C5-B652-94B993AC7B99}">
      <dsp:nvSpPr>
        <dsp:cNvPr id="0" name=""/>
        <dsp:cNvSpPr/>
      </dsp:nvSpPr>
      <dsp:spPr>
        <a:xfrm>
          <a:off x="176956" y="4593732"/>
          <a:ext cx="534243" cy="729322"/>
        </a:xfrm>
        <a:prstGeom prst="ellipse">
          <a:avLst/>
        </a:prstGeom>
        <a:solidFill>
          <a:srgbClr val="FFC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93CB4-9B17-4DBC-B494-AE9C01C0CA0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0A3E5-37FE-4412-B05A-FA1B33E72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753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F3D3-884F-8E45-98AB-E8ADE6E0FD28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3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CF3A-9B41-AC48-BBC4-8EC043A9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2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710" algn="l" defTabSz="9134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420" algn="l" defTabSz="9134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127" algn="l" defTabSz="9134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6835" algn="l" defTabSz="9134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3548" algn="l" defTabSz="9134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0252" algn="l" defTabSz="9134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6959" algn="l" defTabSz="9134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3673" algn="l" defTabSz="9134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BCF3A-9B41-AC48-BBC4-8EC043A9334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2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C86B70E-C795-4460-8DD8-1EC3C2487C9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pPr marL="0" marR="0" indent="0" algn="l" defTabSz="913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85CB427-85FA-4B14-9BC1-6784793A5BF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3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BCF3A-9B41-AC48-BBC4-8EC043A9334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755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C86B70E-C795-4460-8DD8-1EC3C2487C9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BCF3A-9B41-AC48-BBC4-8EC043A9334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204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BCF3A-9B41-AC48-BBC4-8EC043A9334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88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328942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490855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7" y="13"/>
            <a:ext cx="901917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2" y="253511"/>
            <a:ext cx="715841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3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70" y="479954"/>
            <a:ext cx="4127825" cy="167984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1010" y="1036578"/>
            <a:ext cx="6479203" cy="5116177"/>
          </a:xfrm>
        </p:spPr>
        <p:txBody>
          <a:bodyPr anchor="t"/>
          <a:lstStyle>
            <a:lvl1pPr marL="0" indent="0">
              <a:buNone/>
              <a:defRPr sz="3400"/>
            </a:lvl1pPr>
            <a:lvl2pPr marL="479409" indent="0">
              <a:buNone/>
              <a:defRPr sz="2900"/>
            </a:lvl2pPr>
            <a:lvl3pPr marL="958816" indent="0">
              <a:buNone/>
              <a:defRPr sz="2500"/>
            </a:lvl3pPr>
            <a:lvl4pPr marL="1438222" indent="0">
              <a:buNone/>
              <a:defRPr sz="2100"/>
            </a:lvl4pPr>
            <a:lvl5pPr marL="1917628" indent="0">
              <a:buNone/>
              <a:defRPr sz="2100"/>
            </a:lvl5pPr>
            <a:lvl6pPr marL="2397039" indent="0">
              <a:buNone/>
              <a:defRPr sz="2100"/>
            </a:lvl6pPr>
            <a:lvl7pPr marL="2876444" indent="0">
              <a:buNone/>
              <a:defRPr sz="2100"/>
            </a:lvl7pPr>
            <a:lvl8pPr marL="3355850" indent="0">
              <a:buNone/>
              <a:defRPr sz="2100"/>
            </a:lvl8pPr>
            <a:lvl9pPr marL="3835255" indent="0">
              <a:buNone/>
              <a:defRPr sz="21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70" y="2159803"/>
            <a:ext cx="4127825" cy="4001285"/>
          </a:xfrm>
        </p:spPr>
        <p:txBody>
          <a:bodyPr/>
          <a:lstStyle>
            <a:lvl1pPr marL="0" indent="0">
              <a:buNone/>
              <a:defRPr sz="1700"/>
            </a:lvl1pPr>
            <a:lvl2pPr marL="479409" indent="0">
              <a:buNone/>
              <a:defRPr sz="1500"/>
            </a:lvl2pPr>
            <a:lvl3pPr marL="958816" indent="0">
              <a:buNone/>
              <a:defRPr sz="1300"/>
            </a:lvl3pPr>
            <a:lvl4pPr marL="1438222" indent="0">
              <a:buNone/>
              <a:defRPr sz="1000"/>
            </a:lvl4pPr>
            <a:lvl5pPr marL="1917628" indent="0">
              <a:buNone/>
              <a:defRPr sz="1000"/>
            </a:lvl5pPr>
            <a:lvl6pPr marL="2397039" indent="0">
              <a:buNone/>
              <a:defRPr sz="1000"/>
            </a:lvl6pPr>
            <a:lvl7pPr marL="2876444" indent="0">
              <a:buNone/>
              <a:defRPr sz="1000"/>
            </a:lvl7pPr>
            <a:lvl8pPr marL="3355850" indent="0">
              <a:buNone/>
              <a:defRPr sz="1000"/>
            </a:lvl8pPr>
            <a:lvl9pPr marL="383525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7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5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884" y="383310"/>
            <a:ext cx="2759659" cy="610108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9892" y="383310"/>
            <a:ext cx="8119002" cy="610108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1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68" y="10"/>
            <a:ext cx="6914880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15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 userDrawn="1"/>
        </p:nvSpPr>
        <p:spPr>
          <a:xfrm flipH="1">
            <a:off x="-612031" y="-38863"/>
            <a:ext cx="1757130" cy="1194290"/>
          </a:xfrm>
          <a:prstGeom prst="parallelogram">
            <a:avLst>
              <a:gd name="adj" fmla="val 953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араллелограмм 3"/>
          <p:cNvSpPr/>
          <p:nvPr userDrawn="1"/>
        </p:nvSpPr>
        <p:spPr>
          <a:xfrm flipH="1">
            <a:off x="-817595" y="-135233"/>
            <a:ext cx="1757130" cy="1194290"/>
          </a:xfrm>
          <a:prstGeom prst="parallelogram">
            <a:avLst>
              <a:gd name="adj" fmla="val 95335"/>
            </a:avLst>
          </a:prstGeom>
          <a:solidFill>
            <a:srgbClr val="41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ый треугольник 4"/>
          <p:cNvSpPr/>
          <p:nvPr userDrawn="1"/>
        </p:nvSpPr>
        <p:spPr>
          <a:xfrm flipH="1" flipV="1">
            <a:off x="9" y="27"/>
            <a:ext cx="1145078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19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 userDrawn="1"/>
        </p:nvSpPr>
        <p:spPr>
          <a:xfrm flipH="1">
            <a:off x="-306006" y="157914"/>
            <a:ext cx="1757130" cy="1194290"/>
          </a:xfrm>
          <a:prstGeom prst="parallelogram">
            <a:avLst>
              <a:gd name="adj" fmla="val 953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араллелограмм 3"/>
          <p:cNvSpPr/>
          <p:nvPr userDrawn="1"/>
        </p:nvSpPr>
        <p:spPr>
          <a:xfrm flipH="1">
            <a:off x="-612031" y="0"/>
            <a:ext cx="1757130" cy="1194290"/>
          </a:xfrm>
          <a:prstGeom prst="parallelogram">
            <a:avLst>
              <a:gd name="adj" fmla="val 95335"/>
            </a:avLst>
          </a:prstGeom>
          <a:solidFill>
            <a:srgbClr val="41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ый треугольник 4"/>
          <p:cNvSpPr/>
          <p:nvPr userDrawn="1"/>
        </p:nvSpPr>
        <p:spPr>
          <a:xfrm flipH="1" flipV="1">
            <a:off x="9" y="27"/>
            <a:ext cx="1145078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 userDrawn="1"/>
        </p:nvSpPr>
        <p:spPr>
          <a:xfrm flipH="1" flipV="1">
            <a:off x="10077509" y="27"/>
            <a:ext cx="1145078" cy="901915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1222599" y="27"/>
            <a:ext cx="1575847" cy="9019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1" tIns="45672" rIns="91341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490BF97-71DD-BA4B-90F6-F29E383222BC}"/>
              </a:ext>
            </a:extLst>
          </p:cNvPr>
          <p:cNvSpPr/>
          <p:nvPr userDrawn="1"/>
        </p:nvSpPr>
        <p:spPr>
          <a:xfrm>
            <a:off x="11411361" y="148334"/>
            <a:ext cx="1387064" cy="5903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r>
              <a:rPr lang="ru-RU" b="1" dirty="0">
                <a:solidFill>
                  <a:srgbClr val="7A5D00"/>
                </a:solidFill>
              </a:rPr>
              <a:t>СМИ</a:t>
            </a:r>
          </a:p>
        </p:txBody>
      </p:sp>
    </p:spTree>
    <p:extLst>
      <p:ext uri="{BB962C8B-B14F-4D97-AF65-F5344CB8AC3E}">
        <p14:creationId xmlns:p14="http://schemas.microsoft.com/office/powerpoint/2010/main" val="1210885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 userDrawn="1"/>
        </p:nvSpPr>
        <p:spPr>
          <a:xfrm flipH="1">
            <a:off x="-306006" y="157914"/>
            <a:ext cx="1757130" cy="1194290"/>
          </a:xfrm>
          <a:prstGeom prst="parallelogram">
            <a:avLst>
              <a:gd name="adj" fmla="val 953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араллелограмм 3"/>
          <p:cNvSpPr/>
          <p:nvPr userDrawn="1"/>
        </p:nvSpPr>
        <p:spPr>
          <a:xfrm flipH="1">
            <a:off x="-612031" y="0"/>
            <a:ext cx="1757130" cy="1194290"/>
          </a:xfrm>
          <a:prstGeom prst="parallelogram">
            <a:avLst>
              <a:gd name="adj" fmla="val 95335"/>
            </a:avLst>
          </a:prstGeom>
          <a:solidFill>
            <a:srgbClr val="41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ый треугольник 4"/>
          <p:cNvSpPr/>
          <p:nvPr userDrawn="1"/>
        </p:nvSpPr>
        <p:spPr>
          <a:xfrm flipH="1" flipV="1">
            <a:off x="9" y="27"/>
            <a:ext cx="1145078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 userDrawn="1"/>
        </p:nvSpPr>
        <p:spPr>
          <a:xfrm flipH="1" flipV="1">
            <a:off x="9109794" y="27"/>
            <a:ext cx="1145078" cy="901915"/>
          </a:xfrm>
          <a:prstGeom prst="rtTriangle">
            <a:avLst/>
          </a:prstGeom>
          <a:solidFill>
            <a:srgbClr val="B5B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0254885" y="27"/>
            <a:ext cx="2543561" cy="901915"/>
          </a:xfrm>
          <a:prstGeom prst="rect">
            <a:avLst/>
          </a:prstGeom>
          <a:solidFill>
            <a:srgbClr val="B5B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1" tIns="45672" rIns="91341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490BF97-71DD-BA4B-90F6-F29E383222BC}"/>
              </a:ext>
            </a:extLst>
          </p:cNvPr>
          <p:cNvSpPr/>
          <p:nvPr userDrawn="1"/>
        </p:nvSpPr>
        <p:spPr>
          <a:xfrm>
            <a:off x="10254885" y="148334"/>
            <a:ext cx="2543561" cy="590376"/>
          </a:xfrm>
          <a:prstGeom prst="rect">
            <a:avLst/>
          </a:prstGeom>
          <a:solidFill>
            <a:srgbClr val="B5B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r>
              <a:rPr lang="ru-RU" b="1" dirty="0">
                <a:solidFill>
                  <a:srgbClr val="565087"/>
                </a:solidFill>
              </a:rPr>
              <a:t>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604063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 userDrawn="1"/>
        </p:nvSpPr>
        <p:spPr>
          <a:xfrm flipH="1">
            <a:off x="-306006" y="157914"/>
            <a:ext cx="1757130" cy="1194290"/>
          </a:xfrm>
          <a:prstGeom prst="parallelogram">
            <a:avLst>
              <a:gd name="adj" fmla="val 953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араллелограмм 3"/>
          <p:cNvSpPr/>
          <p:nvPr userDrawn="1"/>
        </p:nvSpPr>
        <p:spPr>
          <a:xfrm flipH="1">
            <a:off x="-612031" y="0"/>
            <a:ext cx="1757130" cy="1194290"/>
          </a:xfrm>
          <a:prstGeom prst="parallelogram">
            <a:avLst>
              <a:gd name="adj" fmla="val 95335"/>
            </a:avLst>
          </a:prstGeom>
          <a:solidFill>
            <a:srgbClr val="41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ый треугольник 4"/>
          <p:cNvSpPr/>
          <p:nvPr userDrawn="1"/>
        </p:nvSpPr>
        <p:spPr>
          <a:xfrm flipH="1" flipV="1">
            <a:off x="9" y="27"/>
            <a:ext cx="1145078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 userDrawn="1"/>
        </p:nvSpPr>
        <p:spPr>
          <a:xfrm flipH="1" flipV="1">
            <a:off x="8710725" y="27"/>
            <a:ext cx="1145078" cy="901915"/>
          </a:xfrm>
          <a:prstGeom prst="rtTriangle">
            <a:avLst/>
          </a:prstGeom>
          <a:solidFill>
            <a:srgbClr val="41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9855821" y="27"/>
            <a:ext cx="2942631" cy="901915"/>
          </a:xfrm>
          <a:prstGeom prst="rect">
            <a:avLst/>
          </a:prstGeom>
          <a:solidFill>
            <a:srgbClr val="41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1" tIns="45672" rIns="91341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490BF97-71DD-BA4B-90F6-F29E383222BC}"/>
              </a:ext>
            </a:extLst>
          </p:cNvPr>
          <p:cNvSpPr/>
          <p:nvPr userDrawn="1"/>
        </p:nvSpPr>
        <p:spPr>
          <a:xfrm>
            <a:off x="9722793" y="148334"/>
            <a:ext cx="3075653" cy="590376"/>
          </a:xfrm>
          <a:prstGeom prst="rect">
            <a:avLst/>
          </a:prstGeom>
          <a:solidFill>
            <a:srgbClr val="41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r>
              <a:rPr lang="ru-RU" b="1" dirty="0">
                <a:solidFill>
                  <a:prstClr val="white"/>
                </a:solidFill>
              </a:rPr>
              <a:t>Социальные сети</a:t>
            </a:r>
          </a:p>
        </p:txBody>
      </p:sp>
    </p:spTree>
    <p:extLst>
      <p:ext uri="{BB962C8B-B14F-4D97-AF65-F5344CB8AC3E}">
        <p14:creationId xmlns:p14="http://schemas.microsoft.com/office/powerpoint/2010/main" val="2077485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97"/>
          <a:stretch/>
        </p:blipFill>
        <p:spPr>
          <a:xfrm>
            <a:off x="6350379" y="3257576"/>
            <a:ext cx="6448048" cy="3941763"/>
          </a:xfrm>
          <a:prstGeom prst="rect">
            <a:avLst/>
          </a:prstGeom>
        </p:spPr>
      </p:pic>
      <p:sp>
        <p:nvSpPr>
          <p:cNvPr id="4" name="Параллелограмм 3"/>
          <p:cNvSpPr/>
          <p:nvPr userDrawn="1"/>
        </p:nvSpPr>
        <p:spPr>
          <a:xfrm flipH="1">
            <a:off x="2959109" y="0"/>
            <a:ext cx="2482767" cy="1809751"/>
          </a:xfrm>
          <a:prstGeom prst="parallelogram">
            <a:avLst>
              <a:gd name="adj" fmla="val 953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араллелограмм 5"/>
          <p:cNvSpPr/>
          <p:nvPr userDrawn="1"/>
        </p:nvSpPr>
        <p:spPr>
          <a:xfrm flipH="1">
            <a:off x="-813921" y="2419149"/>
            <a:ext cx="3607419" cy="2809282"/>
          </a:xfrm>
          <a:prstGeom prst="parallelogram">
            <a:avLst>
              <a:gd name="adj" fmla="val 95335"/>
            </a:avLst>
          </a:prstGeom>
          <a:solidFill>
            <a:srgbClr val="77B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490BF97-71DD-BA4B-90F6-F29E383222BC}"/>
              </a:ext>
            </a:extLst>
          </p:cNvPr>
          <p:cNvSpPr/>
          <p:nvPr userDrawn="1"/>
        </p:nvSpPr>
        <p:spPr>
          <a:xfrm>
            <a:off x="1028725" y="2301214"/>
            <a:ext cx="6795449" cy="436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341" tIns="45672" rIns="91341" bIns="45672" rtlCol="0" anchor="ctr">
            <a:spAutoFit/>
          </a:bodyPr>
          <a:lstStyle/>
          <a:p>
            <a:r>
              <a:rPr lang="ru-RU" sz="2200" b="1" dirty="0">
                <a:solidFill>
                  <a:srgbClr val="3D284E"/>
                </a:solidFill>
              </a:rPr>
              <a:t>ПЛАНИРОВАНИЕ ИНФОРМАЦИОННОЙ РАБОТЫ</a:t>
            </a:r>
          </a:p>
        </p:txBody>
      </p:sp>
      <p:sp>
        <p:nvSpPr>
          <p:cNvPr id="10" name="Параллелограмм 9"/>
          <p:cNvSpPr/>
          <p:nvPr userDrawn="1"/>
        </p:nvSpPr>
        <p:spPr>
          <a:xfrm flipH="1">
            <a:off x="1155387" y="6267248"/>
            <a:ext cx="3607419" cy="2809282"/>
          </a:xfrm>
          <a:prstGeom prst="parallelogram">
            <a:avLst>
              <a:gd name="adj" fmla="val 953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3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9810" y="1178234"/>
            <a:ext cx="9598819" cy="2506427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9810" y="3781319"/>
            <a:ext cx="9598819" cy="1738168"/>
          </a:xfrm>
        </p:spPr>
        <p:txBody>
          <a:bodyPr/>
          <a:lstStyle>
            <a:lvl1pPr marL="0" indent="0" algn="ctr">
              <a:buNone/>
              <a:defRPr sz="2500"/>
            </a:lvl1pPr>
            <a:lvl2pPr marL="479409" indent="0" algn="ctr">
              <a:buNone/>
              <a:defRPr sz="2100"/>
            </a:lvl2pPr>
            <a:lvl3pPr marL="958816" indent="0" algn="ctr">
              <a:buNone/>
              <a:defRPr sz="2000"/>
            </a:lvl3pPr>
            <a:lvl4pPr marL="1438222" indent="0" algn="ctr">
              <a:buNone/>
              <a:defRPr sz="1700"/>
            </a:lvl4pPr>
            <a:lvl5pPr marL="1917628" indent="0" algn="ctr">
              <a:buNone/>
              <a:defRPr sz="1700"/>
            </a:lvl5pPr>
            <a:lvl6pPr marL="2397039" indent="0" algn="ctr">
              <a:buNone/>
              <a:defRPr sz="1700"/>
            </a:lvl6pPr>
            <a:lvl7pPr marL="2876444" indent="0" algn="ctr">
              <a:buNone/>
              <a:defRPr sz="1700"/>
            </a:lvl7pPr>
            <a:lvl8pPr marL="3355850" indent="0" algn="ctr">
              <a:buNone/>
              <a:defRPr sz="1700"/>
            </a:lvl8pPr>
            <a:lvl9pPr marL="3835255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5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7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242" y="1794839"/>
            <a:ext cx="11038642" cy="299471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242" y="4817896"/>
            <a:ext cx="11038642" cy="1574849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7940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8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4382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176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9703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764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558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352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4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9901" y="1916484"/>
            <a:ext cx="5439331" cy="45678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202" y="1916484"/>
            <a:ext cx="5439331" cy="45678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62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75" y="383297"/>
            <a:ext cx="11038642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570" y="1764851"/>
            <a:ext cx="5414333" cy="86491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9409" indent="0">
              <a:buNone/>
              <a:defRPr sz="2100" b="1"/>
            </a:lvl2pPr>
            <a:lvl3pPr marL="958816" indent="0">
              <a:buNone/>
              <a:defRPr sz="2000" b="1"/>
            </a:lvl3pPr>
            <a:lvl4pPr marL="1438222" indent="0">
              <a:buNone/>
              <a:defRPr sz="1700" b="1"/>
            </a:lvl4pPr>
            <a:lvl5pPr marL="1917628" indent="0">
              <a:buNone/>
              <a:defRPr sz="1700" b="1"/>
            </a:lvl5pPr>
            <a:lvl6pPr marL="2397039" indent="0">
              <a:buNone/>
              <a:defRPr sz="1700" b="1"/>
            </a:lvl6pPr>
            <a:lvl7pPr marL="2876444" indent="0">
              <a:buNone/>
              <a:defRPr sz="1700" b="1"/>
            </a:lvl7pPr>
            <a:lvl8pPr marL="3355850" indent="0">
              <a:buNone/>
              <a:defRPr sz="1700" b="1"/>
            </a:lvl8pPr>
            <a:lvl9pPr marL="3835255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570" y="2629776"/>
            <a:ext cx="5414333" cy="3867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9207" y="1764851"/>
            <a:ext cx="5440998" cy="86491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9409" indent="0">
              <a:buNone/>
              <a:defRPr sz="2100" b="1"/>
            </a:lvl2pPr>
            <a:lvl3pPr marL="958816" indent="0">
              <a:buNone/>
              <a:defRPr sz="2000" b="1"/>
            </a:lvl3pPr>
            <a:lvl4pPr marL="1438222" indent="0">
              <a:buNone/>
              <a:defRPr sz="1700" b="1"/>
            </a:lvl4pPr>
            <a:lvl5pPr marL="1917628" indent="0">
              <a:buNone/>
              <a:defRPr sz="1700" b="1"/>
            </a:lvl5pPr>
            <a:lvl6pPr marL="2397039" indent="0">
              <a:buNone/>
              <a:defRPr sz="1700" b="1"/>
            </a:lvl6pPr>
            <a:lvl7pPr marL="2876444" indent="0">
              <a:buNone/>
              <a:defRPr sz="1700" b="1"/>
            </a:lvl7pPr>
            <a:lvl8pPr marL="3355850" indent="0">
              <a:buNone/>
              <a:defRPr sz="1700" b="1"/>
            </a:lvl8pPr>
            <a:lvl9pPr marL="3835255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9207" y="2629776"/>
            <a:ext cx="5440998" cy="3867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2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3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5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70" y="479954"/>
            <a:ext cx="4127825" cy="167984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1010" y="1036578"/>
            <a:ext cx="6479203" cy="511617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70" y="2159803"/>
            <a:ext cx="4127825" cy="4001285"/>
          </a:xfrm>
        </p:spPr>
        <p:txBody>
          <a:bodyPr/>
          <a:lstStyle>
            <a:lvl1pPr marL="0" indent="0">
              <a:buNone/>
              <a:defRPr sz="1700"/>
            </a:lvl1pPr>
            <a:lvl2pPr marL="479409" indent="0">
              <a:buNone/>
              <a:defRPr sz="1500"/>
            </a:lvl2pPr>
            <a:lvl3pPr marL="958816" indent="0">
              <a:buNone/>
              <a:defRPr sz="1300"/>
            </a:lvl3pPr>
            <a:lvl4pPr marL="1438222" indent="0">
              <a:buNone/>
              <a:defRPr sz="1000"/>
            </a:lvl4pPr>
            <a:lvl5pPr marL="1917628" indent="0">
              <a:buNone/>
              <a:defRPr sz="1000"/>
            </a:lvl5pPr>
            <a:lvl6pPr marL="2397039" indent="0">
              <a:buNone/>
              <a:defRPr sz="1000"/>
            </a:lvl6pPr>
            <a:lvl7pPr marL="2876444" indent="0">
              <a:buNone/>
              <a:defRPr sz="1000"/>
            </a:lvl7pPr>
            <a:lvl8pPr marL="3355850" indent="0">
              <a:buNone/>
              <a:defRPr sz="1000"/>
            </a:lvl8pPr>
            <a:lvl9pPr marL="383525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908" y="383297"/>
            <a:ext cx="11038642" cy="1391534"/>
          </a:xfrm>
          <a:prstGeom prst="rect">
            <a:avLst/>
          </a:prstGeom>
        </p:spPr>
        <p:txBody>
          <a:bodyPr vert="horz" lIns="91341" tIns="45672" rIns="91341" bIns="45672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908" y="1916484"/>
            <a:ext cx="11038642" cy="4567899"/>
          </a:xfrm>
          <a:prstGeom prst="rect">
            <a:avLst/>
          </a:prstGeom>
        </p:spPr>
        <p:txBody>
          <a:bodyPr vert="horz" lIns="91341" tIns="45672" rIns="91341" bIns="4567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17"/>
            <a:ext cx="2879646" cy="383297"/>
          </a:xfrm>
          <a:prstGeom prst="rect">
            <a:avLst/>
          </a:prstGeom>
        </p:spPr>
        <p:txBody>
          <a:bodyPr vert="horz" lIns="91341" tIns="45672" rIns="91341" bIns="4567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95" y="6672717"/>
            <a:ext cx="4319468" cy="383297"/>
          </a:xfrm>
          <a:prstGeom prst="rect">
            <a:avLst/>
          </a:prstGeom>
        </p:spPr>
        <p:txBody>
          <a:bodyPr vert="horz" lIns="91341" tIns="45672" rIns="91341" bIns="4567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17"/>
            <a:ext cx="2879646" cy="383297"/>
          </a:xfrm>
          <a:prstGeom prst="rect">
            <a:avLst/>
          </a:prstGeom>
        </p:spPr>
        <p:txBody>
          <a:bodyPr vert="horz" lIns="91341" tIns="45672" rIns="91341" bIns="4567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5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hf hdr="0" ftr="0" dt="0"/>
  <p:txStyles>
    <p:titleStyle>
      <a:lvl1pPr algn="l" defTabSz="958816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702" indent="-239702" algn="l" defTabSz="95881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06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517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7929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7331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36741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148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5553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961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9409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8816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22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7628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97039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76444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5850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255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908" y="383297"/>
            <a:ext cx="11038642" cy="1391534"/>
          </a:xfrm>
          <a:prstGeom prst="rect">
            <a:avLst/>
          </a:prstGeom>
        </p:spPr>
        <p:txBody>
          <a:bodyPr vert="horz" lIns="91341" tIns="45672" rIns="91341" bIns="45672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908" y="1916484"/>
            <a:ext cx="11038642" cy="4567899"/>
          </a:xfrm>
          <a:prstGeom prst="rect">
            <a:avLst/>
          </a:prstGeom>
        </p:spPr>
        <p:txBody>
          <a:bodyPr vert="horz" lIns="91341" tIns="45672" rIns="91341" bIns="4567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17"/>
            <a:ext cx="2879646" cy="383297"/>
          </a:xfrm>
          <a:prstGeom prst="rect">
            <a:avLst/>
          </a:prstGeom>
        </p:spPr>
        <p:txBody>
          <a:bodyPr vert="horz" lIns="91341" tIns="45672" rIns="91341" bIns="4567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95" y="6672717"/>
            <a:ext cx="4319468" cy="383297"/>
          </a:xfrm>
          <a:prstGeom prst="rect">
            <a:avLst/>
          </a:prstGeom>
        </p:spPr>
        <p:txBody>
          <a:bodyPr vert="horz" lIns="91341" tIns="45672" rIns="91341" bIns="4567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17"/>
            <a:ext cx="2879646" cy="383297"/>
          </a:xfrm>
          <a:prstGeom prst="rect">
            <a:avLst/>
          </a:prstGeom>
        </p:spPr>
        <p:txBody>
          <a:bodyPr vert="horz" lIns="91341" tIns="45672" rIns="91341" bIns="4567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hf hdr="0" ftr="0" dt="0"/>
  <p:txStyles>
    <p:titleStyle>
      <a:lvl1pPr algn="l" defTabSz="958816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702" indent="-239702" algn="l" defTabSz="95881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06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517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7929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7331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36741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148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5553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961" indent="-239702" algn="l" defTabSz="9588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9409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8816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22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7628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97039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76444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5850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255" algn="l" defTabSz="9588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81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</p:sldLayoutIdLst>
  <p:hf hdr="0" ftr="0" dt="0"/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90BF97-71DD-BA4B-90F6-F29E383222BC}"/>
              </a:ext>
            </a:extLst>
          </p:cNvPr>
          <p:cNvSpPr/>
          <p:nvPr/>
        </p:nvSpPr>
        <p:spPr>
          <a:xfrm>
            <a:off x="93784" y="1531218"/>
            <a:ext cx="8042031" cy="2086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5672" rIns="91341" bIns="45672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600" b="1" dirty="0">
                <a:solidFill>
                  <a:srgbClr val="3D2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600" b="1" dirty="0" smtClean="0">
                <a:solidFill>
                  <a:srgbClr val="3D2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роведение </a:t>
            </a:r>
            <a:r>
              <a:rPr lang="ru-RU" sz="3600" b="1" dirty="0" smtClean="0">
                <a:solidFill>
                  <a:srgbClr val="3D2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аккредитационного </a:t>
            </a:r>
            <a:r>
              <a:rPr lang="ru-RU" sz="3600" b="1" dirty="0" smtClean="0">
                <a:solidFill>
                  <a:srgbClr val="3D2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мониторинга </a:t>
            </a:r>
            <a:r>
              <a:rPr lang="ru-RU" sz="3600" b="1" dirty="0" smtClean="0">
                <a:solidFill>
                  <a:srgbClr val="3D2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программ                   в </a:t>
            </a:r>
            <a:r>
              <a:rPr lang="ru-RU" sz="3600" b="1" dirty="0" smtClean="0">
                <a:solidFill>
                  <a:srgbClr val="3D2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году </a:t>
            </a:r>
            <a:endParaRPr lang="ru-RU" sz="3600" b="1" dirty="0">
              <a:solidFill>
                <a:srgbClr val="3D28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араллелограмм 8"/>
          <p:cNvSpPr/>
          <p:nvPr/>
        </p:nvSpPr>
        <p:spPr>
          <a:xfrm flipH="1">
            <a:off x="-647340" y="3785483"/>
            <a:ext cx="2075337" cy="1933574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1" tIns="45672" rIns="91341" bIns="45672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490BF97-71DD-BA4B-90F6-F29E383222BC}"/>
              </a:ext>
            </a:extLst>
          </p:cNvPr>
          <p:cNvSpPr/>
          <p:nvPr/>
        </p:nvSpPr>
        <p:spPr>
          <a:xfrm>
            <a:off x="1132362" y="5389508"/>
            <a:ext cx="6201875" cy="13233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5672" rIns="91341" bIns="45672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МИРОНОВА ГАЛИНА ВЛАДИМИРОВНА</a:t>
            </a:r>
          </a:p>
          <a:p>
            <a:pPr algn="ctr"/>
            <a:r>
              <a:rPr lang="ru-RU" sz="1500" b="1" dirty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500" b="1" dirty="0" smtClean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едущий консультант отдела лицензирования и государственной аккредитации департамента по </a:t>
            </a:r>
            <a:r>
              <a:rPr lang="ru-RU" sz="1500" b="1" dirty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надзору </a:t>
            </a:r>
            <a:r>
              <a:rPr lang="ru-RU" sz="1500" b="1" dirty="0" smtClean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500" b="1" dirty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образования </a:t>
            </a:r>
            <a:r>
              <a:rPr lang="ru-RU" sz="1500" b="1" dirty="0" smtClean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просвещения и воспитания Ульяновской области</a:t>
            </a:r>
            <a:endParaRPr lang="ru-RU" sz="1500" b="1" dirty="0">
              <a:solidFill>
                <a:srgbClr val="565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/>
          <p:nvPr/>
        </p:nvSpPr>
        <p:spPr>
          <a:xfrm>
            <a:off x="1146729" y="259278"/>
            <a:ext cx="10714722" cy="46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5973" tIns="47987" rIns="95973" bIns="47987" rtlCol="0" anchor="t">
            <a:spAutoFit/>
          </a:bodyPr>
          <a:lstStyle/>
          <a:p>
            <a:pPr algn="ctr"/>
            <a:r>
              <a:rPr lang="ru-RU" sz="2400" b="1" dirty="0">
                <a:solidFill>
                  <a:srgbClr val="423D67"/>
                </a:solidFill>
              </a:rPr>
              <a:t>АККРЕДИТАЦИОННЫЙ МОНИТОРИНГ (ШКОЛА/СПО)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207363" y="3136623"/>
            <a:ext cx="1096147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b="1" dirty="0">
                <a:solidFill>
                  <a:srgbClr val="423D67"/>
                </a:solidFill>
              </a:rPr>
              <a:t>б) обработка информации </a:t>
            </a:r>
            <a:r>
              <a:rPr lang="ru-RU" sz="1700" dirty="0" smtClean="0">
                <a:solidFill>
                  <a:srgbClr val="423D67"/>
                </a:solidFill>
              </a:rPr>
              <a:t>– </a:t>
            </a:r>
            <a:r>
              <a:rPr lang="ru-RU" sz="1700" b="1" dirty="0" smtClean="0">
                <a:solidFill>
                  <a:srgbClr val="FF0000"/>
                </a:solidFill>
              </a:rPr>
              <a:t>до </a:t>
            </a:r>
            <a:r>
              <a:rPr lang="ru-RU" sz="1700" b="1" dirty="0">
                <a:solidFill>
                  <a:srgbClr val="FF0000"/>
                </a:solidFill>
              </a:rPr>
              <a:t>25 января года</a:t>
            </a:r>
            <a:r>
              <a:rPr lang="ru-RU" sz="1700" dirty="0">
                <a:solidFill>
                  <a:srgbClr val="423D67"/>
                </a:solidFill>
              </a:rPr>
              <a:t>, следующего за </a:t>
            </a:r>
            <a:r>
              <a:rPr lang="ru-RU" sz="1700" dirty="0" smtClean="0">
                <a:solidFill>
                  <a:srgbClr val="423D67"/>
                </a:solidFill>
              </a:rPr>
              <a:t>отчётным </a:t>
            </a:r>
            <a:r>
              <a:rPr lang="ru-RU" sz="1700" dirty="0">
                <a:solidFill>
                  <a:srgbClr val="423D67"/>
                </a:solidFill>
              </a:rPr>
              <a:t>годом;</a:t>
            </a:r>
          </a:p>
          <a:p>
            <a:pPr algn="just"/>
            <a:r>
              <a:rPr lang="ru-RU" b="1" dirty="0">
                <a:solidFill>
                  <a:srgbClr val="423D67"/>
                </a:solidFill>
              </a:rPr>
              <a:t>в) подготовка Итогового </a:t>
            </a:r>
            <a:r>
              <a:rPr lang="ru-RU" b="1" dirty="0" smtClean="0">
                <a:solidFill>
                  <a:srgbClr val="423D67"/>
                </a:solidFill>
              </a:rPr>
              <a:t>отчёта – </a:t>
            </a:r>
            <a:r>
              <a:rPr lang="ru-RU" sz="1700" b="1" dirty="0" smtClean="0">
                <a:solidFill>
                  <a:srgbClr val="FF0000"/>
                </a:solidFill>
              </a:rPr>
              <a:t>до </a:t>
            </a:r>
            <a:r>
              <a:rPr lang="ru-RU" sz="1700" b="1" dirty="0">
                <a:solidFill>
                  <a:srgbClr val="FF0000"/>
                </a:solidFill>
              </a:rPr>
              <a:t>15 марта года</a:t>
            </a:r>
            <a:r>
              <a:rPr lang="ru-RU" sz="1700" dirty="0">
                <a:solidFill>
                  <a:srgbClr val="423D67"/>
                </a:solidFill>
              </a:rPr>
              <a:t>, следующего за </a:t>
            </a:r>
            <a:r>
              <a:rPr lang="ru-RU" sz="1700" dirty="0" smtClean="0">
                <a:solidFill>
                  <a:srgbClr val="423D67"/>
                </a:solidFill>
              </a:rPr>
              <a:t>отчётным </a:t>
            </a:r>
            <a:r>
              <a:rPr lang="ru-RU" sz="1700" dirty="0">
                <a:solidFill>
                  <a:srgbClr val="423D67"/>
                </a:solidFill>
              </a:rPr>
              <a:t>годом;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5400000">
            <a:off x="541521" y="3228898"/>
            <a:ext cx="604287" cy="214486"/>
          </a:xfrm>
          <a:prstGeom prst="triangle">
            <a:avLst/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85" tIns="47992" rIns="95985" bIns="47992" rtlCol="0" anchor="ctr"/>
          <a:lstStyle/>
          <a:p>
            <a:pPr algn="ctr"/>
            <a:endParaRPr lang="ru-RU" sz="1500"/>
          </a:p>
        </p:txBody>
      </p:sp>
      <p:sp>
        <p:nvSpPr>
          <p:cNvPr id="23" name="Прямоугольник 22"/>
          <p:cNvSpPr/>
          <p:nvPr/>
        </p:nvSpPr>
        <p:spPr>
          <a:xfrm>
            <a:off x="1207363" y="4171509"/>
            <a:ext cx="10936631" cy="8156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ru-RU" b="1" dirty="0">
                <a:solidFill>
                  <a:srgbClr val="423D67"/>
                </a:solidFill>
              </a:rPr>
              <a:t>г) направление </a:t>
            </a:r>
            <a:r>
              <a:rPr lang="ru-RU" sz="1700" dirty="0">
                <a:solidFill>
                  <a:srgbClr val="423D67"/>
                </a:solidFill>
              </a:rPr>
              <a:t>Федеральной службой по надзору в сфере образования и науки подготовленного </a:t>
            </a:r>
            <a:r>
              <a:rPr lang="ru-RU" b="1" dirty="0">
                <a:solidFill>
                  <a:srgbClr val="423D67"/>
                </a:solidFill>
              </a:rPr>
              <a:t>Итогового </a:t>
            </a:r>
            <a:r>
              <a:rPr lang="ru-RU" b="1" dirty="0" smtClean="0">
                <a:solidFill>
                  <a:srgbClr val="423D67"/>
                </a:solidFill>
              </a:rPr>
              <a:t>отчёта </a:t>
            </a:r>
            <a:r>
              <a:rPr lang="ru-RU" sz="1700" dirty="0">
                <a:solidFill>
                  <a:srgbClr val="423D67"/>
                </a:solidFill>
              </a:rPr>
              <a:t>в Министерство просвещения Российской Федерации и Министерство науки и высшего образования Российской Федерации </a:t>
            </a:r>
            <a:r>
              <a:rPr lang="ru-RU" sz="1700" dirty="0" smtClean="0">
                <a:solidFill>
                  <a:srgbClr val="423D67"/>
                </a:solidFill>
              </a:rPr>
              <a:t>– </a:t>
            </a:r>
            <a:r>
              <a:rPr lang="ru-RU" sz="1700" b="1" dirty="0" smtClean="0">
                <a:solidFill>
                  <a:srgbClr val="FF0000"/>
                </a:solidFill>
              </a:rPr>
              <a:t>до </a:t>
            </a:r>
            <a:r>
              <a:rPr lang="ru-RU" sz="1700" b="1" dirty="0">
                <a:solidFill>
                  <a:srgbClr val="FF0000"/>
                </a:solidFill>
              </a:rPr>
              <a:t>20 марта </a:t>
            </a:r>
            <a:r>
              <a:rPr lang="ru-RU" sz="1700" dirty="0">
                <a:solidFill>
                  <a:srgbClr val="423D67"/>
                </a:solidFill>
              </a:rPr>
              <a:t>года, следующего за </a:t>
            </a:r>
            <a:r>
              <a:rPr lang="ru-RU" sz="1700" dirty="0" smtClean="0">
                <a:solidFill>
                  <a:srgbClr val="423D67"/>
                </a:solidFill>
              </a:rPr>
              <a:t>отчётным </a:t>
            </a:r>
            <a:r>
              <a:rPr lang="ru-RU" sz="1700" dirty="0">
                <a:solidFill>
                  <a:srgbClr val="423D67"/>
                </a:solidFill>
              </a:rPr>
              <a:t>годом;</a:t>
            </a:r>
          </a:p>
        </p:txBody>
      </p:sp>
      <p:sp>
        <p:nvSpPr>
          <p:cNvPr id="31" name="Равнобедренный треугольник 30"/>
          <p:cNvSpPr/>
          <p:nvPr/>
        </p:nvSpPr>
        <p:spPr>
          <a:xfrm rot="5400000">
            <a:off x="543540" y="4518382"/>
            <a:ext cx="604287" cy="214486"/>
          </a:xfrm>
          <a:prstGeom prst="triangle">
            <a:avLst/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85" tIns="47992" rIns="95985" bIns="47992" rtlCol="0" anchor="ctr"/>
          <a:lstStyle/>
          <a:p>
            <a:pPr algn="ctr"/>
            <a:endParaRPr lang="ru-RU" sz="1500"/>
          </a:p>
        </p:txBody>
      </p:sp>
      <p:sp>
        <p:nvSpPr>
          <p:cNvPr id="34" name="Прямоугольник 33"/>
          <p:cNvSpPr/>
          <p:nvPr/>
        </p:nvSpPr>
        <p:spPr>
          <a:xfrm>
            <a:off x="1207363" y="5315606"/>
            <a:ext cx="10939417" cy="10926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ru-RU" b="1" dirty="0">
                <a:solidFill>
                  <a:srgbClr val="423D67"/>
                </a:solidFill>
              </a:rPr>
              <a:t>д) подготовка рекомендаций </a:t>
            </a:r>
            <a:r>
              <a:rPr lang="ru-RU" sz="1700" dirty="0" smtClean="0">
                <a:solidFill>
                  <a:srgbClr val="423D67"/>
                </a:solidFill>
              </a:rPr>
              <a:t>– </a:t>
            </a:r>
            <a:r>
              <a:rPr lang="ru-RU" sz="1700" b="1" dirty="0" smtClean="0">
                <a:solidFill>
                  <a:srgbClr val="FF0000"/>
                </a:solidFill>
              </a:rPr>
              <a:t>до </a:t>
            </a:r>
            <a:r>
              <a:rPr lang="ru-RU" sz="1700" b="1" dirty="0">
                <a:solidFill>
                  <a:srgbClr val="FF0000"/>
                </a:solidFill>
              </a:rPr>
              <a:t>1 мая</a:t>
            </a:r>
            <a:r>
              <a:rPr lang="ru-RU" sz="1700" dirty="0">
                <a:solidFill>
                  <a:srgbClr val="423D67"/>
                </a:solidFill>
              </a:rPr>
              <a:t> года, следующего за </a:t>
            </a:r>
            <a:r>
              <a:rPr lang="ru-RU" sz="1700" dirty="0" smtClean="0">
                <a:solidFill>
                  <a:srgbClr val="423D67"/>
                </a:solidFill>
              </a:rPr>
              <a:t>отчётным </a:t>
            </a:r>
            <a:r>
              <a:rPr lang="ru-RU" sz="1700" dirty="0">
                <a:solidFill>
                  <a:srgbClr val="423D67"/>
                </a:solidFill>
              </a:rPr>
              <a:t>годом;</a:t>
            </a:r>
          </a:p>
          <a:p>
            <a:pPr algn="just"/>
            <a:r>
              <a:rPr lang="ru-RU" b="1" dirty="0">
                <a:solidFill>
                  <a:srgbClr val="423D67"/>
                </a:solidFill>
              </a:rPr>
              <a:t>е) размещение Итогового </a:t>
            </a:r>
            <a:r>
              <a:rPr lang="ru-RU" b="1" dirty="0" smtClean="0">
                <a:solidFill>
                  <a:srgbClr val="423D67"/>
                </a:solidFill>
              </a:rPr>
              <a:t>отчёта </a:t>
            </a:r>
            <a:r>
              <a:rPr lang="ru-RU" b="1" dirty="0">
                <a:solidFill>
                  <a:srgbClr val="423D67"/>
                </a:solidFill>
              </a:rPr>
              <a:t>на официальных сайтах </a:t>
            </a:r>
            <a:r>
              <a:rPr lang="ru-RU" sz="1700" dirty="0">
                <a:solidFill>
                  <a:srgbClr val="423D67"/>
                </a:solidFill>
              </a:rPr>
              <a:t>Федеральной службы по надзору в сфере образования и науки, Министерства просвещения Российской Федерации </a:t>
            </a:r>
            <a:r>
              <a:rPr lang="ru-RU" b="1" dirty="0" smtClean="0">
                <a:solidFill>
                  <a:srgbClr val="423D67"/>
                </a:solidFill>
              </a:rPr>
              <a:t>в </a:t>
            </a:r>
            <a:r>
              <a:rPr lang="ru-RU" b="1" dirty="0">
                <a:solidFill>
                  <a:srgbClr val="423D67"/>
                </a:solidFill>
              </a:rPr>
              <a:t>сети </a:t>
            </a:r>
            <a:r>
              <a:rPr lang="ru-RU" b="1" dirty="0" smtClean="0">
                <a:solidFill>
                  <a:srgbClr val="423D67"/>
                </a:solidFill>
              </a:rPr>
              <a:t>«Интернет» </a:t>
            </a:r>
            <a:r>
              <a:rPr lang="ru-RU" sz="1700" dirty="0" smtClean="0">
                <a:solidFill>
                  <a:srgbClr val="423D67"/>
                </a:solidFill>
              </a:rPr>
              <a:t>– </a:t>
            </a:r>
            <a:r>
              <a:rPr lang="ru-RU" sz="1700" b="1" dirty="0" smtClean="0">
                <a:solidFill>
                  <a:srgbClr val="FF0000"/>
                </a:solidFill>
              </a:rPr>
              <a:t>до </a:t>
            </a:r>
            <a:r>
              <a:rPr lang="ru-RU" sz="1700" b="1" dirty="0">
                <a:solidFill>
                  <a:srgbClr val="FF0000"/>
                </a:solidFill>
              </a:rPr>
              <a:t>1 июня </a:t>
            </a:r>
            <a:r>
              <a:rPr lang="ru-RU" sz="1700" dirty="0">
                <a:solidFill>
                  <a:srgbClr val="423D67"/>
                </a:solidFill>
              </a:rPr>
              <a:t>года, следующего за </a:t>
            </a:r>
            <a:r>
              <a:rPr lang="ru-RU" sz="1700" dirty="0" smtClean="0">
                <a:solidFill>
                  <a:srgbClr val="423D67"/>
                </a:solidFill>
              </a:rPr>
              <a:t>отчётным </a:t>
            </a:r>
            <a:r>
              <a:rPr lang="ru-RU" sz="1700" dirty="0">
                <a:solidFill>
                  <a:srgbClr val="423D67"/>
                </a:solidFill>
              </a:rPr>
              <a:t>годом.</a:t>
            </a:r>
          </a:p>
        </p:txBody>
      </p:sp>
      <p:sp>
        <p:nvSpPr>
          <p:cNvPr id="35" name="Равнобедренный треугольник 34"/>
          <p:cNvSpPr/>
          <p:nvPr/>
        </p:nvSpPr>
        <p:spPr>
          <a:xfrm rot="5400000">
            <a:off x="547859" y="5852214"/>
            <a:ext cx="604287" cy="214486"/>
          </a:xfrm>
          <a:prstGeom prst="triangle">
            <a:avLst/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85" tIns="47992" rIns="95985" bIns="47992" rtlCol="0" anchor="ctr"/>
          <a:lstStyle/>
          <a:p>
            <a:pPr algn="ctr"/>
            <a:endParaRPr lang="ru-RU" sz="150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146728" y="2856689"/>
            <a:ext cx="11011776" cy="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1184780" y="3981046"/>
            <a:ext cx="10973724" cy="2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07362" y="5177452"/>
            <a:ext cx="10951142" cy="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207362" y="6647614"/>
            <a:ext cx="10951142" cy="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207363" y="2208217"/>
            <a:ext cx="10951142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ru-RU" b="1" dirty="0">
                <a:solidFill>
                  <a:srgbClr val="423D67"/>
                </a:solidFill>
              </a:rPr>
              <a:t>а) сбор информации </a:t>
            </a:r>
            <a:r>
              <a:rPr lang="ru-RU" sz="1700" dirty="0" smtClean="0">
                <a:solidFill>
                  <a:srgbClr val="423D67"/>
                </a:solidFill>
              </a:rPr>
              <a:t>– </a:t>
            </a:r>
            <a:r>
              <a:rPr lang="ru-RU" sz="1700" b="1" dirty="0" smtClean="0">
                <a:solidFill>
                  <a:srgbClr val="FF0000"/>
                </a:solidFill>
              </a:rPr>
              <a:t>с </a:t>
            </a:r>
            <a:r>
              <a:rPr lang="ru-RU" sz="1700" b="1" dirty="0">
                <a:solidFill>
                  <a:srgbClr val="FF0000"/>
                </a:solidFill>
              </a:rPr>
              <a:t>1 сентября по 1 декабря </a:t>
            </a:r>
            <a:r>
              <a:rPr lang="ru-RU" sz="1700" dirty="0">
                <a:solidFill>
                  <a:srgbClr val="423D67"/>
                </a:solidFill>
              </a:rPr>
              <a:t>года проведения аккредитационного мониторинга (далее - </a:t>
            </a:r>
            <a:r>
              <a:rPr lang="ru-RU" sz="1700" dirty="0" smtClean="0">
                <a:solidFill>
                  <a:srgbClr val="423D67"/>
                </a:solidFill>
              </a:rPr>
              <a:t>отчётный </a:t>
            </a:r>
            <a:r>
              <a:rPr lang="ru-RU" sz="1700" dirty="0">
                <a:solidFill>
                  <a:srgbClr val="423D67"/>
                </a:solidFill>
              </a:rPr>
              <a:t>год);</a:t>
            </a:r>
          </a:p>
        </p:txBody>
      </p:sp>
      <p:sp>
        <p:nvSpPr>
          <p:cNvPr id="44" name="Равнобедренный треугольник 43"/>
          <p:cNvSpPr/>
          <p:nvPr/>
        </p:nvSpPr>
        <p:spPr>
          <a:xfrm rot="5400000">
            <a:off x="529799" y="2291839"/>
            <a:ext cx="604287" cy="214486"/>
          </a:xfrm>
          <a:prstGeom prst="triangle">
            <a:avLst/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85" tIns="47992" rIns="95985" bIns="47992" rtlCol="0" anchor="ctr"/>
          <a:lstStyle/>
          <a:p>
            <a:pPr algn="ctr"/>
            <a:endParaRPr lang="ru-RU" sz="1500"/>
          </a:p>
        </p:txBody>
      </p:sp>
      <p:sp>
        <p:nvSpPr>
          <p:cNvPr id="4" name="Прямоугольник 3"/>
          <p:cNvSpPr/>
          <p:nvPr/>
        </p:nvSpPr>
        <p:spPr>
          <a:xfrm>
            <a:off x="832338" y="761635"/>
            <a:ext cx="11113477" cy="650919"/>
          </a:xfrm>
          <a:prstGeom prst="rect">
            <a:avLst/>
          </a:prstGeom>
        </p:spPr>
        <p:txBody>
          <a:bodyPr wrap="square" lIns="95985" tIns="47992" rIns="95985" bIns="47992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ПРИКАЗ </a:t>
            </a:r>
            <a:r>
              <a:rPr lang="ru-RU" b="1" dirty="0">
                <a:solidFill>
                  <a:srgbClr val="FF0000"/>
                </a:solidFill>
              </a:rPr>
              <a:t>Рособрнадзора № 660, Минпросвещения России № 306,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Минобрнауки </a:t>
            </a:r>
            <a:r>
              <a:rPr lang="ru-RU" b="1" dirty="0">
                <a:solidFill>
                  <a:srgbClr val="FF0000"/>
                </a:solidFill>
              </a:rPr>
              <a:t>России № 448 от 24.04.2023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207476" y="1452170"/>
            <a:ext cx="10951027" cy="56610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75578" rIns="0" bIns="75578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РЕАЛИЗАЦИЯ ПРОЦЕДУРЫ ПРОВЕДЕНИЯ АККРЕДИТАЦИОННОГО МОНИТОРИНГА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7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77600" y="97441"/>
            <a:ext cx="1368099" cy="1292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50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739459" y="6129701"/>
            <a:ext cx="869977" cy="870000"/>
          </a:xfrm>
          <a:prstGeom prst="rect">
            <a:avLst/>
          </a:prstGeom>
          <a:solidFill>
            <a:srgbClr val="CDC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85" tIns="47992" rIns="95985" bIns="47992" rtlCol="0" anchor="ctr"/>
          <a:lstStyle/>
          <a:p>
            <a:pPr algn="ctr"/>
            <a:endParaRPr lang="ru-RU" sz="1700"/>
          </a:p>
        </p:txBody>
      </p:sp>
      <p:sp>
        <p:nvSpPr>
          <p:cNvPr id="6" name="Прямоугольник 5"/>
          <p:cNvSpPr/>
          <p:nvPr/>
        </p:nvSpPr>
        <p:spPr>
          <a:xfrm>
            <a:off x="738358" y="4159624"/>
            <a:ext cx="869977" cy="870000"/>
          </a:xfrm>
          <a:prstGeom prst="rect">
            <a:avLst/>
          </a:prstGeom>
          <a:solidFill>
            <a:srgbClr val="CDC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85" tIns="47992" rIns="95985" bIns="47992" rtlCol="0" anchor="ctr"/>
          <a:lstStyle/>
          <a:p>
            <a:pPr algn="ctr"/>
            <a:endParaRPr lang="ru-RU" sz="1700"/>
          </a:p>
        </p:txBody>
      </p:sp>
      <p:sp>
        <p:nvSpPr>
          <p:cNvPr id="5" name="Прямоугольник 4"/>
          <p:cNvSpPr/>
          <p:nvPr/>
        </p:nvSpPr>
        <p:spPr>
          <a:xfrm>
            <a:off x="738358" y="3173310"/>
            <a:ext cx="869977" cy="870000"/>
          </a:xfrm>
          <a:prstGeom prst="rect">
            <a:avLst/>
          </a:prstGeom>
          <a:solidFill>
            <a:srgbClr val="CDC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85" tIns="47992" rIns="95985" bIns="47992" rtlCol="0" anchor="ctr"/>
          <a:lstStyle/>
          <a:p>
            <a:pPr algn="ctr"/>
            <a:endParaRPr lang="ru-RU" sz="1700"/>
          </a:p>
        </p:txBody>
      </p:sp>
      <p:sp>
        <p:nvSpPr>
          <p:cNvPr id="3" name="Прямоугольник 2"/>
          <p:cNvSpPr/>
          <p:nvPr/>
        </p:nvSpPr>
        <p:spPr>
          <a:xfrm>
            <a:off x="742406" y="2157958"/>
            <a:ext cx="869977" cy="870000"/>
          </a:xfrm>
          <a:prstGeom prst="rect">
            <a:avLst/>
          </a:prstGeom>
          <a:solidFill>
            <a:srgbClr val="CDC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85" tIns="47992" rIns="95985" bIns="47992" rtlCol="0" anchor="ctr"/>
          <a:lstStyle/>
          <a:p>
            <a:pPr algn="ctr"/>
            <a:endParaRPr lang="ru-RU" sz="170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64429" y="3365124"/>
            <a:ext cx="420036" cy="486371"/>
          </a:xfrm>
          <a:prstGeom prst="rect">
            <a:avLst/>
          </a:prstGeom>
        </p:spPr>
      </p:pic>
      <p:sp>
        <p:nvSpPr>
          <p:cNvPr id="50" name="Прямоугольник 49"/>
          <p:cNvSpPr/>
          <p:nvPr/>
        </p:nvSpPr>
        <p:spPr>
          <a:xfrm>
            <a:off x="739004" y="5140713"/>
            <a:ext cx="869977" cy="870000"/>
          </a:xfrm>
          <a:prstGeom prst="rect">
            <a:avLst/>
          </a:prstGeom>
          <a:solidFill>
            <a:srgbClr val="CDC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85" tIns="47992" rIns="95985" bIns="47992" rtlCol="0" anchor="ctr"/>
          <a:lstStyle/>
          <a:p>
            <a:pPr algn="ctr"/>
            <a:endParaRPr lang="ru-RU" sz="1700"/>
          </a:p>
        </p:txBody>
      </p:sp>
      <p:sp>
        <p:nvSpPr>
          <p:cNvPr id="2" name="Прямоугольник 12"/>
          <p:cNvSpPr/>
          <p:nvPr/>
        </p:nvSpPr>
        <p:spPr>
          <a:xfrm>
            <a:off x="1146729" y="399954"/>
            <a:ext cx="10714722" cy="549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5973" tIns="47987" rIns="95973" bIns="47987" rtlCol="0" anchor="t">
            <a:spAutoFit/>
          </a:bodyPr>
          <a:lstStyle/>
          <a:p>
            <a:r>
              <a:rPr lang="ru-RU" sz="2900" b="1" dirty="0">
                <a:solidFill>
                  <a:srgbClr val="423D67"/>
                </a:solidFill>
              </a:rPr>
              <a:t>АККРЕДИТАЦИОННЫЙ МОНИТОРИНГ (ШКОЛА/СПО)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2405" y="1452170"/>
            <a:ext cx="11695779" cy="56610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75578" rIns="0" bIns="75578" rtlCol="0" anchor="ctr"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ЗАДАЧИ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959701" y="5509423"/>
            <a:ext cx="10572267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контроль за внесением данных </a:t>
            </a:r>
            <a:r>
              <a:rPr lang="ru-RU" dirty="0" smtClean="0">
                <a:solidFill>
                  <a:srgbClr val="423D67"/>
                </a:solidFill>
              </a:rPr>
              <a:t>образовательными организациями в </a:t>
            </a:r>
            <a:r>
              <a:rPr lang="ru-RU" dirty="0">
                <a:solidFill>
                  <a:srgbClr val="423D67"/>
                </a:solidFill>
              </a:rPr>
              <a:t>ИС </a:t>
            </a:r>
            <a:r>
              <a:rPr lang="ru-RU" dirty="0" smtClean="0">
                <a:solidFill>
                  <a:srgbClr val="423D67"/>
                </a:solidFill>
              </a:rPr>
              <a:t>ГА – </a:t>
            </a:r>
            <a:r>
              <a:rPr lang="ru-RU" i="1" dirty="0" smtClean="0">
                <a:solidFill>
                  <a:srgbClr val="FF0000"/>
                </a:solidFill>
              </a:rPr>
              <a:t>региональный и муниципальные координаторы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28025" y="6301786"/>
            <a:ext cx="515379" cy="492985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96158" y="2373052"/>
            <a:ext cx="377906" cy="510518"/>
          </a:xfrm>
          <a:prstGeom prst="rect">
            <a:avLst/>
          </a:prstGeom>
        </p:spPr>
      </p:pic>
      <p:grpSp>
        <p:nvGrpSpPr>
          <p:cNvPr id="68" name="Группа 67"/>
          <p:cNvGrpSpPr/>
          <p:nvPr/>
        </p:nvGrpSpPr>
        <p:grpSpPr>
          <a:xfrm>
            <a:off x="901978" y="5426276"/>
            <a:ext cx="576596" cy="411627"/>
            <a:chOff x="5994400" y="5408613"/>
            <a:chExt cx="549275" cy="392112"/>
          </a:xfrm>
        </p:grpSpPr>
        <p:sp>
          <p:nvSpPr>
            <p:cNvPr id="62" name="AutoShape 3"/>
            <p:cNvSpPr>
              <a:spLocks noChangeAspect="1" noChangeArrowheads="1" noTextEdit="1"/>
            </p:cNvSpPr>
            <p:nvPr/>
          </p:nvSpPr>
          <p:spPr bwMode="auto">
            <a:xfrm>
              <a:off x="5994400" y="5408613"/>
              <a:ext cx="549275" cy="39211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Rectangle 5"/>
            <p:cNvSpPr>
              <a:spLocks noChangeArrowheads="1"/>
            </p:cNvSpPr>
            <p:nvPr/>
          </p:nvSpPr>
          <p:spPr bwMode="auto">
            <a:xfrm>
              <a:off x="5994400" y="5761038"/>
              <a:ext cx="549275" cy="39687"/>
            </a:xfrm>
            <a:prstGeom prst="rect">
              <a:avLst/>
            </a:prstGeom>
            <a:solidFill>
              <a:srgbClr val="565087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6059488" y="5408613"/>
              <a:ext cx="419100" cy="280987"/>
            </a:xfrm>
            <a:prstGeom prst="rect">
              <a:avLst/>
            </a:prstGeom>
            <a:solidFill>
              <a:srgbClr val="565087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7"/>
            <p:cNvSpPr/>
            <p:nvPr/>
          </p:nvSpPr>
          <p:spPr bwMode="auto">
            <a:xfrm>
              <a:off x="5994400" y="5689600"/>
              <a:ext cx="549275" cy="71437"/>
            </a:xfrm>
            <a:custGeom>
              <a:avLst/>
              <a:gdLst/>
              <a:ahLst/>
              <a:cxnLst/>
              <a:rect l="l" t="t" r="r" b="b"/>
              <a:pathLst>
                <a:path w="4755" h="605">
                  <a:moveTo>
                    <a:pt x="0" y="605"/>
                  </a:moveTo>
                  <a:lnTo>
                    <a:pt x="4755" y="605"/>
                  </a:lnTo>
                  <a:lnTo>
                    <a:pt x="4193" y="0"/>
                  </a:lnTo>
                  <a:lnTo>
                    <a:pt x="562" y="0"/>
                  </a:lnTo>
                  <a:lnTo>
                    <a:pt x="0" y="605"/>
                  </a:lnTo>
                  <a:close/>
                </a:path>
              </a:pathLst>
            </a:custGeom>
            <a:solidFill>
              <a:srgbClr val="8A8AD0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8"/>
            <p:cNvSpPr/>
            <p:nvPr/>
          </p:nvSpPr>
          <p:spPr bwMode="auto">
            <a:xfrm>
              <a:off x="6229350" y="5724525"/>
              <a:ext cx="79375" cy="20637"/>
            </a:xfrm>
            <a:custGeom>
              <a:avLst/>
              <a:gdLst/>
              <a:ahLst/>
              <a:cxnLst/>
              <a:rect l="l" t="t" r="r" b="b"/>
              <a:pathLst>
                <a:path w="695" h="184">
                  <a:moveTo>
                    <a:pt x="0" y="184"/>
                  </a:moveTo>
                  <a:lnTo>
                    <a:pt x="695" y="184"/>
                  </a:lnTo>
                  <a:lnTo>
                    <a:pt x="639" y="0"/>
                  </a:lnTo>
                  <a:lnTo>
                    <a:pt x="57" y="0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565087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Rectangle 9"/>
            <p:cNvSpPr>
              <a:spLocks noChangeArrowheads="1"/>
            </p:cNvSpPr>
            <p:nvPr/>
          </p:nvSpPr>
          <p:spPr bwMode="auto">
            <a:xfrm>
              <a:off x="6091238" y="5443538"/>
              <a:ext cx="355600" cy="212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915331" y="4324082"/>
            <a:ext cx="563006" cy="541085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1959701" y="6293354"/>
            <a:ext cx="10572267" cy="7478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423D67"/>
                </a:solidFill>
              </a:rPr>
              <a:t>анализ данных/подготовка рекомендаций </a:t>
            </a:r>
            <a:r>
              <a:rPr lang="ru-RU" dirty="0">
                <a:solidFill>
                  <a:srgbClr val="423D67"/>
                </a:solidFill>
              </a:rPr>
              <a:t>по повышению качества образования – </a:t>
            </a:r>
            <a:r>
              <a:rPr lang="ru-RU" i="1" dirty="0" err="1">
                <a:solidFill>
                  <a:srgbClr val="FF0000"/>
                </a:solidFill>
              </a:rPr>
              <a:t>Рособрнадзор</a:t>
            </a:r>
            <a:r>
              <a:rPr lang="ru-RU" dirty="0">
                <a:solidFill>
                  <a:srgbClr val="423D67"/>
                </a:solidFill>
              </a:rPr>
              <a:t/>
            </a:r>
            <a:br>
              <a:rPr lang="ru-RU" dirty="0">
                <a:solidFill>
                  <a:srgbClr val="423D67"/>
                </a:solidFill>
              </a:rPr>
            </a:br>
            <a:endParaRPr lang="ru-RU" dirty="0">
              <a:solidFill>
                <a:srgbClr val="423D67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62087" y="2219837"/>
            <a:ext cx="1045886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формирование выгрузки аккредитованных ОП – </a:t>
            </a:r>
            <a:r>
              <a:rPr lang="ru-RU" i="1" dirty="0" err="1" smtClean="0">
                <a:solidFill>
                  <a:srgbClr val="FF0000"/>
                </a:solidFill>
              </a:rPr>
              <a:t>Рособрнадзор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ru-RU" i="1" dirty="0" smtClean="0">
              <a:solidFill>
                <a:srgbClr val="FF0000"/>
              </a:solidFill>
            </a:endParaRPr>
          </a:p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назначение регионального </a:t>
            </a:r>
            <a:r>
              <a:rPr lang="ru-RU" dirty="0" smtClean="0">
                <a:solidFill>
                  <a:srgbClr val="423D67"/>
                </a:solidFill>
              </a:rPr>
              <a:t>и муниципальных координаторов </a:t>
            </a:r>
            <a:endParaRPr lang="ru-RU" i="1" dirty="0" smtClean="0">
              <a:solidFill>
                <a:srgbClr val="423D67"/>
              </a:solidFill>
            </a:endParaRPr>
          </a:p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dirty="0">
              <a:solidFill>
                <a:srgbClr val="423D67"/>
              </a:solidFill>
            </a:endParaRPr>
          </a:p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выверка перечня аккредитованных ОП – </a:t>
            </a:r>
            <a:r>
              <a:rPr lang="ru-RU" b="1" i="1" dirty="0" smtClean="0">
                <a:solidFill>
                  <a:srgbClr val="FF0000"/>
                </a:solidFill>
              </a:rPr>
              <a:t>до </a:t>
            </a:r>
            <a:r>
              <a:rPr lang="ru-RU" b="1" i="1" dirty="0">
                <a:solidFill>
                  <a:srgbClr val="FF0000"/>
                </a:solidFill>
              </a:rPr>
              <a:t>14.07.2023 </a:t>
            </a:r>
            <a:endParaRPr lang="ru-RU" dirty="0">
              <a:solidFill>
                <a:srgbClr val="423D67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59701" y="3742019"/>
            <a:ext cx="10198803" cy="1994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обеспечение </a:t>
            </a:r>
            <a:r>
              <a:rPr lang="ru-RU" dirty="0" smtClean="0">
                <a:solidFill>
                  <a:srgbClr val="423D67"/>
                </a:solidFill>
              </a:rPr>
              <a:t>информационной и технической поддержки </a:t>
            </a:r>
            <a:r>
              <a:rPr lang="ru-RU" dirty="0">
                <a:solidFill>
                  <a:srgbClr val="423D67"/>
                </a:solidFill>
              </a:rPr>
              <a:t>– </a:t>
            </a:r>
            <a:r>
              <a:rPr lang="ru-RU" i="1" dirty="0" err="1" smtClean="0">
                <a:solidFill>
                  <a:srgbClr val="FF0000"/>
                </a:solidFill>
              </a:rPr>
              <a:t>Рособрнадзор</a:t>
            </a:r>
            <a:r>
              <a:rPr lang="ru-RU" i="1" dirty="0" smtClean="0">
                <a:solidFill>
                  <a:srgbClr val="FF0000"/>
                </a:solidFill>
              </a:rPr>
              <a:t>/региональный координатор</a:t>
            </a:r>
          </a:p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b="1" i="1" dirty="0">
              <a:solidFill>
                <a:srgbClr val="FF0000"/>
              </a:solidFill>
            </a:endParaRPr>
          </a:p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rgbClr val="423D67"/>
                </a:solidFill>
              </a:rPr>
              <a:t>предзагрузка</a:t>
            </a:r>
            <a:r>
              <a:rPr lang="ru-RU" dirty="0" smtClean="0">
                <a:solidFill>
                  <a:srgbClr val="423D67"/>
                </a:solidFill>
              </a:rPr>
              <a:t> </a:t>
            </a:r>
            <a:r>
              <a:rPr lang="ru-RU" dirty="0">
                <a:solidFill>
                  <a:srgbClr val="423D67"/>
                </a:solidFill>
              </a:rPr>
              <a:t>данных </a:t>
            </a:r>
            <a:r>
              <a:rPr lang="ru-RU" dirty="0" smtClean="0">
                <a:solidFill>
                  <a:srgbClr val="423D67"/>
                </a:solidFill>
              </a:rPr>
              <a:t>в личные кабинеты по </a:t>
            </a:r>
            <a:r>
              <a:rPr lang="ru-RU" b="1" u="sng" dirty="0">
                <a:solidFill>
                  <a:srgbClr val="423D67"/>
                </a:solidFill>
              </a:rPr>
              <a:t>5 показателям </a:t>
            </a:r>
            <a:r>
              <a:rPr lang="ru-RU" dirty="0" smtClean="0">
                <a:solidFill>
                  <a:srgbClr val="423D67"/>
                </a:solidFill>
              </a:rPr>
              <a:t>Школа/СПО</a:t>
            </a:r>
            <a:r>
              <a:rPr lang="ru-RU" dirty="0">
                <a:solidFill>
                  <a:srgbClr val="423D67"/>
                </a:solidFill>
              </a:rPr>
              <a:t> </a:t>
            </a:r>
            <a:r>
              <a:rPr lang="ru-RU" dirty="0" smtClean="0">
                <a:solidFill>
                  <a:srgbClr val="423D67"/>
                </a:solidFill>
              </a:rPr>
              <a:t>– </a:t>
            </a:r>
            <a:r>
              <a:rPr lang="ru-RU" i="1" dirty="0" err="1">
                <a:solidFill>
                  <a:srgbClr val="FF0000"/>
                </a:solidFill>
              </a:rPr>
              <a:t>Рособрнадзор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endParaRPr lang="ru-RU" i="1" dirty="0" smtClean="0">
              <a:solidFill>
                <a:srgbClr val="FF0000"/>
              </a:solidFill>
            </a:endParaRPr>
          </a:p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b="1" i="1" dirty="0">
              <a:solidFill>
                <a:srgbClr val="FF0000"/>
              </a:solidFill>
            </a:endParaRPr>
          </a:p>
          <a:p>
            <a:pPr marL="299952" indent="-29995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внесение данных в ИС ГА  - </a:t>
            </a:r>
            <a:r>
              <a:rPr lang="ru-RU" i="1" dirty="0" smtClean="0">
                <a:solidFill>
                  <a:srgbClr val="FF0000"/>
                </a:solidFill>
              </a:rPr>
              <a:t>образовательные организации</a:t>
            </a:r>
            <a:endParaRPr lang="ru-RU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423D67"/>
                </a:solidFill>
              </a:rPr>
              <a:t/>
            </a:r>
            <a:br>
              <a:rPr lang="ru-RU" dirty="0">
                <a:solidFill>
                  <a:srgbClr val="423D67"/>
                </a:solidFill>
              </a:rPr>
            </a:br>
            <a:endParaRPr lang="ru-RU" dirty="0">
              <a:solidFill>
                <a:srgbClr val="423D67"/>
              </a:solidFill>
            </a:endParaRPr>
          </a:p>
        </p:txBody>
      </p:sp>
      <p:pic>
        <p:nvPicPr>
          <p:cNvPr id="24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289323" y="30747"/>
            <a:ext cx="1356377" cy="12817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62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12">
            <a:extLst>
              <a:ext uri="{FF2B5EF4-FFF2-40B4-BE49-F238E27FC236}">
                <a16:creationId xmlns:a16="http://schemas.microsoft.com/office/drawing/2014/main" id="{8645DDCD-2227-43AC-84F1-6A3F79F6EBC1}"/>
              </a:ext>
            </a:extLst>
          </p:cNvPr>
          <p:cNvSpPr/>
          <p:nvPr/>
        </p:nvSpPr>
        <p:spPr>
          <a:xfrm>
            <a:off x="1299924" y="457366"/>
            <a:ext cx="10241108" cy="769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6" tIns="45714" rIns="91426" bIns="45714" rtlCol="0" anchor="t">
            <a:spAutoFit/>
          </a:bodyPr>
          <a:lstStyle/>
          <a:p>
            <a:pPr algn="ctr" defTabSz="914349"/>
            <a:r>
              <a:rPr lang="ru-RU" sz="2200" b="1" kern="0" dirty="0" smtClean="0">
                <a:solidFill>
                  <a:srgbClr val="433D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ПЕРЕЧНЯ </a:t>
            </a:r>
          </a:p>
          <a:p>
            <a:pPr algn="ctr" defTabSz="914349"/>
            <a:r>
              <a:rPr lang="ru-RU" sz="2200" b="1" kern="0" dirty="0" smtClean="0">
                <a:solidFill>
                  <a:srgbClr val="433D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АККРЕДИТОВАННЫХ ОБРАЗОВАТЕЛЬНЫХ ПРОГРАММ</a:t>
            </a:r>
            <a:endParaRPr lang="ru-RU" sz="2200" b="1" kern="0" dirty="0">
              <a:solidFill>
                <a:srgbClr val="433D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69228828"/>
              </p:ext>
            </p:extLst>
          </p:nvPr>
        </p:nvGraphicFramePr>
        <p:xfrm>
          <a:off x="0" y="1439863"/>
          <a:ext cx="12506325" cy="554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183815" y="76264"/>
            <a:ext cx="1461885" cy="138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502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/>
          <p:nvPr/>
        </p:nvSpPr>
        <p:spPr>
          <a:xfrm>
            <a:off x="1146729" y="399954"/>
            <a:ext cx="10255049" cy="549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5973" tIns="47987" rIns="95973" bIns="47987" rtlCol="0" anchor="t">
            <a:spAutoFit/>
          </a:bodyPr>
          <a:lstStyle/>
          <a:p>
            <a:r>
              <a:rPr lang="ru-RU" sz="2900" b="1" dirty="0">
                <a:solidFill>
                  <a:srgbClr val="423D67"/>
                </a:solidFill>
              </a:rPr>
              <a:t>АККРЕДИТАЦИОННЫЙ МОНИТОРИНГ (ШКОЛА/СПО)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11922" y="2596001"/>
            <a:ext cx="4431173" cy="1481916"/>
          </a:xfrm>
          <a:prstGeom prst="rect">
            <a:avLst/>
          </a:prstGeom>
          <a:solidFill>
            <a:srgbClr val="CDCDEB"/>
          </a:solidFill>
        </p:spPr>
        <p:txBody>
          <a:bodyPr wrap="square" lIns="95985" tIns="47992" rIns="95985" bIns="47992" rtlCol="0">
            <a:spAutoFit/>
          </a:bodyPr>
          <a:lstStyle/>
          <a:p>
            <a:pPr marL="299952" indent="-299952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423D67"/>
                </a:solidFill>
              </a:rPr>
              <a:t>наличие </a:t>
            </a:r>
            <a:r>
              <a:rPr lang="ru-RU" b="1" dirty="0" smtClean="0">
                <a:solidFill>
                  <a:srgbClr val="423D67"/>
                </a:solidFill>
              </a:rPr>
              <a:t>ЭОС (</a:t>
            </a:r>
            <a:r>
              <a:rPr lang="ru-RU" b="1" dirty="0" smtClean="0">
                <a:solidFill>
                  <a:srgbClr val="FF0000"/>
                </a:solidFill>
              </a:rPr>
              <a:t>школа</a:t>
            </a:r>
            <a:r>
              <a:rPr lang="ru-RU" b="1" dirty="0" smtClean="0">
                <a:solidFill>
                  <a:srgbClr val="423D67"/>
                </a:solidFill>
              </a:rPr>
              <a:t>/СПО);</a:t>
            </a:r>
            <a:endParaRPr lang="ru-RU" b="1" dirty="0">
              <a:solidFill>
                <a:srgbClr val="423D67"/>
              </a:solidFill>
            </a:endParaRPr>
          </a:p>
          <a:p>
            <a:pPr marL="299952" indent="-299952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423D67"/>
                </a:solidFill>
              </a:rPr>
              <a:t>участие в </a:t>
            </a:r>
            <a:r>
              <a:rPr lang="ru-RU" b="1" dirty="0" smtClean="0">
                <a:solidFill>
                  <a:srgbClr val="423D67"/>
                </a:solidFill>
              </a:rPr>
              <a:t>ВПР (</a:t>
            </a:r>
            <a:r>
              <a:rPr lang="ru-RU" b="1" dirty="0" smtClean="0">
                <a:solidFill>
                  <a:srgbClr val="FF0000"/>
                </a:solidFill>
              </a:rPr>
              <a:t>школа</a:t>
            </a:r>
            <a:r>
              <a:rPr lang="ru-RU" b="1" dirty="0" smtClean="0">
                <a:solidFill>
                  <a:srgbClr val="423D67"/>
                </a:solidFill>
              </a:rPr>
              <a:t>/СПО);</a:t>
            </a:r>
            <a:endParaRPr lang="ru-RU" b="1" dirty="0">
              <a:solidFill>
                <a:srgbClr val="423D67"/>
              </a:solidFill>
            </a:endParaRPr>
          </a:p>
          <a:p>
            <a:pPr marL="299952" indent="-299952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423D67"/>
                </a:solidFill>
              </a:rPr>
              <a:t>результаты </a:t>
            </a:r>
            <a:r>
              <a:rPr lang="ru-RU" b="1" dirty="0" smtClean="0">
                <a:solidFill>
                  <a:srgbClr val="423D67"/>
                </a:solidFill>
              </a:rPr>
              <a:t>ГИА (</a:t>
            </a:r>
            <a:r>
              <a:rPr lang="ru-RU" b="1" dirty="0" smtClean="0">
                <a:solidFill>
                  <a:srgbClr val="FF0000"/>
                </a:solidFill>
              </a:rPr>
              <a:t>школа</a:t>
            </a:r>
            <a:r>
              <a:rPr lang="ru-RU" b="1" dirty="0" smtClean="0">
                <a:solidFill>
                  <a:srgbClr val="423D67"/>
                </a:solidFill>
              </a:rPr>
              <a:t>);</a:t>
            </a:r>
            <a:endParaRPr lang="ru-RU" b="1" dirty="0">
              <a:solidFill>
                <a:srgbClr val="423D67"/>
              </a:solidFill>
            </a:endParaRPr>
          </a:p>
          <a:p>
            <a:pPr marL="299952" indent="-299952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423D67"/>
                </a:solidFill>
              </a:rPr>
              <a:t>т</a:t>
            </a:r>
            <a:r>
              <a:rPr lang="ru-RU" b="1" dirty="0" smtClean="0">
                <a:solidFill>
                  <a:srgbClr val="423D67"/>
                </a:solidFill>
              </a:rPr>
              <a:t>рудоустройство (СПО);</a:t>
            </a:r>
            <a:endParaRPr lang="ru-RU" b="1" dirty="0">
              <a:solidFill>
                <a:srgbClr val="423D67"/>
              </a:solidFill>
            </a:endParaRPr>
          </a:p>
          <a:p>
            <a:pPr marL="299952" indent="-299952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423D67"/>
                </a:solidFill>
              </a:rPr>
              <a:t>результаты </a:t>
            </a:r>
            <a:r>
              <a:rPr lang="ru-RU" b="1" dirty="0" err="1" smtClean="0">
                <a:solidFill>
                  <a:srgbClr val="423D67"/>
                </a:solidFill>
              </a:rPr>
              <a:t>демоэкзамена</a:t>
            </a:r>
            <a:r>
              <a:rPr lang="ru-RU" b="1" dirty="0" smtClean="0">
                <a:solidFill>
                  <a:srgbClr val="423D67"/>
                </a:solidFill>
              </a:rPr>
              <a:t> (СПО).</a:t>
            </a:r>
            <a:endParaRPr lang="ru-RU" b="1" dirty="0">
              <a:solidFill>
                <a:srgbClr val="423D67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11922" y="1807535"/>
            <a:ext cx="4431174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423D67"/>
                </a:solidFill>
              </a:rPr>
              <a:t>Предзагрузка данных по </a:t>
            </a:r>
            <a:r>
              <a:rPr lang="ru-RU" sz="2000" b="1" dirty="0" smtClean="0">
                <a:solidFill>
                  <a:srgbClr val="423D67"/>
                </a:solidFill>
              </a:rPr>
              <a:t> </a:t>
            </a:r>
            <a:r>
              <a:rPr lang="ru-RU" sz="2000" b="1" dirty="0">
                <a:solidFill>
                  <a:srgbClr val="423D67"/>
                </a:solidFill>
              </a:rPr>
              <a:t>показателям Школа/СПО: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211921" y="4638451"/>
            <a:ext cx="4437699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Редактирование </a:t>
            </a: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только через поле «Комментарий»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7830" y="1484081"/>
            <a:ext cx="558611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u="sng" dirty="0" smtClean="0">
                <a:solidFill>
                  <a:srgbClr val="423D67"/>
                </a:solidFill>
              </a:rPr>
              <a:t>Данные, заполняемые ОО:</a:t>
            </a:r>
            <a:endParaRPr lang="ru-RU" sz="2000" b="1" u="sng" dirty="0">
              <a:solidFill>
                <a:srgbClr val="423D67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645" y="2040593"/>
            <a:ext cx="7033847" cy="3697907"/>
          </a:xfrm>
          <a:prstGeom prst="rect">
            <a:avLst/>
          </a:prstGeom>
          <a:noFill/>
        </p:spPr>
        <p:txBody>
          <a:bodyPr wrap="square" lIns="95985" tIns="47992" rIns="95985" bIns="47992" rtlCol="0">
            <a:spAutoFit/>
          </a:bodyPr>
          <a:lstStyle/>
          <a:p>
            <a:pPr marL="299952" indent="-299952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Доля </a:t>
            </a:r>
            <a:r>
              <a:rPr lang="ru-RU" dirty="0" err="1" smtClean="0">
                <a:solidFill>
                  <a:srgbClr val="423D67"/>
                </a:solidFill>
              </a:rPr>
              <a:t>педработников</a:t>
            </a:r>
            <a:r>
              <a:rPr lang="ru-RU" dirty="0">
                <a:solidFill>
                  <a:srgbClr val="423D67"/>
                </a:solidFill>
              </a:rPr>
              <a:t>, имеющих первую или высшую квалификационные категории </a:t>
            </a:r>
            <a:r>
              <a:rPr lang="ru-RU" dirty="0" smtClean="0">
                <a:solidFill>
                  <a:srgbClr val="423D67"/>
                </a:solidFill>
              </a:rPr>
              <a:t>(</a:t>
            </a:r>
            <a:r>
              <a:rPr lang="ru-RU" dirty="0">
                <a:solidFill>
                  <a:srgbClr val="423D67"/>
                </a:solidFill>
              </a:rPr>
              <a:t>уч. звание, уч. степень</a:t>
            </a:r>
            <a:r>
              <a:rPr lang="ru-RU" dirty="0" smtClean="0">
                <a:solidFill>
                  <a:srgbClr val="423D67"/>
                </a:solidFill>
              </a:rPr>
              <a:t>) (</a:t>
            </a:r>
            <a:r>
              <a:rPr lang="ru-RU" dirty="0" smtClean="0">
                <a:solidFill>
                  <a:srgbClr val="FF0000"/>
                </a:solidFill>
              </a:rPr>
              <a:t>школа</a:t>
            </a:r>
            <a:r>
              <a:rPr lang="ru-RU" dirty="0" smtClean="0">
                <a:solidFill>
                  <a:srgbClr val="423D67"/>
                </a:solidFill>
              </a:rPr>
              <a:t> /СПО</a:t>
            </a:r>
            <a:r>
              <a:rPr lang="ru-RU" dirty="0">
                <a:solidFill>
                  <a:srgbClr val="423D67"/>
                </a:solidFill>
              </a:rPr>
              <a:t>);</a:t>
            </a:r>
            <a:endParaRPr lang="ru-RU" dirty="0" smtClean="0">
              <a:solidFill>
                <a:srgbClr val="423D67"/>
              </a:solidFill>
            </a:endParaRPr>
          </a:p>
          <a:p>
            <a:pPr indent="265113" algn="just"/>
            <a:endParaRPr lang="ru-RU" dirty="0">
              <a:solidFill>
                <a:srgbClr val="423D67"/>
              </a:solidFill>
            </a:endParaRPr>
          </a:p>
          <a:p>
            <a:pPr marL="299952" indent="-299952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Доля </a:t>
            </a:r>
            <a:r>
              <a:rPr lang="ru-RU" dirty="0" err="1" smtClean="0">
                <a:solidFill>
                  <a:srgbClr val="423D67"/>
                </a:solidFill>
              </a:rPr>
              <a:t>педработников</a:t>
            </a:r>
            <a:r>
              <a:rPr lang="ru-RU" dirty="0">
                <a:solidFill>
                  <a:srgbClr val="423D67"/>
                </a:solidFill>
              </a:rPr>
              <a:t>, прошедших повышение квалификации по профилю </a:t>
            </a:r>
            <a:r>
              <a:rPr lang="ru-RU" dirty="0" smtClean="0">
                <a:solidFill>
                  <a:srgbClr val="423D67"/>
                </a:solidFill>
              </a:rPr>
              <a:t>педагогической деятельности </a:t>
            </a:r>
            <a:r>
              <a:rPr lang="ru-RU" dirty="0">
                <a:solidFill>
                  <a:srgbClr val="423D67"/>
                </a:solidFill>
              </a:rPr>
              <a:t>за последние </a:t>
            </a:r>
            <a:r>
              <a:rPr lang="ru-RU" dirty="0" smtClean="0">
                <a:solidFill>
                  <a:srgbClr val="423D67"/>
                </a:solidFill>
              </a:rPr>
              <a:t>                  </a:t>
            </a:r>
            <a:r>
              <a:rPr lang="ru-RU" b="1" dirty="0" smtClean="0">
                <a:solidFill>
                  <a:srgbClr val="423D67"/>
                </a:solidFill>
              </a:rPr>
              <a:t>3 </a:t>
            </a:r>
            <a:r>
              <a:rPr lang="ru-RU" b="1" dirty="0">
                <a:solidFill>
                  <a:srgbClr val="423D67"/>
                </a:solidFill>
              </a:rPr>
              <a:t>года </a:t>
            </a:r>
            <a:r>
              <a:rPr lang="ru-RU" dirty="0" smtClean="0">
                <a:solidFill>
                  <a:srgbClr val="423D67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школа</a:t>
            </a:r>
            <a:r>
              <a:rPr lang="ru-RU" dirty="0" smtClean="0">
                <a:solidFill>
                  <a:srgbClr val="423D67"/>
                </a:solidFill>
              </a:rPr>
              <a:t>);</a:t>
            </a:r>
          </a:p>
          <a:p>
            <a:pPr marL="299952" indent="-299952" algn="just">
              <a:buFont typeface="Wingdings" panose="05000000000000000000" pitchFamily="2" charset="2"/>
              <a:buChar char="ü"/>
            </a:pPr>
            <a:endParaRPr lang="ru-RU" dirty="0">
              <a:solidFill>
                <a:srgbClr val="423D67"/>
              </a:solidFill>
            </a:endParaRPr>
          </a:p>
          <a:p>
            <a:pPr marL="299952" indent="-299952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Доля </a:t>
            </a:r>
            <a:r>
              <a:rPr lang="ru-RU" dirty="0" err="1" smtClean="0">
                <a:solidFill>
                  <a:srgbClr val="423D67"/>
                </a:solidFill>
              </a:rPr>
              <a:t>педработников</a:t>
            </a:r>
            <a:r>
              <a:rPr lang="ru-RU" dirty="0">
                <a:solidFill>
                  <a:srgbClr val="423D67"/>
                </a:solidFill>
              </a:rPr>
              <a:t>, обеспечивающих освоение </a:t>
            </a:r>
            <a:r>
              <a:rPr lang="ru-RU" dirty="0" err="1" smtClean="0">
                <a:solidFill>
                  <a:srgbClr val="423D67"/>
                </a:solidFill>
              </a:rPr>
              <a:t>профмодулей</a:t>
            </a:r>
            <a:r>
              <a:rPr lang="ru-RU" dirty="0" smtClean="0">
                <a:solidFill>
                  <a:srgbClr val="423D67"/>
                </a:solidFill>
              </a:rPr>
              <a:t> ОП СПО;</a:t>
            </a:r>
          </a:p>
          <a:p>
            <a:pPr indent="265113" algn="just"/>
            <a:endParaRPr lang="ru-RU" dirty="0" smtClean="0">
              <a:solidFill>
                <a:srgbClr val="423D67"/>
              </a:solidFill>
            </a:endParaRPr>
          </a:p>
          <a:p>
            <a:pPr marL="299952" indent="-299952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23D67"/>
                </a:solidFill>
              </a:rPr>
              <a:t>Наличие внутренней системы оценки качества </a:t>
            </a:r>
            <a:r>
              <a:rPr lang="ru-RU" dirty="0" smtClean="0">
                <a:solidFill>
                  <a:srgbClr val="423D67"/>
                </a:solidFill>
              </a:rPr>
              <a:t>образования</a:t>
            </a:r>
            <a:r>
              <a:rPr lang="ru-RU" dirty="0">
                <a:solidFill>
                  <a:srgbClr val="423D67"/>
                </a:solidFill>
              </a:rPr>
              <a:t> </a:t>
            </a:r>
            <a:r>
              <a:rPr lang="en-US" dirty="0" smtClean="0">
                <a:solidFill>
                  <a:srgbClr val="423D67"/>
                </a:solidFill>
              </a:rPr>
              <a:t>(</a:t>
            </a:r>
            <a:r>
              <a:rPr lang="ru-RU" dirty="0" smtClean="0">
                <a:solidFill>
                  <a:srgbClr val="423D67"/>
                </a:solidFill>
              </a:rPr>
              <a:t>СПО).</a:t>
            </a:r>
            <a:endParaRPr lang="ru-RU" dirty="0">
              <a:solidFill>
                <a:srgbClr val="423D67"/>
              </a:solidFill>
            </a:endParaRPr>
          </a:p>
        </p:txBody>
      </p:sp>
      <p:pic>
        <p:nvPicPr>
          <p:cNvPr id="9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12770" y="35519"/>
            <a:ext cx="1336852" cy="12632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50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2">
            <a:extLst>
              <a:ext uri="{FF2B5EF4-FFF2-40B4-BE49-F238E27FC236}">
                <a16:creationId xmlns:a16="http://schemas.microsoft.com/office/drawing/2014/main" id="{8645DDCD-2227-43AC-84F1-6A3F79F6EBC1}"/>
              </a:ext>
            </a:extLst>
          </p:cNvPr>
          <p:cNvSpPr/>
          <p:nvPr/>
        </p:nvSpPr>
        <p:spPr>
          <a:xfrm>
            <a:off x="1299924" y="423499"/>
            <a:ext cx="9942508" cy="769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6" tIns="45714" rIns="91426" bIns="45714" rtlCol="0" anchor="t">
            <a:spAutoFit/>
          </a:bodyPr>
          <a:lstStyle/>
          <a:p>
            <a:pPr algn="ctr" defTabSz="914349"/>
            <a:r>
              <a:rPr lang="ru-RU" sz="2200" b="1" kern="0" dirty="0" smtClean="0">
                <a:solidFill>
                  <a:srgbClr val="433D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КООРДИНАЦИЯ ПРОВЕДЕНИЯ                                            АККРЕДИТАЦИОННОГО МОНИТОРИНГА</a:t>
            </a:r>
            <a:endParaRPr lang="ru-RU" sz="2200" b="1" kern="0" dirty="0">
              <a:solidFill>
                <a:srgbClr val="433D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3380587" y="3641852"/>
            <a:ext cx="828768" cy="46328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8628184" y="3641853"/>
            <a:ext cx="883434" cy="46328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23328" y="1539774"/>
            <a:ext cx="2963475" cy="5228982"/>
            <a:chOff x="95250" y="2371724"/>
            <a:chExt cx="3572611" cy="4256782"/>
          </a:xfrm>
          <a:solidFill>
            <a:srgbClr val="CDCDEB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7" name="Прямая соединительная линия 16"/>
            <p:cNvSpPr/>
            <p:nvPr/>
          </p:nvSpPr>
          <p:spPr>
            <a:xfrm>
              <a:off x="95250" y="2371724"/>
              <a:ext cx="3543300" cy="0"/>
            </a:xfrm>
            <a:prstGeom prst="line">
              <a:avLst/>
            </a:prstGeom>
            <a:grpFill/>
            <a:ln>
              <a:solidFill>
                <a:srgbClr val="54BFFA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олилиния 18"/>
            <p:cNvSpPr/>
            <p:nvPr/>
          </p:nvSpPr>
          <p:spPr>
            <a:xfrm>
              <a:off x="95250" y="2371724"/>
              <a:ext cx="595396" cy="3752556"/>
            </a:xfrm>
            <a:custGeom>
              <a:avLst/>
              <a:gdLst>
                <a:gd name="connsiteX0" fmla="*/ 0 w 708660"/>
                <a:gd name="connsiteY0" fmla="*/ 0 h 4324350"/>
                <a:gd name="connsiteX1" fmla="*/ 708660 w 708660"/>
                <a:gd name="connsiteY1" fmla="*/ 0 h 4324350"/>
                <a:gd name="connsiteX2" fmla="*/ 708660 w 708660"/>
                <a:gd name="connsiteY2" fmla="*/ 4324350 h 4324350"/>
                <a:gd name="connsiteX3" fmla="*/ 0 w 708660"/>
                <a:gd name="connsiteY3" fmla="*/ 4324350 h 4324350"/>
                <a:gd name="connsiteX4" fmla="*/ 0 w 708660"/>
                <a:gd name="connsiteY4" fmla="*/ 0 h 432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660" h="4324350">
                  <a:moveTo>
                    <a:pt x="0" y="0"/>
                  </a:moveTo>
                  <a:lnTo>
                    <a:pt x="708660" y="0"/>
                  </a:lnTo>
                  <a:lnTo>
                    <a:pt x="708660" y="4324350"/>
                  </a:lnTo>
                  <a:lnTo>
                    <a:pt x="0" y="432435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4BFFA"/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6200" tIns="76200" rIns="7620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РОСОБРНАДЗОР</a:t>
              </a:r>
              <a:endParaRPr lang="ru-RU" sz="2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946484" y="2371724"/>
              <a:ext cx="2721377" cy="1141433"/>
            </a:xfrm>
            <a:custGeom>
              <a:avLst/>
              <a:gdLst>
                <a:gd name="connsiteX0" fmla="*/ 0 w 2781490"/>
                <a:gd name="connsiteY0" fmla="*/ 0 h 1351359"/>
                <a:gd name="connsiteX1" fmla="*/ 2781490 w 2781490"/>
                <a:gd name="connsiteY1" fmla="*/ 0 h 1351359"/>
                <a:gd name="connsiteX2" fmla="*/ 2781490 w 2781490"/>
                <a:gd name="connsiteY2" fmla="*/ 1351359 h 1351359"/>
                <a:gd name="connsiteX3" fmla="*/ 0 w 2781490"/>
                <a:gd name="connsiteY3" fmla="*/ 1351359 h 1351359"/>
                <a:gd name="connsiteX4" fmla="*/ 0 w 2781490"/>
                <a:gd name="connsiteY4" fmla="*/ 0 h 135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490" h="1351359">
                  <a:moveTo>
                    <a:pt x="0" y="0"/>
                  </a:moveTo>
                  <a:lnTo>
                    <a:pt x="2781490" y="0"/>
                  </a:lnTo>
                  <a:lnTo>
                    <a:pt x="2781490" y="1351359"/>
                  </a:lnTo>
                  <a:lnTo>
                    <a:pt x="0" y="135135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4BFFA"/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423D67"/>
                  </a:solidFill>
                </a:rPr>
                <a:t>Консультирование </a:t>
              </a:r>
              <a:r>
                <a:rPr lang="ru-RU" kern="1200" dirty="0" smtClean="0">
                  <a:solidFill>
                    <a:srgbClr val="FF0000"/>
                  </a:solidFill>
                </a:rPr>
                <a:t>РЕГИОНАЛЬНОГО </a:t>
              </a:r>
              <a:r>
                <a:rPr lang="ru-RU" kern="1200" dirty="0" smtClean="0">
                  <a:solidFill>
                    <a:srgbClr val="423D67"/>
                  </a:solidFill>
                </a:rPr>
                <a:t>координатора по вопросам мониторинга</a:t>
              </a:r>
              <a:endParaRPr lang="ru-RU" kern="1200" dirty="0">
                <a:solidFill>
                  <a:srgbClr val="423D67"/>
                </a:solidFill>
              </a:endParaRPr>
            </a:p>
          </p:txBody>
        </p:sp>
        <p:sp>
          <p:nvSpPr>
            <p:cNvPr id="26" name="Прямая соединительная линия 25"/>
            <p:cNvSpPr/>
            <p:nvPr/>
          </p:nvSpPr>
          <p:spPr>
            <a:xfrm>
              <a:off x="803910" y="3790651"/>
              <a:ext cx="2834640" cy="0"/>
            </a:xfrm>
            <a:prstGeom prst="line">
              <a:avLst/>
            </a:prstGeom>
            <a:grpFill/>
            <a:ln>
              <a:solidFill>
                <a:srgbClr val="54BFFA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илиния 26"/>
            <p:cNvSpPr/>
            <p:nvPr/>
          </p:nvSpPr>
          <p:spPr>
            <a:xfrm>
              <a:off x="941089" y="3793184"/>
              <a:ext cx="2713161" cy="950053"/>
            </a:xfrm>
            <a:custGeom>
              <a:avLst/>
              <a:gdLst>
                <a:gd name="connsiteX0" fmla="*/ 0 w 2781490"/>
                <a:gd name="connsiteY0" fmla="*/ 0 h 1351359"/>
                <a:gd name="connsiteX1" fmla="*/ 2781490 w 2781490"/>
                <a:gd name="connsiteY1" fmla="*/ 0 h 1351359"/>
                <a:gd name="connsiteX2" fmla="*/ 2781490 w 2781490"/>
                <a:gd name="connsiteY2" fmla="*/ 1351359 h 1351359"/>
                <a:gd name="connsiteX3" fmla="*/ 0 w 2781490"/>
                <a:gd name="connsiteY3" fmla="*/ 1351359 h 1351359"/>
                <a:gd name="connsiteX4" fmla="*/ 0 w 2781490"/>
                <a:gd name="connsiteY4" fmla="*/ 0 h 135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490" h="1351359">
                  <a:moveTo>
                    <a:pt x="0" y="0"/>
                  </a:moveTo>
                  <a:lnTo>
                    <a:pt x="2781490" y="0"/>
                  </a:lnTo>
                  <a:lnTo>
                    <a:pt x="2781490" y="1351359"/>
                  </a:lnTo>
                  <a:lnTo>
                    <a:pt x="0" y="135135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4BFFA"/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423D67"/>
                  </a:solidFill>
                </a:rPr>
                <a:t>Техническая </a:t>
              </a:r>
              <a:r>
                <a:rPr lang="ru-RU" dirty="0">
                  <a:solidFill>
                    <a:srgbClr val="423D67"/>
                  </a:solidFill>
                </a:rPr>
                <a:t>поддержка </a:t>
              </a:r>
              <a:r>
                <a:rPr lang="ru-RU" dirty="0">
                  <a:solidFill>
                    <a:srgbClr val="FF0000"/>
                  </a:solidFill>
                </a:rPr>
                <a:t>РЕГИОНАЛЬНОГО</a:t>
              </a:r>
              <a:r>
                <a:rPr lang="ru-RU" dirty="0">
                  <a:solidFill>
                    <a:srgbClr val="423D67"/>
                  </a:solidFill>
                </a:rPr>
                <a:t> координатора</a:t>
              </a:r>
              <a:endParaRPr lang="ru-RU" kern="1200" dirty="0">
                <a:solidFill>
                  <a:srgbClr val="423D67"/>
                </a:solidFill>
              </a:endParaRPr>
            </a:p>
          </p:txBody>
        </p:sp>
        <p:sp>
          <p:nvSpPr>
            <p:cNvPr id="29" name="Прямая соединительная линия 28"/>
            <p:cNvSpPr/>
            <p:nvPr/>
          </p:nvSpPr>
          <p:spPr>
            <a:xfrm>
              <a:off x="803910" y="5209578"/>
              <a:ext cx="2834640" cy="0"/>
            </a:xfrm>
            <a:prstGeom prst="line">
              <a:avLst/>
            </a:prstGeom>
            <a:grpFill/>
            <a:ln>
              <a:solidFill>
                <a:srgbClr val="54BFFA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олилиния 29"/>
            <p:cNvSpPr/>
            <p:nvPr/>
          </p:nvSpPr>
          <p:spPr>
            <a:xfrm>
              <a:off x="954697" y="5019676"/>
              <a:ext cx="2713163" cy="1104604"/>
            </a:xfrm>
            <a:custGeom>
              <a:avLst/>
              <a:gdLst>
                <a:gd name="connsiteX0" fmla="*/ 0 w 2781490"/>
                <a:gd name="connsiteY0" fmla="*/ 0 h 1351359"/>
                <a:gd name="connsiteX1" fmla="*/ 2781490 w 2781490"/>
                <a:gd name="connsiteY1" fmla="*/ 0 h 1351359"/>
                <a:gd name="connsiteX2" fmla="*/ 2781490 w 2781490"/>
                <a:gd name="connsiteY2" fmla="*/ 1351359 h 1351359"/>
                <a:gd name="connsiteX3" fmla="*/ 0 w 2781490"/>
                <a:gd name="connsiteY3" fmla="*/ 1351359 h 1351359"/>
                <a:gd name="connsiteX4" fmla="*/ 0 w 2781490"/>
                <a:gd name="connsiteY4" fmla="*/ 0 h 135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490" h="1351359">
                  <a:moveTo>
                    <a:pt x="0" y="0"/>
                  </a:moveTo>
                  <a:lnTo>
                    <a:pt x="2781490" y="0"/>
                  </a:lnTo>
                  <a:lnTo>
                    <a:pt x="2781490" y="1351359"/>
                  </a:lnTo>
                  <a:lnTo>
                    <a:pt x="0" y="135135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4BFFA"/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ru-RU" kern="1200" dirty="0" smtClean="0">
                  <a:solidFill>
                    <a:srgbClr val="423D67"/>
                  </a:solidFill>
                </a:rPr>
                <a:t>Формирование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ru-RU" kern="1200" dirty="0" smtClean="0">
                  <a:solidFill>
                    <a:srgbClr val="423D67"/>
                  </a:solidFill>
                </a:rPr>
                <a:t>плана-графика внесения данных ОО (по регионам)</a:t>
              </a:r>
              <a:endParaRPr lang="ru-RU" kern="1200" dirty="0">
                <a:solidFill>
                  <a:srgbClr val="423D67"/>
                </a:solidFill>
              </a:endParaRPr>
            </a:p>
          </p:txBody>
        </p:sp>
        <p:sp>
          <p:nvSpPr>
            <p:cNvPr id="31" name="Прямая соединительная линия 30"/>
            <p:cNvSpPr/>
            <p:nvPr/>
          </p:nvSpPr>
          <p:spPr>
            <a:xfrm>
              <a:off x="803910" y="6628506"/>
              <a:ext cx="2834640" cy="0"/>
            </a:xfrm>
            <a:prstGeom prst="line">
              <a:avLst/>
            </a:prstGeom>
            <a:grpFill/>
            <a:ln>
              <a:solidFill>
                <a:srgbClr val="54BFFA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2" name="Группа 31"/>
          <p:cNvGrpSpPr/>
          <p:nvPr/>
        </p:nvGrpSpPr>
        <p:grpSpPr>
          <a:xfrm>
            <a:off x="4115571" y="1539774"/>
            <a:ext cx="3196089" cy="4639733"/>
            <a:chOff x="95250" y="2216548"/>
            <a:chExt cx="3832703" cy="4639733"/>
          </a:xfrm>
          <a:solidFill>
            <a:srgbClr val="CDCDEB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33" name="Прямая соединительная линия 32"/>
            <p:cNvSpPr/>
            <p:nvPr/>
          </p:nvSpPr>
          <p:spPr>
            <a:xfrm>
              <a:off x="95250" y="2371724"/>
              <a:ext cx="3543300" cy="0"/>
            </a:xfrm>
            <a:prstGeom prst="line">
              <a:avLst/>
            </a:prstGeom>
            <a:grpFill/>
            <a:ln>
              <a:solidFill>
                <a:srgbClr val="54BFFA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Полилиния 33"/>
            <p:cNvSpPr/>
            <p:nvPr/>
          </p:nvSpPr>
          <p:spPr>
            <a:xfrm>
              <a:off x="349337" y="2216548"/>
              <a:ext cx="570220" cy="4639733"/>
            </a:xfrm>
            <a:custGeom>
              <a:avLst/>
              <a:gdLst>
                <a:gd name="connsiteX0" fmla="*/ 0 w 708660"/>
                <a:gd name="connsiteY0" fmla="*/ 0 h 4324350"/>
                <a:gd name="connsiteX1" fmla="*/ 708660 w 708660"/>
                <a:gd name="connsiteY1" fmla="*/ 0 h 4324350"/>
                <a:gd name="connsiteX2" fmla="*/ 708660 w 708660"/>
                <a:gd name="connsiteY2" fmla="*/ 4324350 h 4324350"/>
                <a:gd name="connsiteX3" fmla="*/ 0 w 708660"/>
                <a:gd name="connsiteY3" fmla="*/ 4324350 h 4324350"/>
                <a:gd name="connsiteX4" fmla="*/ 0 w 708660"/>
                <a:gd name="connsiteY4" fmla="*/ 0 h 432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660" h="4324350">
                  <a:moveTo>
                    <a:pt x="0" y="0"/>
                  </a:moveTo>
                  <a:lnTo>
                    <a:pt x="708660" y="0"/>
                  </a:lnTo>
                  <a:lnTo>
                    <a:pt x="708660" y="4324350"/>
                  </a:lnTo>
                  <a:lnTo>
                    <a:pt x="0" y="432435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4BFFA"/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6200" tIns="76200" rIns="7620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</a:rPr>
                <a:t>Региональный координатор</a:t>
              </a:r>
              <a:r>
                <a:rPr lang="ru-RU" sz="2000" kern="1200" dirty="0" smtClean="0">
                  <a:solidFill>
                    <a:schemeClr val="tx1"/>
                  </a:solidFill>
                </a:rPr>
                <a:t/>
              </a:r>
              <a:br>
                <a:rPr lang="ru-RU" sz="2000" kern="1200" dirty="0" smtClean="0">
                  <a:solidFill>
                    <a:schemeClr val="tx1"/>
                  </a:solidFill>
                </a:rPr>
              </a:b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1151757" y="2368525"/>
              <a:ext cx="2776196" cy="1422936"/>
            </a:xfrm>
            <a:custGeom>
              <a:avLst/>
              <a:gdLst>
                <a:gd name="connsiteX0" fmla="*/ 0 w 2781490"/>
                <a:gd name="connsiteY0" fmla="*/ 0 h 1351359"/>
                <a:gd name="connsiteX1" fmla="*/ 2781490 w 2781490"/>
                <a:gd name="connsiteY1" fmla="*/ 0 h 1351359"/>
                <a:gd name="connsiteX2" fmla="*/ 2781490 w 2781490"/>
                <a:gd name="connsiteY2" fmla="*/ 1351359 h 1351359"/>
                <a:gd name="connsiteX3" fmla="*/ 0 w 2781490"/>
                <a:gd name="connsiteY3" fmla="*/ 1351359 h 1351359"/>
                <a:gd name="connsiteX4" fmla="*/ 0 w 2781490"/>
                <a:gd name="connsiteY4" fmla="*/ 0 h 135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490" h="1351359">
                  <a:moveTo>
                    <a:pt x="0" y="0"/>
                  </a:moveTo>
                  <a:lnTo>
                    <a:pt x="2781490" y="0"/>
                  </a:lnTo>
                  <a:lnTo>
                    <a:pt x="2781490" y="1351359"/>
                  </a:lnTo>
                  <a:lnTo>
                    <a:pt x="0" y="135135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4BFFA"/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423D67"/>
                  </a:solidFill>
                </a:rPr>
                <a:t>Консультирование </a:t>
              </a:r>
              <a:r>
                <a:rPr lang="ru-RU" kern="1200" dirty="0" smtClean="0">
                  <a:solidFill>
                    <a:srgbClr val="FF0000"/>
                  </a:solidFill>
                </a:rPr>
                <a:t>МУНИЦИПАЛЬНЫХ</a:t>
              </a:r>
              <a:r>
                <a:rPr lang="ru-RU" kern="1200" dirty="0" smtClean="0">
                  <a:solidFill>
                    <a:srgbClr val="423D67"/>
                  </a:solidFill>
                </a:rPr>
                <a:t> координаторов</a:t>
              </a:r>
              <a:br>
                <a:rPr lang="ru-RU" kern="1200" dirty="0" smtClean="0">
                  <a:solidFill>
                    <a:srgbClr val="423D67"/>
                  </a:solidFill>
                </a:rPr>
              </a:br>
              <a:r>
                <a:rPr lang="ru-RU" kern="1200" dirty="0" smtClean="0">
                  <a:solidFill>
                    <a:srgbClr val="423D67"/>
                  </a:solidFill>
                </a:rPr>
                <a:t>по вопросам мониторинга</a:t>
              </a:r>
              <a:endParaRPr lang="ru-RU" kern="1200" dirty="0">
                <a:solidFill>
                  <a:srgbClr val="423D67"/>
                </a:solidFill>
              </a:endParaRPr>
            </a:p>
          </p:txBody>
        </p:sp>
        <p:sp>
          <p:nvSpPr>
            <p:cNvPr id="36" name="Прямая соединительная линия 35"/>
            <p:cNvSpPr/>
            <p:nvPr/>
          </p:nvSpPr>
          <p:spPr>
            <a:xfrm>
              <a:off x="803910" y="3790651"/>
              <a:ext cx="2834640" cy="0"/>
            </a:xfrm>
            <a:prstGeom prst="line">
              <a:avLst/>
            </a:prstGeom>
            <a:grpFill/>
            <a:ln>
              <a:solidFill>
                <a:srgbClr val="54BFFA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>
              <a:off x="1151237" y="5212465"/>
              <a:ext cx="2776704" cy="1138278"/>
            </a:xfrm>
            <a:custGeom>
              <a:avLst/>
              <a:gdLst>
                <a:gd name="connsiteX0" fmla="*/ 0 w 2781490"/>
                <a:gd name="connsiteY0" fmla="*/ 0 h 1351359"/>
                <a:gd name="connsiteX1" fmla="*/ 2781490 w 2781490"/>
                <a:gd name="connsiteY1" fmla="*/ 0 h 1351359"/>
                <a:gd name="connsiteX2" fmla="*/ 2781490 w 2781490"/>
                <a:gd name="connsiteY2" fmla="*/ 1351359 h 1351359"/>
                <a:gd name="connsiteX3" fmla="*/ 0 w 2781490"/>
                <a:gd name="connsiteY3" fmla="*/ 1351359 h 1351359"/>
                <a:gd name="connsiteX4" fmla="*/ 0 w 2781490"/>
                <a:gd name="connsiteY4" fmla="*/ 0 h 135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490" h="1351359">
                  <a:moveTo>
                    <a:pt x="0" y="0"/>
                  </a:moveTo>
                  <a:lnTo>
                    <a:pt x="2781490" y="0"/>
                  </a:lnTo>
                  <a:lnTo>
                    <a:pt x="2781490" y="1351359"/>
                  </a:lnTo>
                  <a:lnTo>
                    <a:pt x="0" y="135135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4BFFA"/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423D67"/>
                  </a:solidFill>
                </a:rPr>
                <a:t>Техническая поддержка </a:t>
              </a:r>
              <a:r>
                <a:rPr lang="ru-RU" kern="1200" dirty="0" smtClean="0">
                  <a:solidFill>
                    <a:srgbClr val="FF0000"/>
                  </a:solidFill>
                </a:rPr>
                <a:t>сотрудников ОО</a:t>
              </a:r>
              <a:endParaRPr lang="ru-RU" kern="1200" dirty="0">
                <a:solidFill>
                  <a:srgbClr val="FF0000"/>
                </a:solidFill>
              </a:endParaRPr>
            </a:p>
          </p:txBody>
        </p:sp>
        <p:sp>
          <p:nvSpPr>
            <p:cNvPr id="38" name="Прямая соединительная линия 37"/>
            <p:cNvSpPr/>
            <p:nvPr/>
          </p:nvSpPr>
          <p:spPr>
            <a:xfrm>
              <a:off x="803910" y="5209578"/>
              <a:ext cx="2834640" cy="0"/>
            </a:xfrm>
            <a:prstGeom prst="line">
              <a:avLst/>
            </a:prstGeom>
            <a:grpFill/>
            <a:ln>
              <a:solidFill>
                <a:srgbClr val="54BFFA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Прямая соединительная линия 39"/>
            <p:cNvSpPr/>
            <p:nvPr/>
          </p:nvSpPr>
          <p:spPr>
            <a:xfrm>
              <a:off x="803910" y="6628506"/>
              <a:ext cx="2834640" cy="0"/>
            </a:xfrm>
            <a:prstGeom prst="line">
              <a:avLst/>
            </a:prstGeom>
            <a:grpFill/>
            <a:ln>
              <a:solidFill>
                <a:srgbClr val="54BFFA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1" name="Полилиния 40"/>
          <p:cNvSpPr/>
          <p:nvPr/>
        </p:nvSpPr>
        <p:spPr>
          <a:xfrm>
            <a:off x="9891102" y="3482996"/>
            <a:ext cx="2673546" cy="678696"/>
          </a:xfrm>
          <a:custGeom>
            <a:avLst/>
            <a:gdLst>
              <a:gd name="connsiteX0" fmla="*/ 0 w 2781490"/>
              <a:gd name="connsiteY0" fmla="*/ 0 h 1351359"/>
              <a:gd name="connsiteX1" fmla="*/ 2781490 w 2781490"/>
              <a:gd name="connsiteY1" fmla="*/ 0 h 1351359"/>
              <a:gd name="connsiteX2" fmla="*/ 2781490 w 2781490"/>
              <a:gd name="connsiteY2" fmla="*/ 1351359 h 1351359"/>
              <a:gd name="connsiteX3" fmla="*/ 0 w 2781490"/>
              <a:gd name="connsiteY3" fmla="*/ 1351359 h 1351359"/>
              <a:gd name="connsiteX4" fmla="*/ 0 w 2781490"/>
              <a:gd name="connsiteY4" fmla="*/ 0 h 135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1490" h="1351359">
                <a:moveTo>
                  <a:pt x="0" y="0"/>
                </a:moveTo>
                <a:lnTo>
                  <a:pt x="2781490" y="0"/>
                </a:lnTo>
                <a:lnTo>
                  <a:pt x="2781490" y="1351359"/>
                </a:lnTo>
                <a:lnTo>
                  <a:pt x="0" y="1351359"/>
                </a:lnTo>
                <a:lnTo>
                  <a:pt x="0" y="0"/>
                </a:lnTo>
                <a:close/>
              </a:path>
            </a:pathLst>
          </a:custGeom>
          <a:solidFill>
            <a:srgbClr val="CDCDEB"/>
          </a:solidFill>
          <a:ln>
            <a:solidFill>
              <a:srgbClr val="54BFFA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rgbClr val="FF0000"/>
                </a:solidFill>
              </a:rPr>
              <a:t>Образовательная организация</a:t>
            </a:r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5680285" y="3641852"/>
            <a:ext cx="884635" cy="472948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7593429" y="1539774"/>
            <a:ext cx="505207" cy="4609597"/>
          </a:xfrm>
          <a:custGeom>
            <a:avLst/>
            <a:gdLst>
              <a:gd name="connsiteX0" fmla="*/ 0 w 708660"/>
              <a:gd name="connsiteY0" fmla="*/ 0 h 4324350"/>
              <a:gd name="connsiteX1" fmla="*/ 708660 w 708660"/>
              <a:gd name="connsiteY1" fmla="*/ 0 h 4324350"/>
              <a:gd name="connsiteX2" fmla="*/ 708660 w 708660"/>
              <a:gd name="connsiteY2" fmla="*/ 4324350 h 4324350"/>
              <a:gd name="connsiteX3" fmla="*/ 0 w 708660"/>
              <a:gd name="connsiteY3" fmla="*/ 4324350 h 4324350"/>
              <a:gd name="connsiteX4" fmla="*/ 0 w 708660"/>
              <a:gd name="connsiteY4" fmla="*/ 0 h 432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60" h="4324350">
                <a:moveTo>
                  <a:pt x="0" y="0"/>
                </a:moveTo>
                <a:lnTo>
                  <a:pt x="708660" y="0"/>
                </a:lnTo>
                <a:lnTo>
                  <a:pt x="708660" y="4324350"/>
                </a:lnTo>
                <a:lnTo>
                  <a:pt x="0" y="4324350"/>
                </a:lnTo>
                <a:lnTo>
                  <a:pt x="0" y="0"/>
                </a:lnTo>
                <a:close/>
              </a:path>
            </a:pathLst>
          </a:custGeom>
          <a:solidFill>
            <a:srgbClr val="CDCDEB"/>
          </a:solidFill>
          <a:ln>
            <a:solidFill>
              <a:srgbClr val="54BFFA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chemeClr val="tx1"/>
                </a:solidFill>
              </a:rPr>
              <a:t>Муниципальный координатор</a:t>
            </a:r>
            <a:r>
              <a:rPr lang="ru-RU" sz="2000" i="1" kern="1200" dirty="0" smtClean="0">
                <a:solidFill>
                  <a:schemeClr val="tx1"/>
                </a:solidFill>
              </a:rPr>
              <a:t/>
            </a:r>
            <a:br>
              <a:rPr lang="ru-RU" sz="2000" i="1" kern="1200" dirty="0" smtClean="0">
                <a:solidFill>
                  <a:schemeClr val="tx1"/>
                </a:solidFill>
              </a:rPr>
            </a:br>
            <a:endParaRPr lang="ru-RU" sz="2000" i="1" kern="1200" dirty="0">
              <a:solidFill>
                <a:schemeClr val="tx1"/>
              </a:solidFill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8252125" y="1996838"/>
            <a:ext cx="2325129" cy="1117849"/>
          </a:xfrm>
          <a:custGeom>
            <a:avLst/>
            <a:gdLst>
              <a:gd name="connsiteX0" fmla="*/ 0 w 2781490"/>
              <a:gd name="connsiteY0" fmla="*/ 0 h 1351359"/>
              <a:gd name="connsiteX1" fmla="*/ 2781490 w 2781490"/>
              <a:gd name="connsiteY1" fmla="*/ 0 h 1351359"/>
              <a:gd name="connsiteX2" fmla="*/ 2781490 w 2781490"/>
              <a:gd name="connsiteY2" fmla="*/ 1351359 h 1351359"/>
              <a:gd name="connsiteX3" fmla="*/ 0 w 2781490"/>
              <a:gd name="connsiteY3" fmla="*/ 1351359 h 1351359"/>
              <a:gd name="connsiteX4" fmla="*/ 0 w 2781490"/>
              <a:gd name="connsiteY4" fmla="*/ 0 h 135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1490" h="1351359">
                <a:moveTo>
                  <a:pt x="0" y="0"/>
                </a:moveTo>
                <a:lnTo>
                  <a:pt x="2781490" y="0"/>
                </a:lnTo>
                <a:lnTo>
                  <a:pt x="2781490" y="1351359"/>
                </a:lnTo>
                <a:lnTo>
                  <a:pt x="0" y="1351359"/>
                </a:lnTo>
                <a:lnTo>
                  <a:pt x="0" y="0"/>
                </a:lnTo>
                <a:close/>
              </a:path>
            </a:pathLst>
          </a:custGeom>
          <a:solidFill>
            <a:srgbClr val="CDCDEB"/>
          </a:solidFill>
          <a:ln>
            <a:solidFill>
              <a:srgbClr val="54BFFA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solidFill>
                  <a:srgbClr val="423D67"/>
                </a:solidFill>
              </a:rPr>
              <a:t>Консультирование </a:t>
            </a:r>
            <a:r>
              <a:rPr lang="ru-RU" kern="1200" dirty="0" smtClean="0">
                <a:solidFill>
                  <a:srgbClr val="FF0000"/>
                </a:solidFill>
              </a:rPr>
              <a:t>сотрудников ОО</a:t>
            </a:r>
            <a:r>
              <a:rPr lang="ru-RU" kern="1200" dirty="0" smtClean="0">
                <a:solidFill>
                  <a:srgbClr val="423D67"/>
                </a:solidFill>
              </a:rPr>
              <a:t/>
            </a:r>
            <a:br>
              <a:rPr lang="ru-RU" kern="1200" dirty="0" smtClean="0">
                <a:solidFill>
                  <a:srgbClr val="423D67"/>
                </a:solidFill>
              </a:rPr>
            </a:br>
            <a:r>
              <a:rPr lang="ru-RU" kern="1200" dirty="0" smtClean="0">
                <a:solidFill>
                  <a:srgbClr val="423D67"/>
                </a:solidFill>
              </a:rPr>
              <a:t>по вопросам мониторинга</a:t>
            </a:r>
            <a:endParaRPr lang="ru-RU" kern="1200" dirty="0">
              <a:solidFill>
                <a:srgbClr val="423D67"/>
              </a:solidFill>
            </a:endParaRPr>
          </a:p>
        </p:txBody>
      </p:sp>
      <p:sp>
        <p:nvSpPr>
          <p:cNvPr id="58" name="Полилиния 57"/>
          <p:cNvSpPr/>
          <p:nvPr/>
        </p:nvSpPr>
        <p:spPr>
          <a:xfrm>
            <a:off x="8240808" y="4547261"/>
            <a:ext cx="2312999" cy="1140751"/>
          </a:xfrm>
          <a:custGeom>
            <a:avLst/>
            <a:gdLst>
              <a:gd name="connsiteX0" fmla="*/ 0 w 2781490"/>
              <a:gd name="connsiteY0" fmla="*/ 0 h 1351359"/>
              <a:gd name="connsiteX1" fmla="*/ 2781490 w 2781490"/>
              <a:gd name="connsiteY1" fmla="*/ 0 h 1351359"/>
              <a:gd name="connsiteX2" fmla="*/ 2781490 w 2781490"/>
              <a:gd name="connsiteY2" fmla="*/ 1351359 h 1351359"/>
              <a:gd name="connsiteX3" fmla="*/ 0 w 2781490"/>
              <a:gd name="connsiteY3" fmla="*/ 1351359 h 1351359"/>
              <a:gd name="connsiteX4" fmla="*/ 0 w 2781490"/>
              <a:gd name="connsiteY4" fmla="*/ 0 h 135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1490" h="1351359">
                <a:moveTo>
                  <a:pt x="0" y="0"/>
                </a:moveTo>
                <a:lnTo>
                  <a:pt x="2781490" y="0"/>
                </a:lnTo>
                <a:lnTo>
                  <a:pt x="2781490" y="1351359"/>
                </a:lnTo>
                <a:lnTo>
                  <a:pt x="0" y="1351359"/>
                </a:lnTo>
                <a:lnTo>
                  <a:pt x="0" y="0"/>
                </a:lnTo>
                <a:close/>
              </a:path>
            </a:pathLst>
          </a:custGeom>
          <a:solidFill>
            <a:srgbClr val="CDCDEB"/>
          </a:solidFill>
          <a:ln>
            <a:solidFill>
              <a:srgbClr val="54BFFA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>
                <a:solidFill>
                  <a:srgbClr val="423D67"/>
                </a:solidFill>
              </a:rPr>
              <a:t>Контроль за внесением данных </a:t>
            </a:r>
            <a:r>
              <a:rPr lang="ru-RU" kern="1200" dirty="0" smtClean="0">
                <a:solidFill>
                  <a:srgbClr val="FF0000"/>
                </a:solidFill>
              </a:rPr>
              <a:t>(полнота, своевременность)</a:t>
            </a:r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>
              <a:solidFill>
                <a:srgbClr val="423D67"/>
              </a:solidFill>
            </a:endParaRPr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kern="1200" dirty="0">
              <a:solidFill>
                <a:srgbClr val="423D67"/>
              </a:solidFill>
            </a:endParaRPr>
          </a:p>
        </p:txBody>
      </p:sp>
      <p:pic>
        <p:nvPicPr>
          <p:cNvPr id="39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8491" y="34495"/>
            <a:ext cx="1487209" cy="14053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007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77600" y="97441"/>
            <a:ext cx="1368099" cy="13424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490BF97-71DD-BA4B-90F6-F29E383222BC}"/>
              </a:ext>
            </a:extLst>
          </p:cNvPr>
          <p:cNvSpPr/>
          <p:nvPr/>
        </p:nvSpPr>
        <p:spPr>
          <a:xfrm>
            <a:off x="1343376" y="2152415"/>
            <a:ext cx="9582532" cy="2123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5672" rIns="91341" bIns="45672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  <a:p>
            <a:pPr algn="ctr"/>
            <a:endParaRPr lang="ru-RU" sz="2400" b="1" dirty="0">
              <a:solidFill>
                <a:srgbClr val="565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лицензирования и государственной аккредитации департамента </a:t>
            </a:r>
          </a:p>
          <a:p>
            <a:pPr algn="ctr"/>
            <a:r>
              <a:rPr lang="ru-RU" sz="2000" b="1" dirty="0" smtClean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надзору и контролю в сфере образования Ульяновской области</a:t>
            </a:r>
          </a:p>
          <a:p>
            <a:pPr algn="ctr"/>
            <a:endParaRPr lang="en-US" sz="2000" b="1" dirty="0" smtClean="0">
              <a:solidFill>
                <a:srgbClr val="565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565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63-04-04 доб. 320, 321</a:t>
            </a:r>
          </a:p>
        </p:txBody>
      </p:sp>
    </p:spTree>
    <p:extLst>
      <p:ext uri="{BB962C8B-B14F-4D97-AF65-F5344CB8AC3E}">
        <p14:creationId xmlns:p14="http://schemas.microsoft.com/office/powerpoint/2010/main" val="27888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97441"/>
            <a:ext cx="1368099" cy="1292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8445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8A8AD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8A8AD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8A8AD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8A8AD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15719</TotalTime>
  <Words>519</Words>
  <Application>Microsoft Office PowerPoint</Application>
  <PresentationFormat>Произвольный</PresentationFormat>
  <Paragraphs>79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2_Тема Office</vt:lpstr>
      <vt:lpstr>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Миронова ГВ</cp:lastModifiedBy>
  <cp:revision>1305</cp:revision>
  <cp:lastPrinted>2023-08-01T05:39:45Z</cp:lastPrinted>
  <dcterms:created xsi:type="dcterms:W3CDTF">2020-06-19T06:58:49Z</dcterms:created>
  <dcterms:modified xsi:type="dcterms:W3CDTF">2023-08-01T05:43:56Z</dcterms:modified>
</cp:coreProperties>
</file>