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302" r:id="rId2"/>
    <p:sldId id="286" r:id="rId3"/>
    <p:sldId id="292" r:id="rId4"/>
    <p:sldId id="288" r:id="rId5"/>
    <p:sldId id="287" r:id="rId6"/>
    <p:sldId id="301" r:id="rId7"/>
    <p:sldId id="293" r:id="rId8"/>
    <p:sldId id="294" r:id="rId9"/>
    <p:sldId id="295" r:id="rId10"/>
    <p:sldId id="296" r:id="rId11"/>
    <p:sldId id="256" r:id="rId12"/>
    <p:sldId id="261" r:id="rId13"/>
    <p:sldId id="257" r:id="rId14"/>
    <p:sldId id="297" r:id="rId15"/>
    <p:sldId id="258" r:id="rId16"/>
    <p:sldId id="274" r:id="rId17"/>
    <p:sldId id="277" r:id="rId18"/>
    <p:sldId id="272" r:id="rId19"/>
    <p:sldId id="267" r:id="rId20"/>
    <p:sldId id="263" r:id="rId21"/>
    <p:sldId id="264" r:id="rId22"/>
    <p:sldId id="300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523730"/>
    <a:srgbClr val="003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>
      <p:cViewPr varScale="1">
        <p:scale>
          <a:sx n="91" d="100"/>
          <a:sy n="91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C0016-34E9-4186-8B35-F19D9A0B228B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BB4CF1-52BF-4005-8A2D-8967C06C27D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C000"/>
              </a:solidFill>
            </a:rPr>
            <a:t>христиане</a:t>
          </a:r>
          <a:endParaRPr lang="ru-RU" sz="2800" b="1" dirty="0">
            <a:solidFill>
              <a:srgbClr val="FFC000"/>
            </a:solidFill>
          </a:endParaRPr>
        </a:p>
      </dgm:t>
    </dgm:pt>
    <dgm:pt modelId="{08644EDF-FA0A-4DAC-9035-D9B71391658C}" type="parTrans" cxnId="{CC124B87-53C8-4D98-8F33-B928879867C1}">
      <dgm:prSet/>
      <dgm:spPr/>
      <dgm:t>
        <a:bodyPr/>
        <a:lstStyle/>
        <a:p>
          <a:endParaRPr lang="ru-RU"/>
        </a:p>
      </dgm:t>
    </dgm:pt>
    <dgm:pt modelId="{9B97C12A-41B1-42A5-A685-787174E0E7CD}" type="sibTrans" cxnId="{CC124B87-53C8-4D98-8F33-B928879867C1}">
      <dgm:prSet/>
      <dgm:spPr/>
      <dgm:t>
        <a:bodyPr/>
        <a:lstStyle/>
        <a:p>
          <a:endParaRPr lang="ru-RU"/>
        </a:p>
      </dgm:t>
    </dgm:pt>
    <dgm:pt modelId="{82890F97-C116-4B26-BFF2-2B565EB5A673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</a:rPr>
            <a:t>Социальные институты</a:t>
          </a:r>
          <a:endParaRPr lang="ru-RU" b="1" dirty="0">
            <a:solidFill>
              <a:srgbClr val="FFC000"/>
            </a:solidFill>
          </a:endParaRPr>
        </a:p>
      </dgm:t>
    </dgm:pt>
    <dgm:pt modelId="{C3847BE9-CFDE-4CC0-A9F1-5723FDCD4957}" type="parTrans" cxnId="{735018FE-DD8F-4EDD-865B-83D737AB63A8}">
      <dgm:prSet/>
      <dgm:spPr/>
      <dgm:t>
        <a:bodyPr/>
        <a:lstStyle/>
        <a:p>
          <a:endParaRPr lang="ru-RU"/>
        </a:p>
      </dgm:t>
    </dgm:pt>
    <dgm:pt modelId="{09C418FC-CA67-44CB-8C8B-15F717DE3655}" type="sibTrans" cxnId="{735018FE-DD8F-4EDD-865B-83D737AB63A8}">
      <dgm:prSet/>
      <dgm:spPr/>
      <dgm:t>
        <a:bodyPr/>
        <a:lstStyle/>
        <a:p>
          <a:endParaRPr lang="ru-RU"/>
        </a:p>
      </dgm:t>
    </dgm:pt>
    <dgm:pt modelId="{A753FCA9-9280-4D86-AFA8-20E036DCB8F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C000"/>
              </a:solidFill>
            </a:rPr>
            <a:t>Молодые, неопытные</a:t>
          </a:r>
          <a:endParaRPr lang="ru-RU" sz="2400" b="1" dirty="0">
            <a:solidFill>
              <a:srgbClr val="FFC000"/>
            </a:solidFill>
          </a:endParaRPr>
        </a:p>
      </dgm:t>
    </dgm:pt>
    <dgm:pt modelId="{45CD8736-7D70-4F4D-94C3-D40F4DF8C352}" type="parTrans" cxnId="{895FAAA1-188F-40AA-8B3C-6FC3B83FF989}">
      <dgm:prSet/>
      <dgm:spPr/>
      <dgm:t>
        <a:bodyPr/>
        <a:lstStyle/>
        <a:p>
          <a:endParaRPr lang="ru-RU"/>
        </a:p>
      </dgm:t>
    </dgm:pt>
    <dgm:pt modelId="{9DFE1A23-48F4-4F35-896D-B1C845A5F9CC}" type="sibTrans" cxnId="{895FAAA1-188F-40AA-8B3C-6FC3B83FF989}">
      <dgm:prSet/>
      <dgm:spPr/>
      <dgm:t>
        <a:bodyPr/>
        <a:lstStyle/>
        <a:p>
          <a:endParaRPr lang="ru-RU"/>
        </a:p>
      </dgm:t>
    </dgm:pt>
    <dgm:pt modelId="{459EBB0B-FC78-424F-A6D8-E3685407CC66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</a:rPr>
            <a:t>Опытные, но не устоявшие в первой пробе</a:t>
          </a:r>
          <a:endParaRPr lang="ru-RU" b="1" dirty="0">
            <a:solidFill>
              <a:srgbClr val="FFC000"/>
            </a:solidFill>
          </a:endParaRPr>
        </a:p>
      </dgm:t>
    </dgm:pt>
    <dgm:pt modelId="{322BDC88-9CA4-4D68-A416-AEF69DD528C5}" type="parTrans" cxnId="{A73C7DD5-5BA6-4C7E-82F4-9B13B598C8B0}">
      <dgm:prSet/>
      <dgm:spPr/>
      <dgm:t>
        <a:bodyPr/>
        <a:lstStyle/>
        <a:p>
          <a:endParaRPr lang="ru-RU"/>
        </a:p>
      </dgm:t>
    </dgm:pt>
    <dgm:pt modelId="{F1B2AFF3-AE06-4266-97B1-4E29C0A220D8}" type="sibTrans" cxnId="{A73C7DD5-5BA6-4C7E-82F4-9B13B598C8B0}">
      <dgm:prSet/>
      <dgm:spPr/>
      <dgm:t>
        <a:bodyPr/>
        <a:lstStyle/>
        <a:p>
          <a:endParaRPr lang="ru-RU"/>
        </a:p>
      </dgm:t>
    </dgm:pt>
    <dgm:pt modelId="{E2E86CC8-6DDF-4877-8E1A-F802B114AF06}" type="pres">
      <dgm:prSet presAssocID="{BADC0016-34E9-4186-8B35-F19D9A0B22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978AA0-C897-4569-8537-390FD45AFB7F}" type="pres">
      <dgm:prSet presAssocID="{F0BB4CF1-52BF-4005-8A2D-8967C06C27D4}" presName="compNode" presStyleCnt="0"/>
      <dgm:spPr/>
    </dgm:pt>
    <dgm:pt modelId="{46642CA7-25CC-4806-8D99-EBD789E2DE71}" type="pres">
      <dgm:prSet presAssocID="{F0BB4CF1-52BF-4005-8A2D-8967C06C27D4}" presName="pictRect" presStyleLbl="node1" presStyleIdx="0" presStyleCnt="4" custScaleX="126337" custScaleY="106053" custLinFactNeighborX="-1870" custLinFactNeighborY="155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D82D4EB-DC34-43A3-9C1E-67C790A7525E}" type="pres">
      <dgm:prSet presAssocID="{F0BB4CF1-52BF-4005-8A2D-8967C06C27D4}" presName="textRect" presStyleLbl="revTx" presStyleIdx="0" presStyleCnt="4" custScaleX="124596" custScaleY="152091" custLinFactY="-26498" custLinFactNeighborX="-1015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417F1-87D6-468C-8482-0E586E8138F7}" type="pres">
      <dgm:prSet presAssocID="{9B97C12A-41B1-42A5-A685-787174E0E7C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85BC6D8-B67E-44CF-B500-EFB69484D1BD}" type="pres">
      <dgm:prSet presAssocID="{82890F97-C116-4B26-BFF2-2B565EB5A673}" presName="compNode" presStyleCnt="0"/>
      <dgm:spPr/>
    </dgm:pt>
    <dgm:pt modelId="{DA7B9E10-8F4C-46AC-AD3B-5A9467FEADD0}" type="pres">
      <dgm:prSet presAssocID="{82890F97-C116-4B26-BFF2-2B565EB5A673}" presName="pictRect" presStyleLbl="node1" presStyleIdx="1" presStyleCnt="4" custScaleX="111511" custScaleY="102466" custLinFactNeighborX="-6516" custLinFactNeighborY="4156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67029AD-65FA-4C73-9F93-3CD9E98B1ECA}" type="pres">
      <dgm:prSet presAssocID="{82890F97-C116-4B26-BFF2-2B565EB5A673}" presName="textRect" presStyleLbl="revTx" presStyleIdx="1" presStyleCnt="4" custScaleX="105512" custScaleY="154814" custLinFactY="-28504" custLinFactNeighborX="-75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5C11A-4BC5-4843-95CD-F6FDA4AB02BC}" type="pres">
      <dgm:prSet presAssocID="{09C418FC-CA67-44CB-8C8B-15F717DE365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A7AA6C2-340C-4165-9C13-D0C38F39C9E3}" type="pres">
      <dgm:prSet presAssocID="{A753FCA9-9280-4D86-AFA8-20E036DCB8F3}" presName="compNode" presStyleCnt="0"/>
      <dgm:spPr/>
    </dgm:pt>
    <dgm:pt modelId="{6A3EEA07-5BD1-4D6E-805D-830ABBD626C8}" type="pres">
      <dgm:prSet presAssocID="{A753FCA9-9280-4D86-AFA8-20E036DCB8F3}" presName="pictRect" presStyleLbl="node1" presStyleIdx="2" presStyleCnt="4" custScaleX="113591" custScaleY="100476" custLinFactNeighborX="-4281" custLinFactNeighborY="-3424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4F2887E6-CFBB-4DF6-A751-032DBAA2F638}" type="pres">
      <dgm:prSet presAssocID="{A753FCA9-9280-4D86-AFA8-20E036DCB8F3}" presName="textRect" presStyleLbl="revTx" presStyleIdx="2" presStyleCnt="4" custScaleX="111591" custScaleY="125492" custLinFactY="-67432" custLinFactNeighborX="-83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FC026-44BD-4C7F-BD2A-7ED0674774E3}" type="pres">
      <dgm:prSet presAssocID="{9DFE1A23-48F4-4F35-896D-B1C845A5F9C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7DE9EB1-073B-4212-9988-509E9AF8CDFD}" type="pres">
      <dgm:prSet presAssocID="{459EBB0B-FC78-424F-A6D8-E3685407CC66}" presName="compNode" presStyleCnt="0"/>
      <dgm:spPr/>
    </dgm:pt>
    <dgm:pt modelId="{BA06E03C-536B-49B7-902C-12F7B114D139}" type="pres">
      <dgm:prSet presAssocID="{459EBB0B-FC78-424F-A6D8-E3685407CC66}" presName="pictRect" presStyleLbl="node1" presStyleIdx="3" presStyleCnt="4" custScaleX="112871" custLinFactNeighborX="8473" custLinFactNeighborY="-686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66BB0259-D998-4B43-BBA0-4C0B0384A487}" type="pres">
      <dgm:prSet presAssocID="{459EBB0B-FC78-424F-A6D8-E3685407CC66}" presName="textRect" presStyleLbl="revTx" presStyleIdx="3" presStyleCnt="4" custScaleX="114543" custScaleY="144514" custLinFactY="-36543" custLinFactNeighborX="976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7D2BC3-7C22-4432-8398-D855840873EE}" type="presOf" srcId="{9B97C12A-41B1-42A5-A685-787174E0E7CD}" destId="{036417F1-87D6-468C-8482-0E586E8138F7}" srcOrd="0" destOrd="0" presId="urn:microsoft.com/office/officeart/2005/8/layout/pList1"/>
    <dgm:cxn modelId="{735018FE-DD8F-4EDD-865B-83D737AB63A8}" srcId="{BADC0016-34E9-4186-8B35-F19D9A0B228B}" destId="{82890F97-C116-4B26-BFF2-2B565EB5A673}" srcOrd="1" destOrd="0" parTransId="{C3847BE9-CFDE-4CC0-A9F1-5723FDCD4957}" sibTransId="{09C418FC-CA67-44CB-8C8B-15F717DE3655}"/>
    <dgm:cxn modelId="{CC124B87-53C8-4D98-8F33-B928879867C1}" srcId="{BADC0016-34E9-4186-8B35-F19D9A0B228B}" destId="{F0BB4CF1-52BF-4005-8A2D-8967C06C27D4}" srcOrd="0" destOrd="0" parTransId="{08644EDF-FA0A-4DAC-9035-D9B71391658C}" sibTransId="{9B97C12A-41B1-42A5-A685-787174E0E7CD}"/>
    <dgm:cxn modelId="{05B05B22-5EAC-44B4-B87D-B0A0117E4ED0}" type="presOf" srcId="{F0BB4CF1-52BF-4005-8A2D-8967C06C27D4}" destId="{5D82D4EB-DC34-43A3-9C1E-67C790A7525E}" srcOrd="0" destOrd="0" presId="urn:microsoft.com/office/officeart/2005/8/layout/pList1"/>
    <dgm:cxn modelId="{76FD4FE2-92DF-4B3F-A1F0-996D37F16FAB}" type="presOf" srcId="{82890F97-C116-4B26-BFF2-2B565EB5A673}" destId="{E67029AD-65FA-4C73-9F93-3CD9E98B1ECA}" srcOrd="0" destOrd="0" presId="urn:microsoft.com/office/officeart/2005/8/layout/pList1"/>
    <dgm:cxn modelId="{A73C7DD5-5BA6-4C7E-82F4-9B13B598C8B0}" srcId="{BADC0016-34E9-4186-8B35-F19D9A0B228B}" destId="{459EBB0B-FC78-424F-A6D8-E3685407CC66}" srcOrd="3" destOrd="0" parTransId="{322BDC88-9CA4-4D68-A416-AEF69DD528C5}" sibTransId="{F1B2AFF3-AE06-4266-97B1-4E29C0A220D8}"/>
    <dgm:cxn modelId="{E2A02A59-B916-40CB-8781-F78531167C62}" type="presOf" srcId="{459EBB0B-FC78-424F-A6D8-E3685407CC66}" destId="{66BB0259-D998-4B43-BBA0-4C0B0384A487}" srcOrd="0" destOrd="0" presId="urn:microsoft.com/office/officeart/2005/8/layout/pList1"/>
    <dgm:cxn modelId="{9F342D59-D2CC-4F54-A161-4DD567AAFB3F}" type="presOf" srcId="{BADC0016-34E9-4186-8B35-F19D9A0B228B}" destId="{E2E86CC8-6DDF-4877-8E1A-F802B114AF06}" srcOrd="0" destOrd="0" presId="urn:microsoft.com/office/officeart/2005/8/layout/pList1"/>
    <dgm:cxn modelId="{E514F517-A338-4BC0-990B-87C8720D2D1B}" type="presOf" srcId="{9DFE1A23-48F4-4F35-896D-B1C845A5F9CC}" destId="{C89FC026-44BD-4C7F-BD2A-7ED0674774E3}" srcOrd="0" destOrd="0" presId="urn:microsoft.com/office/officeart/2005/8/layout/pList1"/>
    <dgm:cxn modelId="{954E07E5-74E0-41E6-A80F-3DFE34EC0A90}" type="presOf" srcId="{09C418FC-CA67-44CB-8C8B-15F717DE3655}" destId="{CF65C11A-4BC5-4843-95CD-F6FDA4AB02BC}" srcOrd="0" destOrd="0" presId="urn:microsoft.com/office/officeart/2005/8/layout/pList1"/>
    <dgm:cxn modelId="{ED57F655-DE51-4B86-B51F-B32F58C051AA}" type="presOf" srcId="{A753FCA9-9280-4D86-AFA8-20E036DCB8F3}" destId="{4F2887E6-CFBB-4DF6-A751-032DBAA2F638}" srcOrd="0" destOrd="0" presId="urn:microsoft.com/office/officeart/2005/8/layout/pList1"/>
    <dgm:cxn modelId="{895FAAA1-188F-40AA-8B3C-6FC3B83FF989}" srcId="{BADC0016-34E9-4186-8B35-F19D9A0B228B}" destId="{A753FCA9-9280-4D86-AFA8-20E036DCB8F3}" srcOrd="2" destOrd="0" parTransId="{45CD8736-7D70-4F4D-94C3-D40F4DF8C352}" sibTransId="{9DFE1A23-48F4-4F35-896D-B1C845A5F9CC}"/>
    <dgm:cxn modelId="{9A744B30-4004-4BAB-BA14-5AF2E24A9371}" type="presParOf" srcId="{E2E86CC8-6DDF-4877-8E1A-F802B114AF06}" destId="{0D978AA0-C897-4569-8537-390FD45AFB7F}" srcOrd="0" destOrd="0" presId="urn:microsoft.com/office/officeart/2005/8/layout/pList1"/>
    <dgm:cxn modelId="{C078865F-97AA-4BBF-B1E4-C808F7B439A9}" type="presParOf" srcId="{0D978AA0-C897-4569-8537-390FD45AFB7F}" destId="{46642CA7-25CC-4806-8D99-EBD789E2DE71}" srcOrd="0" destOrd="0" presId="urn:microsoft.com/office/officeart/2005/8/layout/pList1"/>
    <dgm:cxn modelId="{493435BA-F716-48EB-95AF-5188DBEF59BA}" type="presParOf" srcId="{0D978AA0-C897-4569-8537-390FD45AFB7F}" destId="{5D82D4EB-DC34-43A3-9C1E-67C790A7525E}" srcOrd="1" destOrd="0" presId="urn:microsoft.com/office/officeart/2005/8/layout/pList1"/>
    <dgm:cxn modelId="{6C4958C3-E33C-4D39-AC85-2F983A3FAB97}" type="presParOf" srcId="{E2E86CC8-6DDF-4877-8E1A-F802B114AF06}" destId="{036417F1-87D6-468C-8482-0E586E8138F7}" srcOrd="1" destOrd="0" presId="urn:microsoft.com/office/officeart/2005/8/layout/pList1"/>
    <dgm:cxn modelId="{15EC4AED-D4E9-46C7-8518-6BA3F24E6652}" type="presParOf" srcId="{E2E86CC8-6DDF-4877-8E1A-F802B114AF06}" destId="{785BC6D8-B67E-44CF-B500-EFB69484D1BD}" srcOrd="2" destOrd="0" presId="urn:microsoft.com/office/officeart/2005/8/layout/pList1"/>
    <dgm:cxn modelId="{05336824-CDD1-42F4-A7AE-F0FDB3841BA9}" type="presParOf" srcId="{785BC6D8-B67E-44CF-B500-EFB69484D1BD}" destId="{DA7B9E10-8F4C-46AC-AD3B-5A9467FEADD0}" srcOrd="0" destOrd="0" presId="urn:microsoft.com/office/officeart/2005/8/layout/pList1"/>
    <dgm:cxn modelId="{D891476D-F306-4659-B446-674268DC56D6}" type="presParOf" srcId="{785BC6D8-B67E-44CF-B500-EFB69484D1BD}" destId="{E67029AD-65FA-4C73-9F93-3CD9E98B1ECA}" srcOrd="1" destOrd="0" presId="urn:microsoft.com/office/officeart/2005/8/layout/pList1"/>
    <dgm:cxn modelId="{EBF2B18F-7F89-48C3-8E3A-732FFFC840F2}" type="presParOf" srcId="{E2E86CC8-6DDF-4877-8E1A-F802B114AF06}" destId="{CF65C11A-4BC5-4843-95CD-F6FDA4AB02BC}" srcOrd="3" destOrd="0" presId="urn:microsoft.com/office/officeart/2005/8/layout/pList1"/>
    <dgm:cxn modelId="{B533FE2E-3F02-41F1-9F60-BD1C1122972D}" type="presParOf" srcId="{E2E86CC8-6DDF-4877-8E1A-F802B114AF06}" destId="{CA7AA6C2-340C-4165-9C13-D0C38F39C9E3}" srcOrd="4" destOrd="0" presId="urn:microsoft.com/office/officeart/2005/8/layout/pList1"/>
    <dgm:cxn modelId="{7AAB6326-D8BA-490B-B6F1-B6220D3BE896}" type="presParOf" srcId="{CA7AA6C2-340C-4165-9C13-D0C38F39C9E3}" destId="{6A3EEA07-5BD1-4D6E-805D-830ABBD626C8}" srcOrd="0" destOrd="0" presId="urn:microsoft.com/office/officeart/2005/8/layout/pList1"/>
    <dgm:cxn modelId="{FEE1898F-A7F2-44E7-8361-B925A1979E2E}" type="presParOf" srcId="{CA7AA6C2-340C-4165-9C13-D0C38F39C9E3}" destId="{4F2887E6-CFBB-4DF6-A751-032DBAA2F638}" srcOrd="1" destOrd="0" presId="urn:microsoft.com/office/officeart/2005/8/layout/pList1"/>
    <dgm:cxn modelId="{22E1196C-D0F8-4798-892A-7C65D9623CC5}" type="presParOf" srcId="{E2E86CC8-6DDF-4877-8E1A-F802B114AF06}" destId="{C89FC026-44BD-4C7F-BD2A-7ED0674774E3}" srcOrd="5" destOrd="0" presId="urn:microsoft.com/office/officeart/2005/8/layout/pList1"/>
    <dgm:cxn modelId="{EBBF117C-A46C-4597-A13B-623BA326D021}" type="presParOf" srcId="{E2E86CC8-6DDF-4877-8E1A-F802B114AF06}" destId="{87DE9EB1-073B-4212-9988-509E9AF8CDFD}" srcOrd="6" destOrd="0" presId="urn:microsoft.com/office/officeart/2005/8/layout/pList1"/>
    <dgm:cxn modelId="{88358AB7-3CCD-43CA-9490-8546A77588A9}" type="presParOf" srcId="{87DE9EB1-073B-4212-9988-509E9AF8CDFD}" destId="{BA06E03C-536B-49B7-902C-12F7B114D139}" srcOrd="0" destOrd="0" presId="urn:microsoft.com/office/officeart/2005/8/layout/pList1"/>
    <dgm:cxn modelId="{BFE440EC-6036-445A-9972-22FC2D9DBF41}" type="presParOf" srcId="{87DE9EB1-073B-4212-9988-509E9AF8CDFD}" destId="{66BB0259-D998-4B43-BBA0-4C0B0384A48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42CA7-25CC-4806-8D99-EBD789E2DE71}">
      <dsp:nvSpPr>
        <dsp:cNvPr id="0" name=""/>
        <dsp:cNvSpPr/>
      </dsp:nvSpPr>
      <dsp:spPr>
        <a:xfrm>
          <a:off x="77404" y="17999"/>
          <a:ext cx="2103236" cy="1216465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2D4EB-DC34-43A3-9C1E-67C790A7525E}">
      <dsp:nvSpPr>
        <dsp:cNvPr id="0" name=""/>
        <dsp:cNvSpPr/>
      </dsp:nvSpPr>
      <dsp:spPr>
        <a:xfrm>
          <a:off x="0" y="239798"/>
          <a:ext cx="2074252" cy="939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C000"/>
              </a:solidFill>
            </a:rPr>
            <a:t>христиане</a:t>
          </a:r>
          <a:endParaRPr lang="ru-RU" sz="2800" b="1" kern="1200" dirty="0">
            <a:solidFill>
              <a:srgbClr val="FFC000"/>
            </a:solidFill>
          </a:endParaRPr>
        </a:p>
      </dsp:txBody>
      <dsp:txXfrm>
        <a:off x="0" y="239798"/>
        <a:ext cx="2074252" cy="939366"/>
      </dsp:txXfrm>
    </dsp:sp>
    <dsp:sp modelId="{DA7B9E10-8F4C-46AC-AD3B-5A9467FEADD0}">
      <dsp:nvSpPr>
        <dsp:cNvPr id="0" name=""/>
        <dsp:cNvSpPr/>
      </dsp:nvSpPr>
      <dsp:spPr>
        <a:xfrm>
          <a:off x="2269843" y="53961"/>
          <a:ext cx="1856415" cy="1175321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029AD-65FA-4C73-9F93-3CD9E98B1ECA}">
      <dsp:nvSpPr>
        <dsp:cNvPr id="0" name=""/>
        <dsp:cNvSpPr/>
      </dsp:nvSpPr>
      <dsp:spPr>
        <a:xfrm>
          <a:off x="2303147" y="204508"/>
          <a:ext cx="1756545" cy="956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C000"/>
              </a:solidFill>
            </a:rPr>
            <a:t>Социальные институты</a:t>
          </a:r>
          <a:endParaRPr lang="ru-RU" sz="1900" b="1" kern="1200" dirty="0">
            <a:solidFill>
              <a:srgbClr val="FFC000"/>
            </a:solidFill>
          </a:endParaRPr>
        </a:p>
      </dsp:txBody>
      <dsp:txXfrm>
        <a:off x="2303147" y="204508"/>
        <a:ext cx="1756545" cy="956184"/>
      </dsp:txXfrm>
    </dsp:sp>
    <dsp:sp modelId="{6A3EEA07-5BD1-4D6E-805D-830ABBD626C8}">
      <dsp:nvSpPr>
        <dsp:cNvPr id="0" name=""/>
        <dsp:cNvSpPr/>
      </dsp:nvSpPr>
      <dsp:spPr>
        <a:xfrm>
          <a:off x="4330015" y="17998"/>
          <a:ext cx="1891043" cy="1152495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887E6-CFBB-4DF6-A751-032DBAA2F638}">
      <dsp:nvSpPr>
        <dsp:cNvPr id="0" name=""/>
        <dsp:cNvSpPr/>
      </dsp:nvSpPr>
      <dsp:spPr>
        <a:xfrm>
          <a:off x="4404048" y="94196"/>
          <a:ext cx="1857747" cy="77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C000"/>
              </a:solidFill>
            </a:rPr>
            <a:t>Молодые, неопытные</a:t>
          </a:r>
          <a:endParaRPr lang="ru-RU" sz="2400" b="1" kern="1200" dirty="0">
            <a:solidFill>
              <a:srgbClr val="FFC000"/>
            </a:solidFill>
          </a:endParaRPr>
        </a:p>
      </dsp:txBody>
      <dsp:txXfrm>
        <a:off x="4404048" y="94196"/>
        <a:ext cx="1857747" cy="775081"/>
      </dsp:txXfrm>
    </dsp:sp>
    <dsp:sp modelId="{BA06E03C-536B-49B7-902C-12F7B114D139}">
      <dsp:nvSpPr>
        <dsp:cNvPr id="0" name=""/>
        <dsp:cNvSpPr/>
      </dsp:nvSpPr>
      <dsp:spPr>
        <a:xfrm>
          <a:off x="6595248" y="21397"/>
          <a:ext cx="1879056" cy="1147035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B0259-D998-4B43-BBA0-4C0B0384A487}">
      <dsp:nvSpPr>
        <dsp:cNvPr id="0" name=""/>
        <dsp:cNvSpPr/>
      </dsp:nvSpPr>
      <dsp:spPr>
        <a:xfrm>
          <a:off x="6567412" y="195498"/>
          <a:ext cx="1906892" cy="892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C000"/>
              </a:solidFill>
            </a:rPr>
            <a:t>Опытные, но не устоявшие в первой пробе</a:t>
          </a:r>
          <a:endParaRPr lang="ru-RU" sz="1900" b="1" kern="1200" dirty="0">
            <a:solidFill>
              <a:srgbClr val="FFC000"/>
            </a:solidFill>
          </a:endParaRPr>
        </a:p>
      </dsp:txBody>
      <dsp:txXfrm>
        <a:off x="6567412" y="195498"/>
        <a:ext cx="1906892" cy="892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398CC-62C0-4850-A908-39C167BC2E5E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A6D38-C308-475F-AD88-65675D46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17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A6D38-C308-475F-AD88-65675D46710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79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A6D38-C308-475F-AD88-65675D46710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9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343900" cy="27432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Семейные ценности:  </a:t>
            </a:r>
            <a:r>
              <a:rPr lang="ru-RU" sz="5400" b="1" i="1" dirty="0" smtClean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о чем, для кого, как?</a:t>
            </a:r>
            <a:endParaRPr lang="ru-RU" sz="5400" b="1" i="1" dirty="0">
              <a:solidFill>
                <a:srgbClr val="9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Картавая Марина Ильинична</a:t>
            </a:r>
            <a:r>
              <a:rPr lang="ru-RU" dirty="0" smtClean="0"/>
              <a:t>,   методист МБУДО «центра развития детей и юношества» г. Березовский, Кузбасс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33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ru-RU" sz="4050" b="1" i="1" dirty="0">
                <a:solidFill>
                  <a:srgbClr val="960000"/>
                </a:solidFill>
              </a:rPr>
              <a:t>Новый тип семьи 21 век!!!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219201"/>
            <a:ext cx="8534400" cy="464820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Семья,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устремленная 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разводу!!!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Изначальная допустимость развода как внутренний настрой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вопрос для молодежи: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000" b="1" i="1" dirty="0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зачем создавать семью, когда и так..?</a:t>
            </a:r>
            <a:endParaRPr lang="ru-RU" sz="4000" b="1" i="1" dirty="0">
              <a:solidFill>
                <a:srgbClr val="9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22860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Что такое ценности?</a:t>
            </a:r>
            <a:br>
              <a:rPr lang="ru-RU" sz="4800" b="1" i="1" dirty="0" smtClean="0">
                <a:solidFill>
                  <a:srgbClr val="C00000"/>
                </a:solidFill>
              </a:rPr>
            </a:b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458200" cy="43434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4800" b="1" i="1" dirty="0" smtClean="0">
                <a:solidFill>
                  <a:srgbClr val="C00000"/>
                </a:solidFill>
              </a:rPr>
              <a:t>Жизненные ориентир</a:t>
            </a:r>
            <a:r>
              <a:rPr lang="ru-RU" sz="4800" b="1" dirty="0" smtClean="0">
                <a:solidFill>
                  <a:srgbClr val="C00000"/>
                </a:solidFill>
              </a:rPr>
              <a:t>ы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6764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Святыни человека</a:t>
            </a:r>
          </a:p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  Смысл жизни</a:t>
            </a:r>
          </a:p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       Духовная опора</a:t>
            </a:r>
          </a:p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           Сокровище наше</a:t>
            </a:r>
            <a:endParaRPr lang="ru-RU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Семейные ценности?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800" b="1" i="1" dirty="0" smtClean="0">
                <a:solidFill>
                  <a:schemeClr val="accent3">
                    <a:lumMod val="50000"/>
                  </a:schemeClr>
                </a:solidFill>
              </a:rPr>
              <a:t>Это духовная доминанта, сокровенная часть души человека, которая осваивается и закладывается с детства и определяет человека во взрослом состоянии по отношению к родным, членам семьи, рода и самому  статусу  семьянина.</a:t>
            </a:r>
            <a:endParaRPr lang="ru-RU" sz="3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414" y="228600"/>
            <a:ext cx="8686800" cy="9906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Семейные  ценности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7" name="Picture 2" descr="C:\Users\Марина\Desktop\КРЕПКА СЕМЬЯ\42474781-referaty-o-semeynyh-otnosheniya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66649" y="1219200"/>
            <a:ext cx="6910552" cy="5182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960000"/>
                </a:solidFill>
              </a:rPr>
              <a:t>Семейные  ценности</a:t>
            </a:r>
            <a:endParaRPr lang="ru-RU" sz="4400" dirty="0">
              <a:solidFill>
                <a:srgbClr val="9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u="sng" dirty="0" smtClean="0"/>
              <a:t>Это отношения:</a:t>
            </a:r>
          </a:p>
          <a:p>
            <a:r>
              <a:rPr lang="ru-RU" sz="4800" b="1" i="1" dirty="0" smtClean="0"/>
              <a:t>Я и моя семья</a:t>
            </a:r>
          </a:p>
          <a:p>
            <a:r>
              <a:rPr lang="ru-RU" sz="4800" b="1" i="1" dirty="0" smtClean="0"/>
              <a:t>Я и мой род</a:t>
            </a:r>
          </a:p>
          <a:p>
            <a:r>
              <a:rPr lang="ru-RU" sz="4400" b="1" i="1" dirty="0" smtClean="0"/>
              <a:t>Я и семейные традиции России</a:t>
            </a:r>
          </a:p>
          <a:p>
            <a:r>
              <a:rPr lang="ru-RU" sz="3600" b="1" i="1" dirty="0" smtClean="0"/>
              <a:t>Я и семейные традиции человечества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1396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960000"/>
                </a:solidFill>
              </a:rPr>
              <a:t>Семейные ценности: Что имеем сегодня?</a:t>
            </a:r>
            <a:endParaRPr lang="ru-RU" dirty="0">
              <a:solidFill>
                <a:srgbClr val="96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Вызовы, направленные на разрушение  семьи, принятые молодым поколением за норму: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добрачные интимные отношения юных;</a:t>
            </a:r>
          </a:p>
          <a:p>
            <a:pPr>
              <a:buNone/>
            </a:pPr>
            <a:r>
              <a:rPr lang="ru-RU" b="1" dirty="0" smtClean="0"/>
              <a:t>2. блудное сожительство ( пробный «брак»);</a:t>
            </a:r>
          </a:p>
          <a:p>
            <a:pPr>
              <a:buNone/>
            </a:pPr>
            <a:r>
              <a:rPr lang="ru-RU" b="1" dirty="0" smtClean="0"/>
              <a:t>3. распад семьи (развод, измены, смена  партнеров);</a:t>
            </a:r>
          </a:p>
          <a:p>
            <a:pPr>
              <a:buNone/>
            </a:pPr>
            <a:r>
              <a:rPr lang="ru-RU" b="1" dirty="0" smtClean="0"/>
              <a:t>4. пропаганда нетрадиционных порочных связей и оправдание их;</a:t>
            </a:r>
          </a:p>
          <a:p>
            <a:pPr>
              <a:buNone/>
            </a:pPr>
            <a:r>
              <a:rPr lang="ru-RU" b="1" dirty="0" smtClean="0"/>
              <a:t>5. аборт как уничтожение зачатой новой 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960000"/>
                </a:solidFill>
              </a:rPr>
              <a:t>Как можно работать с молодежью?</a:t>
            </a:r>
            <a:endParaRPr lang="ru-RU" b="1" i="1" dirty="0">
              <a:solidFill>
                <a:srgbClr val="9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Циклы </a:t>
            </a:r>
            <a:r>
              <a:rPr lang="ru-RU" b="1" dirty="0" err="1" smtClean="0"/>
              <a:t>видеобесед</a:t>
            </a:r>
            <a:r>
              <a:rPr lang="ru-RU" b="1" dirty="0" smtClean="0"/>
              <a:t>, классных часов</a:t>
            </a:r>
          </a:p>
          <a:p>
            <a:r>
              <a:rPr lang="ru-RU" b="1" dirty="0" smtClean="0"/>
              <a:t>Дискуссионный </a:t>
            </a:r>
            <a:r>
              <a:rPr lang="ru-RU" b="1" dirty="0" err="1" smtClean="0"/>
              <a:t>видеоклуб</a:t>
            </a:r>
            <a:r>
              <a:rPr lang="ru-RU" dirty="0" smtClean="0"/>
              <a:t>: смотрим фильмы, обсуждаем, делимся опытом, переживаниями;</a:t>
            </a:r>
          </a:p>
          <a:p>
            <a:r>
              <a:rPr lang="ru-RU" b="1" dirty="0" err="1" smtClean="0"/>
              <a:t>Просемейный</a:t>
            </a:r>
            <a:r>
              <a:rPr lang="ru-RU" b="1" dirty="0" smtClean="0"/>
              <a:t> клуб</a:t>
            </a:r>
            <a:r>
              <a:rPr lang="ru-RU" dirty="0" smtClean="0"/>
              <a:t>: собираемся вместе, знакомимся с семейным опытом, обсуждаем проблемы, поем песни, слушаем позиции;</a:t>
            </a:r>
          </a:p>
          <a:p>
            <a:r>
              <a:rPr lang="ru-RU" b="1" dirty="0" smtClean="0"/>
              <a:t>Интерактивные игры</a:t>
            </a:r>
            <a:r>
              <a:rPr lang="ru-RU" dirty="0"/>
              <a:t>:</a:t>
            </a:r>
            <a:r>
              <a:rPr lang="ru-RU" dirty="0" smtClean="0"/>
              <a:t> игра-стратегия, </a:t>
            </a:r>
            <a:r>
              <a:rPr lang="ru-RU" dirty="0" err="1" smtClean="0"/>
              <a:t>квесты</a:t>
            </a:r>
            <a:r>
              <a:rPr lang="ru-RU" dirty="0" smtClean="0"/>
              <a:t>: «что? Где? Когда?», «умники и умницы» </a:t>
            </a:r>
          </a:p>
          <a:p>
            <a:r>
              <a:rPr lang="ru-RU" b="1" dirty="0" smtClean="0"/>
              <a:t>Тематические программы</a:t>
            </a:r>
            <a:r>
              <a:rPr lang="ru-RU" dirty="0" smtClean="0"/>
              <a:t>: ведущий, эстетические номера, видео, выступающие</a:t>
            </a:r>
          </a:p>
          <a:p>
            <a:r>
              <a:rPr lang="ru-RU" dirty="0" smtClean="0"/>
              <a:t>Создать </a:t>
            </a:r>
            <a:r>
              <a:rPr lang="ru-RU" dirty="0" err="1" smtClean="0"/>
              <a:t>просемейный</a:t>
            </a:r>
            <a:r>
              <a:rPr lang="ru-RU" dirty="0" smtClean="0"/>
              <a:t> контент в </a:t>
            </a:r>
            <a:r>
              <a:rPr lang="ru-RU" dirty="0" err="1" smtClean="0"/>
              <a:t>соцсетях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4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960000"/>
                </a:solidFill>
              </a:rPr>
              <a:t>Какие базовые темы </a:t>
            </a:r>
            <a:endParaRPr lang="ru-RU" b="1" i="1" dirty="0">
              <a:solidFill>
                <a:srgbClr val="9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Целомудрие, влюбленность</a:t>
            </a:r>
          </a:p>
          <a:p>
            <a:r>
              <a:rPr lang="ru-RU" b="1" dirty="0" smtClean="0"/>
              <a:t>Про мужественность и женственность</a:t>
            </a:r>
          </a:p>
          <a:p>
            <a:r>
              <a:rPr lang="ru-RU" b="1" dirty="0" smtClean="0"/>
              <a:t>Ценность зачатой жизни</a:t>
            </a:r>
          </a:p>
          <a:p>
            <a:r>
              <a:rPr lang="ru-RU" b="1" dirty="0" smtClean="0"/>
              <a:t>Пробный брак  - это мрак, или как?</a:t>
            </a:r>
          </a:p>
          <a:p>
            <a:r>
              <a:rPr lang="ru-RU" b="1" dirty="0" smtClean="0"/>
              <a:t>Основы семейной этики</a:t>
            </a:r>
          </a:p>
          <a:p>
            <a:r>
              <a:rPr lang="ru-RU" b="1" dirty="0" smtClean="0"/>
              <a:t>«Плодитесь и размножайтесь»</a:t>
            </a:r>
          </a:p>
          <a:p>
            <a:r>
              <a:rPr lang="ru-RU" b="1" dirty="0" smtClean="0"/>
              <a:t>Грани супружеской любви</a:t>
            </a:r>
          </a:p>
          <a:p>
            <a:r>
              <a:rPr lang="ru-RU" b="1" dirty="0" smtClean="0"/>
              <a:t>Камни преткновения в супружестве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2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960000"/>
                </a:solidFill>
              </a:rPr>
              <a:t>Семейные  ценности</a:t>
            </a:r>
            <a:endParaRPr lang="ru-RU" sz="4400" dirty="0">
              <a:solidFill>
                <a:srgbClr val="9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u="sng" dirty="0" smtClean="0"/>
              <a:t>Зачем   нужно говорить школьникам                  о семейных  ценностях?</a:t>
            </a:r>
          </a:p>
          <a:p>
            <a:pPr algn="ctr">
              <a:buNone/>
            </a:pPr>
            <a:r>
              <a:rPr lang="ru-RU" b="1" i="1" dirty="0" smtClean="0"/>
              <a:t>Если мы не скажем –может никто не сказать, п.ч. многие современные родители не способны передать </a:t>
            </a:r>
            <a:r>
              <a:rPr lang="ru-RU" b="1" i="1" dirty="0" err="1" smtClean="0"/>
              <a:t>просемейный</a:t>
            </a:r>
            <a:r>
              <a:rPr lang="ru-RU" b="1" i="1" dirty="0" smtClean="0"/>
              <a:t> код.</a:t>
            </a:r>
          </a:p>
          <a:p>
            <a:pPr algn="ctr">
              <a:buNone/>
            </a:pPr>
            <a:r>
              <a:rPr lang="ru-RU" b="1" i="1" dirty="0" smtClean="0"/>
              <a:t>В противном случае свое пагубное слово навяжет современный  испорченный мир.</a:t>
            </a:r>
          </a:p>
          <a:p>
            <a:pPr algn="ctr">
              <a:buNone/>
            </a:pPr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26512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341" y="228600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960000"/>
                </a:solidFill>
              </a:rPr>
              <a:t>Семейные  ценности</a:t>
            </a:r>
            <a:endParaRPr lang="ru-RU" sz="4400" dirty="0">
              <a:solidFill>
                <a:srgbClr val="9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u="sng" dirty="0" smtClean="0"/>
              <a:t>Как  и что говорить  младшим школьникам</a:t>
            </a:r>
          </a:p>
          <a:p>
            <a:pPr algn="ctr">
              <a:buNone/>
            </a:pPr>
            <a:r>
              <a:rPr lang="ru-RU" b="1" i="1" u="sng" dirty="0" smtClean="0"/>
              <a:t> о семейных ценностях?</a:t>
            </a:r>
          </a:p>
          <a:p>
            <a:pPr algn="ctr">
              <a:buFontTx/>
              <a:buChar char="-"/>
            </a:pPr>
            <a:r>
              <a:rPr lang="ru-RU" b="1" dirty="0" smtClean="0"/>
              <a:t>нужен разговор о душе;</a:t>
            </a:r>
          </a:p>
          <a:p>
            <a:pPr algn="ctr">
              <a:buFontTx/>
              <a:buChar char="-"/>
            </a:pPr>
            <a:r>
              <a:rPr lang="ru-RU" b="1" dirty="0" smtClean="0"/>
              <a:t>о почитании родителей;</a:t>
            </a:r>
          </a:p>
          <a:p>
            <a:pPr algn="ctr">
              <a:buFontTx/>
              <a:buChar char="-"/>
            </a:pPr>
            <a:r>
              <a:rPr lang="ru-RU" b="1" dirty="0" smtClean="0"/>
              <a:t>о дружбе, доверии, взаимопомощи;</a:t>
            </a:r>
          </a:p>
          <a:p>
            <a:pPr algn="ctr">
              <a:buFontTx/>
              <a:buChar char="-"/>
            </a:pPr>
            <a:r>
              <a:rPr lang="ru-RU" b="1" dirty="0" smtClean="0"/>
              <a:t>о самопожертвовании;</a:t>
            </a:r>
          </a:p>
          <a:p>
            <a:pPr algn="ctr">
              <a:buFontTx/>
              <a:buChar char="-"/>
            </a:pPr>
            <a:endParaRPr lang="ru-RU" b="1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5138" y="4572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 как социокультурный концепт: духовная ценность в мировоззрении современных подростков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75138" y="48768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КОНЦЕПТ СЕМЬЯ -  БРАК, </a:t>
            </a:r>
            <a:r>
              <a:rPr lang="ru-RU" dirty="0" smtClean="0"/>
              <a:t>супруги, дети, ДОМ</a:t>
            </a:r>
            <a:r>
              <a:rPr lang="ru-RU" dirty="0"/>
              <a:t>, РОДНЫЕ, ТРАДИЦИИ, ЛЮБОВЬ, </a:t>
            </a:r>
            <a:r>
              <a:rPr lang="ru-RU" dirty="0" smtClean="0"/>
              <a:t>ЗАБОТА,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065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960000"/>
                </a:solidFill>
              </a:rPr>
              <a:t>Семейные  ценности</a:t>
            </a:r>
            <a:endParaRPr lang="ru-RU" sz="4400" dirty="0">
              <a:solidFill>
                <a:srgbClr val="9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u="sng" dirty="0" smtClean="0"/>
              <a:t>Как  и что говорить  средним  школьникам</a:t>
            </a:r>
          </a:p>
          <a:p>
            <a:pPr algn="ctr">
              <a:buNone/>
            </a:pPr>
            <a:r>
              <a:rPr lang="ru-RU" b="1" i="1" u="sng" dirty="0" smtClean="0"/>
              <a:t> о семейных ценностях?</a:t>
            </a:r>
          </a:p>
          <a:p>
            <a:pPr algn="ctr">
              <a:buFontTx/>
              <a:buChar char="-"/>
            </a:pPr>
            <a:r>
              <a:rPr lang="ru-RU" b="1" i="1" dirty="0" smtClean="0"/>
              <a:t>Об ответственности отношений; </a:t>
            </a:r>
          </a:p>
          <a:p>
            <a:pPr algn="ctr">
              <a:buFontTx/>
              <a:buChar char="-"/>
            </a:pPr>
            <a:r>
              <a:rPr lang="ru-RU" b="1" i="1" dirty="0" smtClean="0"/>
              <a:t>О переживаниях, даже страданиях, если родной человек в беде;</a:t>
            </a:r>
          </a:p>
          <a:p>
            <a:pPr algn="ctr">
              <a:buFontTx/>
              <a:buChar char="-"/>
            </a:pPr>
            <a:r>
              <a:rPr lang="ru-RU" b="1" i="1" dirty="0" smtClean="0"/>
              <a:t>О целомудрии и чести;</a:t>
            </a:r>
          </a:p>
          <a:p>
            <a:pPr algn="ctr">
              <a:buFontTx/>
              <a:buChar char="-"/>
            </a:pPr>
            <a:endParaRPr lang="ru-RU" b="1" i="1" dirty="0" smtClean="0"/>
          </a:p>
          <a:p>
            <a:pPr algn="ctr">
              <a:buFontTx/>
              <a:buChar char="-"/>
            </a:pPr>
            <a:endParaRPr lang="ru-RU" b="1" i="1" dirty="0" smtClean="0"/>
          </a:p>
          <a:p>
            <a:pPr algn="ctr">
              <a:buFontTx/>
              <a:buChar char="-"/>
            </a:pP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960000"/>
                </a:solidFill>
              </a:rPr>
              <a:t>Семейные  ценности</a:t>
            </a:r>
            <a:endParaRPr lang="ru-RU" sz="4400" dirty="0">
              <a:solidFill>
                <a:srgbClr val="9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u="sng" dirty="0" smtClean="0"/>
              <a:t>Как  и что говорить  старшим  школьникам</a:t>
            </a:r>
          </a:p>
          <a:p>
            <a:pPr algn="ctr">
              <a:buNone/>
            </a:pPr>
            <a:r>
              <a:rPr lang="ru-RU" b="1" i="1" u="sng" dirty="0" smtClean="0"/>
              <a:t> о семейных ценностях?</a:t>
            </a:r>
          </a:p>
          <a:p>
            <a:pPr algn="ctr">
              <a:buFontTx/>
              <a:buChar char="-"/>
            </a:pPr>
            <a:r>
              <a:rPr lang="ru-RU" b="1" i="1" dirty="0" smtClean="0"/>
              <a:t>О любви во всех проявлениях;</a:t>
            </a:r>
          </a:p>
          <a:p>
            <a:pPr algn="ctr">
              <a:buFontTx/>
              <a:buChar char="-"/>
            </a:pPr>
            <a:r>
              <a:rPr lang="ru-RU" b="1" i="1" dirty="0" smtClean="0"/>
              <a:t>О ценности зачатой жизни;</a:t>
            </a:r>
          </a:p>
          <a:p>
            <a:pPr algn="ctr">
              <a:buFontTx/>
              <a:buChar char="-"/>
            </a:pPr>
            <a:r>
              <a:rPr lang="ru-RU" b="1" i="1" dirty="0" smtClean="0"/>
              <a:t>О самопожертвовании;</a:t>
            </a:r>
          </a:p>
          <a:p>
            <a:pPr algn="ctr">
              <a:buFontTx/>
              <a:buChar char="-"/>
            </a:pPr>
            <a:r>
              <a:rPr lang="ru-RU" b="1" i="1" dirty="0" smtClean="0"/>
              <a:t>Об испытаниях в семейной жизни;</a:t>
            </a:r>
          </a:p>
          <a:p>
            <a:pPr algn="ctr">
              <a:buFontTx/>
              <a:buChar char="-"/>
            </a:pPr>
            <a:r>
              <a:rPr lang="ru-RU" b="1" i="1" dirty="0" smtClean="0"/>
              <a:t>О верности супругов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85725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960000"/>
                </a:solidFill>
              </a:rPr>
              <a:t>Закон  «смысловой  встречи»</a:t>
            </a:r>
            <a:endParaRPr lang="ru-RU" b="1" i="1" dirty="0">
              <a:solidFill>
                <a:srgbClr val="9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895864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Мы все когда-нибудь  впервые  встречаемся с новой  информацией  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«семя» нового  смысла!</a:t>
            </a:r>
          </a:p>
          <a:p>
            <a:pPr algn="ctr"/>
            <a:r>
              <a:rPr lang="ru-RU" b="1" dirty="0" smtClean="0"/>
              <a:t>Ответная реакция: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Странно!.. Не может быть!!! Все это ерунда! Разве это так???    А что если??? А может в этом что-то есть??!</a:t>
            </a:r>
          </a:p>
          <a:p>
            <a:pPr algn="ctr"/>
            <a:r>
              <a:rPr lang="ru-RU" b="1" dirty="0" smtClean="0"/>
              <a:t>Информация духовного содержания –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всегда раздражает, томит, напрягает, трогает!!!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960000"/>
                </a:solidFill>
              </a:rPr>
              <a:t>Для просветителя  - это поле дерзновения, риска!</a:t>
            </a:r>
          </a:p>
          <a:p>
            <a:pPr algn="ctr"/>
            <a:endParaRPr lang="ru-RU" sz="4000" b="1" dirty="0">
              <a:solidFill>
                <a:srgbClr val="9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780442"/>
          </a:xfrm>
        </p:spPr>
        <p:txBody>
          <a:bodyPr>
            <a:normAutofit fontScale="90000"/>
          </a:bodyPr>
          <a:lstStyle/>
          <a:p>
            <a:pPr marL="68580" indent="-68580" algn="ctr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</a:pPr>
            <a:r>
              <a:rPr lang="ru-RU" sz="45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45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45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45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4500" b="1" i="1" dirty="0">
                <a:solidFill>
                  <a:srgbClr val="960000"/>
                </a:solidFill>
                <a:latin typeface="Calibri" panose="020F0502020204030204"/>
                <a:ea typeface="+mn-ea"/>
                <a:cs typeface="+mn-cs"/>
              </a:rPr>
              <a:t>Мы духовные существа!</a:t>
            </a:r>
            <a:br>
              <a:rPr lang="ru-RU" sz="4500" b="1" i="1" dirty="0">
                <a:solidFill>
                  <a:srgbClr val="96000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4500" i="1" dirty="0">
                <a:solidFill>
                  <a:srgbClr val="960000"/>
                </a:solidFill>
                <a:latin typeface="Open Sans"/>
              </a:rPr>
              <a:t> </a:t>
            </a:r>
            <a:r>
              <a:rPr lang="ru-RU" sz="3975" b="1" i="1" dirty="0">
                <a:solidFill>
                  <a:srgbClr val="960000"/>
                </a:solidFill>
                <a:latin typeface="Open Sans"/>
              </a:rPr>
              <a:t>Защищайте институт семьи!</a:t>
            </a:r>
            <a:r>
              <a:rPr lang="ru-RU" sz="3975" b="1" i="1" dirty="0">
                <a:solidFill>
                  <a:srgbClr val="9600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3975" b="1" i="1" dirty="0">
                <a:solidFill>
                  <a:srgbClr val="960000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3975" b="1" i="1" dirty="0">
              <a:solidFill>
                <a:srgbClr val="9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295592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</a:rPr>
              <a:t>«Если какие-то злые люди объединяются, чтобы создать стратегию, разрушающую семью, то и люди доброй воли должны объединиться, для того чтобы </a:t>
            </a:r>
            <a:r>
              <a:rPr lang="ru-RU" sz="3000" b="1" dirty="0" smtClean="0">
                <a:solidFill>
                  <a:schemeClr val="tx1"/>
                </a:solidFill>
              </a:rPr>
              <a:t>семью </a:t>
            </a:r>
            <a:r>
              <a:rPr lang="ru-RU" sz="3000" b="1" dirty="0">
                <a:solidFill>
                  <a:schemeClr val="tx1"/>
                </a:solidFill>
              </a:rPr>
              <a:t>спасать».</a:t>
            </a:r>
          </a:p>
          <a:p>
            <a:pPr marL="0" indent="0" algn="ctr">
              <a:buNone/>
            </a:pPr>
            <a:r>
              <a:rPr lang="ru-RU" sz="3000" b="1" i="1" dirty="0"/>
              <a:t>Св. Патриарх Кирилл</a:t>
            </a:r>
          </a:p>
        </p:txBody>
      </p:sp>
    </p:spTree>
    <p:extLst>
      <p:ext uri="{BB962C8B-B14F-4D97-AF65-F5344CB8AC3E}">
        <p14:creationId xmlns:p14="http://schemas.microsoft.com/office/powerpoint/2010/main" val="4062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838200"/>
          </a:xfrm>
        </p:spPr>
        <p:txBody>
          <a:bodyPr/>
          <a:lstStyle/>
          <a:p>
            <a:r>
              <a:rPr lang="ru-RU" dirty="0" smtClean="0">
                <a:solidFill>
                  <a:srgbClr val="960000"/>
                </a:solidFill>
              </a:rPr>
              <a:t>КОНЦЕПТ СЕМЬЯ</a:t>
            </a:r>
            <a:endParaRPr lang="ru-RU" dirty="0">
              <a:solidFill>
                <a:srgbClr val="9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/>
              <a:t>Согласно утверждению Ю.С. Степанова, </a:t>
            </a:r>
            <a:r>
              <a:rPr lang="ru-RU" sz="2400" dirty="0" smtClean="0"/>
              <a:t>«Концепт </a:t>
            </a:r>
            <a:r>
              <a:rPr lang="ru-RU" sz="2400" dirty="0"/>
              <a:t>- это как бы сгусток культуры в сознании человека; то, в виде чего культура входит в ментальный мир человека. </a:t>
            </a:r>
            <a:r>
              <a:rPr lang="ru-RU" sz="2400" dirty="0" smtClean="0"/>
              <a:t>Концепт - </a:t>
            </a:r>
            <a:r>
              <a:rPr lang="ru-RU" sz="2400" dirty="0"/>
              <a:t>то, посредством чего человек и сам входит в культуру, а в некоторых случаях и влияет на нее</a:t>
            </a:r>
            <a:r>
              <a:rPr lang="ru-RU" sz="2400" dirty="0" smtClean="0"/>
              <a:t>»</a:t>
            </a:r>
          </a:p>
          <a:p>
            <a:r>
              <a:rPr lang="ru-RU" dirty="0" smtClean="0"/>
              <a:t>БРАК – СОЮЗ МУЖЧИНЫ И ЖЕНЩИНЫ!</a:t>
            </a:r>
          </a:p>
          <a:p>
            <a:r>
              <a:rPr lang="ru-RU" dirty="0"/>
              <a:t>Семья – это основанная на единой общесемейной деятельности общность людей, связанных семейными узами, которая осуществляет воспроизводство населения и преемственность семейных поколений, а также социализацию детей и поддержание существования членов семьи.</a:t>
            </a:r>
          </a:p>
        </p:txBody>
      </p:sp>
    </p:spTree>
    <p:extLst>
      <p:ext uri="{BB962C8B-B14F-4D97-AF65-F5344CB8AC3E}">
        <p14:creationId xmlns:p14="http://schemas.microsoft.com/office/powerpoint/2010/main" val="126916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44" y="304800"/>
            <a:ext cx="8686800" cy="838200"/>
          </a:xfrm>
        </p:spPr>
        <p:txBody>
          <a:bodyPr/>
          <a:lstStyle/>
          <a:p>
            <a:r>
              <a:rPr lang="ru-RU" b="1" i="1" dirty="0" smtClean="0">
                <a:solidFill>
                  <a:srgbClr val="960000"/>
                </a:solidFill>
              </a:rPr>
              <a:t>Семья как устойчивая система</a:t>
            </a:r>
            <a:endParaRPr lang="ru-RU" b="1" i="1" dirty="0">
              <a:solidFill>
                <a:srgbClr val="9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4958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Супружеская пара - это две индивидуальности, две личности, решившие вместе провести свою дальнейшую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оформившие свое решение ЗАКОННО.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терпение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любовь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верность,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взаимопомощь - это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всякой семьи.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утрате одного из них включались резервные механизмы против развода:</a:t>
            </a:r>
          </a:p>
          <a:p>
            <a:pPr marL="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«Бог не велел!» «Стерпится – слюбится!»  «Ради детей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«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Одному-то хуже!»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у других не лучше»</a:t>
            </a:r>
          </a:p>
        </p:txBody>
      </p:sp>
    </p:spTree>
    <p:extLst>
      <p:ext uri="{BB962C8B-B14F-4D97-AF65-F5344CB8AC3E}">
        <p14:creationId xmlns:p14="http://schemas.microsoft.com/office/powerpoint/2010/main" val="252469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30205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960000"/>
                </a:solidFill>
              </a:rPr>
              <a:t>Как воспринимается семья сегодня?</a:t>
            </a:r>
            <a:endParaRPr lang="ru-RU" b="1" i="1" dirty="0">
              <a:solidFill>
                <a:srgbClr val="96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003640"/>
              </p:ext>
            </p:extLst>
          </p:nvPr>
        </p:nvGraphicFramePr>
        <p:xfrm>
          <a:off x="411047" y="2268003"/>
          <a:ext cx="8474305" cy="1960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082" y="3218661"/>
            <a:ext cx="8694234" cy="3228663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53483" y="5252431"/>
            <a:ext cx="8686800" cy="838200"/>
          </a:xfrm>
          <a:prstGeom prst="rect">
            <a:avLst/>
          </a:prstGeom>
        </p:spPr>
        <p:txBody>
          <a:bodyPr vert="horz" anchor="ctr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Как воспринимается семья подростками?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960000"/>
                </a:solidFill>
              </a:rPr>
              <a:t>Формы семейного бытия за 100 лет</a:t>
            </a:r>
            <a:endParaRPr lang="ru-RU" b="1" i="1" dirty="0">
              <a:solidFill>
                <a:srgbClr val="9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Патриархальная </a:t>
            </a:r>
            <a:r>
              <a:rPr lang="ru-RU" dirty="0" smtClean="0"/>
              <a:t>– до революции +держалась еще 10-20 лет в сельской местности, глубинке</a:t>
            </a:r>
          </a:p>
          <a:p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Детоцентричная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– 30 годы – 90-ые., в центре – «Дети - наше все», но – </a:t>
            </a:r>
            <a:r>
              <a:rPr lang="ru-RU" dirty="0" err="1" smtClean="0"/>
              <a:t>малодетные</a:t>
            </a:r>
            <a:r>
              <a:rPr lang="ru-RU" dirty="0" smtClean="0"/>
              <a:t>!</a:t>
            </a:r>
          </a:p>
          <a:p>
            <a:r>
              <a:rPr lang="ru-RU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Самодостаточные</a:t>
            </a:r>
            <a:r>
              <a:rPr lang="ru-RU" dirty="0" smtClean="0">
                <a:solidFill>
                  <a:srgbClr val="4E3B30"/>
                </a:solidFill>
              </a:rPr>
              <a:t> супруги (партнерские) – с 2000 г,  отношения «центробежные», в основном независимые духовно и материально, живут до момента «а надоело все», «а зачем мне это надо - терпеть», «без него/нее мне будет гораздо лучше».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2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346" y="609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960000"/>
                </a:solidFill>
              </a:rPr>
              <a:t>КРИЗИС СЕМЬИ     </a:t>
            </a:r>
            <a:r>
              <a:rPr lang="ru-RU" b="1" i="1" dirty="0" smtClean="0">
                <a:solidFill>
                  <a:srgbClr val="960000"/>
                </a:solidFill>
              </a:rPr>
              <a:t/>
            </a:r>
            <a:br>
              <a:rPr lang="ru-RU" b="1" i="1" dirty="0" smtClean="0">
                <a:solidFill>
                  <a:srgbClr val="960000"/>
                </a:solidFill>
              </a:rPr>
            </a:br>
            <a:r>
              <a:rPr lang="ru-RU" b="1" i="1" dirty="0" smtClean="0">
                <a:solidFill>
                  <a:srgbClr val="960000"/>
                </a:solidFill>
              </a:rPr>
              <a:t>КАК </a:t>
            </a:r>
            <a:r>
              <a:rPr lang="ru-RU" b="1" i="1" dirty="0">
                <a:solidFill>
                  <a:srgbClr val="960000"/>
                </a:solidFill>
              </a:rPr>
              <a:t>ДУХОВНАЯ ПРОБЛЕМА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02272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-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личности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кризис ценностей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кризис любви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кризис отношений</a:t>
            </a:r>
          </a:p>
          <a:p>
            <a:endParaRPr lang="ru-RU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ru-RU" sz="4050" b="1" i="1" dirty="0">
                <a:solidFill>
                  <a:srgbClr val="960000"/>
                </a:solidFill>
              </a:rPr>
              <a:t>Повреждения в «системе» семья!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73507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разрушение многовековой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традиционной нормы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оправдание греха как нормы!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перестали транслировать традиционные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семейные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образом жизни, отношениями;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пропитались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развращающей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душу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информацией!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языке психиатрии – произошла насильственная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шизофренизация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детей, приводящая к потере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стыда, чистоты души, естественного страха за здоровье, душу.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686800" cy="838200"/>
          </a:xfrm>
        </p:spPr>
        <p:txBody>
          <a:bodyPr/>
          <a:lstStyle/>
          <a:p>
            <a:r>
              <a:rPr lang="ru-RU" b="1" i="1" dirty="0">
                <a:solidFill>
                  <a:srgbClr val="960000"/>
                </a:solidFill>
              </a:rPr>
              <a:t>Повреждения в «системе» семья!</a:t>
            </a:r>
            <a:endParaRPr lang="ru-RU" dirty="0">
              <a:solidFill>
                <a:srgbClr val="9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447800"/>
            <a:ext cx="7604760" cy="4118052"/>
          </a:xfrm>
        </p:spPr>
        <p:txBody>
          <a:bodyPr>
            <a:normAutofit lnSpcReduction="10000"/>
          </a:bodyPr>
          <a:lstStyle/>
          <a:p>
            <a:r>
              <a:rPr lang="ru-RU" sz="2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21 в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2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Норма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традиционный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брак супружеской пары!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– блуд!!!</a:t>
            </a:r>
          </a:p>
          <a:p>
            <a:r>
              <a:rPr lang="ru-RU" sz="2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Блуд 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нормально, не стыдно,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естественно,</a:t>
            </a:r>
          </a:p>
          <a:p>
            <a:pPr marL="0" indent="0">
              <a:buNone/>
            </a:pP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комфортно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«наше личное дело»!</a:t>
            </a:r>
          </a:p>
          <a:p>
            <a:pPr algn="ctr"/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блуд? </a:t>
            </a:r>
          </a:p>
          <a:p>
            <a:pPr marL="0" indent="0">
              <a:buNone/>
            </a:pP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Когда есть отношения, но нет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брака и семьи! </a:t>
            </a:r>
          </a:p>
          <a:p>
            <a:pPr marL="0" indent="0">
              <a:buNone/>
            </a:pP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1020</TotalTime>
  <Words>1027</Words>
  <Application>Microsoft Office PowerPoint</Application>
  <PresentationFormat>Экран (4:3)</PresentationFormat>
  <Paragraphs>126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Calibri</vt:lpstr>
      <vt:lpstr>Franklin Gothic Book</vt:lpstr>
      <vt:lpstr>Franklin Gothic Medium</vt:lpstr>
      <vt:lpstr>Open Sans</vt:lpstr>
      <vt:lpstr>Times New Roman</vt:lpstr>
      <vt:lpstr>Wingdings 2</vt:lpstr>
      <vt:lpstr>Трек</vt:lpstr>
      <vt:lpstr>Картавая Марина Ильинична,   методист МБУДО «центра развития детей и юношества» г. Березовский, Кузбасс</vt:lpstr>
      <vt:lpstr>КОНЦЕПТ СЕМЬЯ -  БРАК, супруги, дети, ДОМ, РОДНЫЕ, ТРАДИЦИИ, ЛЮБОВЬ, ЗАБОТА, </vt:lpstr>
      <vt:lpstr>КОНЦЕПТ СЕМЬЯ</vt:lpstr>
      <vt:lpstr>Семья как устойчивая система</vt:lpstr>
      <vt:lpstr>Как воспринимается семья сегодня?</vt:lpstr>
      <vt:lpstr>Формы семейного бытия за 100 лет</vt:lpstr>
      <vt:lpstr>КРИЗИС СЕМЬИ      КАК ДУХОВНАЯ ПРОБЛЕМА</vt:lpstr>
      <vt:lpstr>Повреждения в «системе» семья!</vt:lpstr>
      <vt:lpstr>Повреждения в «системе» семья!</vt:lpstr>
      <vt:lpstr>Новый тип семьи 21 век!!!</vt:lpstr>
      <vt:lpstr>Что такое ценности? </vt:lpstr>
      <vt:lpstr>Семейные ценности?</vt:lpstr>
      <vt:lpstr>Семейные  ценности</vt:lpstr>
      <vt:lpstr>Семейные  ценности</vt:lpstr>
      <vt:lpstr>Семейные ценности: Что имеем сегодня?</vt:lpstr>
      <vt:lpstr>Как можно работать с молодежью?</vt:lpstr>
      <vt:lpstr>Какие базовые темы </vt:lpstr>
      <vt:lpstr>Семейные  ценности</vt:lpstr>
      <vt:lpstr>Семейные  ценности</vt:lpstr>
      <vt:lpstr>Семейные  ценности</vt:lpstr>
      <vt:lpstr>Семейные  ценности</vt:lpstr>
      <vt:lpstr>Закон  «смысловой  встречи»</vt:lpstr>
      <vt:lpstr>  Мы духовные существа!  Защищайте институт семьи!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ценности? Семейные ценности?</dc:title>
  <dc:creator>Марина</dc:creator>
  <cp:lastModifiedBy>Video</cp:lastModifiedBy>
  <cp:revision>64</cp:revision>
  <dcterms:created xsi:type="dcterms:W3CDTF">2016-10-31T10:06:26Z</dcterms:created>
  <dcterms:modified xsi:type="dcterms:W3CDTF">2021-09-20T08:18:29Z</dcterms:modified>
</cp:coreProperties>
</file>