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0" r:id="rId9"/>
    <p:sldId id="278" r:id="rId10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74" autoAdjust="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5387647627524"/>
          <c:y val="3.3307950827604474E-2"/>
          <c:w val="0.88799328527806587"/>
          <c:h val="0.4918327698750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Лист1!$A$2:$A$25</c:f>
              <c:strCache>
                <c:ptCount val="24"/>
                <c:pt idx="0">
                  <c:v>город Ульяновск</c:v>
                </c:pt>
                <c:pt idx="1">
                  <c:v>город Димитровград</c:v>
                </c:pt>
                <c:pt idx="2">
                  <c:v>город Новоульяновск</c:v>
                </c:pt>
                <c:pt idx="3">
                  <c:v>Базарносызганский район</c:v>
                </c:pt>
                <c:pt idx="4">
                  <c:v>Барышский район</c:v>
                </c:pt>
                <c:pt idx="5">
                  <c:v>Вешкаймский район</c:v>
                </c:pt>
                <c:pt idx="6">
                  <c:v>Инзенский район</c:v>
                </c:pt>
                <c:pt idx="7">
                  <c:v>Карсунский район</c:v>
                </c:pt>
                <c:pt idx="8">
                  <c:v>Кузоватовский район</c:v>
                </c:pt>
                <c:pt idx="9">
                  <c:v>Майнский район</c:v>
                </c:pt>
                <c:pt idx="10">
                  <c:v>Мелекесский район</c:v>
                </c:pt>
                <c:pt idx="11">
                  <c:v>Николаевский район</c:v>
                </c:pt>
                <c:pt idx="12">
                  <c:v>Новомалыклинский район</c:v>
                </c:pt>
                <c:pt idx="13">
                  <c:v>Новоспасский район</c:v>
                </c:pt>
                <c:pt idx="14">
                  <c:v>Павловский район</c:v>
                </c:pt>
                <c:pt idx="15">
                  <c:v>Радищевский район</c:v>
                </c:pt>
                <c:pt idx="16">
                  <c:v>Сенгилеевский район</c:v>
                </c:pt>
                <c:pt idx="17">
                  <c:v>Старокулаткинский район</c:v>
                </c:pt>
                <c:pt idx="18">
                  <c:v>Старомайнский район</c:v>
                </c:pt>
                <c:pt idx="19">
                  <c:v>Сурский район</c:v>
                </c:pt>
                <c:pt idx="20">
                  <c:v>Тереньгульский район</c:v>
                </c:pt>
                <c:pt idx="21">
                  <c:v>Ульяновский район</c:v>
                </c:pt>
                <c:pt idx="22">
                  <c:v>Цильнинский район</c:v>
                </c:pt>
                <c:pt idx="23">
                  <c:v>Чердаклинский район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29484</c:v>
                </c:pt>
                <c:pt idx="1">
                  <c:v>12613</c:v>
                </c:pt>
                <c:pt idx="2">
                  <c:v>1493</c:v>
                </c:pt>
                <c:pt idx="3">
                  <c:v>831</c:v>
                </c:pt>
                <c:pt idx="4">
                  <c:v>2590</c:v>
                </c:pt>
                <c:pt idx="5">
                  <c:v>1363</c:v>
                </c:pt>
                <c:pt idx="6">
                  <c:v>1923</c:v>
                </c:pt>
                <c:pt idx="7">
                  <c:v>2061</c:v>
                </c:pt>
                <c:pt idx="8">
                  <c:v>1318</c:v>
                </c:pt>
                <c:pt idx="9">
                  <c:v>1868</c:v>
                </c:pt>
                <c:pt idx="10">
                  <c:v>2312</c:v>
                </c:pt>
                <c:pt idx="11">
                  <c:v>2413</c:v>
                </c:pt>
                <c:pt idx="12">
                  <c:v>1470</c:v>
                </c:pt>
                <c:pt idx="13">
                  <c:v>1752</c:v>
                </c:pt>
                <c:pt idx="14">
                  <c:v>1321</c:v>
                </c:pt>
                <c:pt idx="15">
                  <c:v>1300</c:v>
                </c:pt>
                <c:pt idx="16">
                  <c:v>3644</c:v>
                </c:pt>
                <c:pt idx="17">
                  <c:v>1200</c:v>
                </c:pt>
                <c:pt idx="18">
                  <c:v>1458</c:v>
                </c:pt>
                <c:pt idx="19">
                  <c:v>1303</c:v>
                </c:pt>
                <c:pt idx="20">
                  <c:v>1146</c:v>
                </c:pt>
                <c:pt idx="21">
                  <c:v>3301</c:v>
                </c:pt>
                <c:pt idx="22">
                  <c:v>2686</c:v>
                </c:pt>
                <c:pt idx="23">
                  <c:v>2648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B8-4372-9897-29AE1F3020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Лист1!$A$2:$A$25</c:f>
              <c:strCache>
                <c:ptCount val="24"/>
                <c:pt idx="0">
                  <c:v>город Ульяновск</c:v>
                </c:pt>
                <c:pt idx="1">
                  <c:v>город Димитровград</c:v>
                </c:pt>
                <c:pt idx="2">
                  <c:v>город Новоульяновск</c:v>
                </c:pt>
                <c:pt idx="3">
                  <c:v>Базарносызганский район</c:v>
                </c:pt>
                <c:pt idx="4">
                  <c:v>Барышский район</c:v>
                </c:pt>
                <c:pt idx="5">
                  <c:v>Вешкаймский район</c:v>
                </c:pt>
                <c:pt idx="6">
                  <c:v>Инзенский район</c:v>
                </c:pt>
                <c:pt idx="7">
                  <c:v>Карсунский район</c:v>
                </c:pt>
                <c:pt idx="8">
                  <c:v>Кузоватовский район</c:v>
                </c:pt>
                <c:pt idx="9">
                  <c:v>Майнский район</c:v>
                </c:pt>
                <c:pt idx="10">
                  <c:v>Мелекесский район</c:v>
                </c:pt>
                <c:pt idx="11">
                  <c:v>Николаевский район</c:v>
                </c:pt>
                <c:pt idx="12">
                  <c:v>Новомалыклинский район</c:v>
                </c:pt>
                <c:pt idx="13">
                  <c:v>Новоспасский район</c:v>
                </c:pt>
                <c:pt idx="14">
                  <c:v>Павловский район</c:v>
                </c:pt>
                <c:pt idx="15">
                  <c:v>Радищевский район</c:v>
                </c:pt>
                <c:pt idx="16">
                  <c:v>Сенгилеевский район</c:v>
                </c:pt>
                <c:pt idx="17">
                  <c:v>Старокулаткинский район</c:v>
                </c:pt>
                <c:pt idx="18">
                  <c:v>Старомайнский район</c:v>
                </c:pt>
                <c:pt idx="19">
                  <c:v>Сурский район</c:v>
                </c:pt>
                <c:pt idx="20">
                  <c:v>Тереньгульский район</c:v>
                </c:pt>
                <c:pt idx="21">
                  <c:v>Ульяновский район</c:v>
                </c:pt>
                <c:pt idx="22">
                  <c:v>Цильнинский район</c:v>
                </c:pt>
                <c:pt idx="23">
                  <c:v>Чердаклинский район</c:v>
                </c:pt>
              </c:strCache>
            </c:strRef>
          </c:cat>
          <c:val>
            <c:numRef>
              <c:f>Лист1!$C$2:$C$25</c:f>
              <c:numCache>
                <c:formatCode>General</c:formatCode>
                <c:ptCount val="24"/>
                <c:pt idx="0">
                  <c:v>23134</c:v>
                </c:pt>
                <c:pt idx="1">
                  <c:v>14465</c:v>
                </c:pt>
                <c:pt idx="2">
                  <c:v>1466</c:v>
                </c:pt>
                <c:pt idx="3">
                  <c:v>798</c:v>
                </c:pt>
                <c:pt idx="4">
                  <c:v>4284</c:v>
                </c:pt>
                <c:pt idx="5">
                  <c:v>1648</c:v>
                </c:pt>
                <c:pt idx="6">
                  <c:v>2425</c:v>
                </c:pt>
                <c:pt idx="7">
                  <c:v>2170</c:v>
                </c:pt>
                <c:pt idx="8">
                  <c:v>2497</c:v>
                </c:pt>
                <c:pt idx="9">
                  <c:v>4215</c:v>
                </c:pt>
                <c:pt idx="10">
                  <c:v>1377</c:v>
                </c:pt>
                <c:pt idx="11">
                  <c:v>1616</c:v>
                </c:pt>
                <c:pt idx="12">
                  <c:v>1012</c:v>
                </c:pt>
                <c:pt idx="13">
                  <c:v>1632</c:v>
                </c:pt>
                <c:pt idx="14">
                  <c:v>960</c:v>
                </c:pt>
                <c:pt idx="15">
                  <c:v>1278</c:v>
                </c:pt>
                <c:pt idx="16">
                  <c:v>3023</c:v>
                </c:pt>
                <c:pt idx="17">
                  <c:v>1109</c:v>
                </c:pt>
                <c:pt idx="18">
                  <c:v>849</c:v>
                </c:pt>
                <c:pt idx="19">
                  <c:v>2051</c:v>
                </c:pt>
                <c:pt idx="20">
                  <c:v>1489</c:v>
                </c:pt>
                <c:pt idx="21">
                  <c:v>2548</c:v>
                </c:pt>
                <c:pt idx="22">
                  <c:v>2132</c:v>
                </c:pt>
                <c:pt idx="23">
                  <c:v>4361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B8-4372-9897-29AE1F302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730624"/>
        <c:axId val="161366016"/>
      </c:barChart>
      <c:catAx>
        <c:axId val="12873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366016"/>
        <c:crosses val="autoZero"/>
        <c:auto val="1"/>
        <c:lblAlgn val="ctr"/>
        <c:lblOffset val="100"/>
        <c:noMultiLvlLbl val="0"/>
      </c:catAx>
      <c:valAx>
        <c:axId val="16136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73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0.09533</cdr:x>
      <cdr:y>0.05806</cdr:y>
    </cdr:from>
    <cdr:to>
      <cdr:x>0.15893</cdr:x>
      <cdr:y>0.11744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06166" y="300906"/>
          <a:ext cx="60465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cap="none" spc="0" dirty="0" smtClean="0">
              <a:ln w="11430"/>
              <a:solidFill>
                <a:srgbClr val="FF0000"/>
              </a:solidFill>
            </a:rPr>
            <a:t>-6350</a:t>
          </a:r>
          <a:endParaRPr lang="ru-RU" sz="1400" cap="none" spc="0" dirty="0">
            <a:ln w="11430"/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0.17312</cdr:x>
      <cdr:y>0.4436</cdr:y>
    </cdr:from>
    <cdr:to>
      <cdr:x>0.21751</cdr:x>
      <cdr:y>0.50298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645690" y="2299039"/>
          <a:ext cx="42191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cap="none" spc="0" dirty="0" smtClean="0">
              <a:ln w="11430"/>
              <a:solidFill>
                <a:srgbClr val="FF0000"/>
              </a:solidFill>
            </a:rPr>
            <a:t>-27</a:t>
          </a:r>
          <a:endParaRPr lang="ru-RU" sz="1400" cap="none" spc="0" dirty="0">
            <a:ln w="11430"/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0.21514</cdr:x>
      <cdr:y>0.45013</cdr:y>
    </cdr:from>
    <cdr:to>
      <cdr:x>0.25952</cdr:x>
      <cdr:y>0.50951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045062" y="2332906"/>
          <a:ext cx="42191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cap="none" spc="0" dirty="0" smtClean="0">
              <a:ln w="11430"/>
              <a:solidFill>
                <a:srgbClr val="FF0000"/>
              </a:solidFill>
            </a:rPr>
            <a:t>-33</a:t>
          </a:r>
          <a:endParaRPr lang="ru-RU" sz="1400" cap="none" spc="0" dirty="0">
            <a:ln w="11430"/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0.46709</cdr:x>
      <cdr:y>0.44033</cdr:y>
    </cdr:from>
    <cdr:to>
      <cdr:x>0.52109</cdr:x>
      <cdr:y>0.49971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440118" y="2282106"/>
          <a:ext cx="51328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cap="none" spc="0" dirty="0" smtClean="0">
              <a:ln w="11430"/>
              <a:solidFill>
                <a:srgbClr val="FF0000"/>
              </a:solidFill>
            </a:rPr>
            <a:t>-935</a:t>
          </a:r>
          <a:endParaRPr lang="ru-RU" sz="1400" cap="none" spc="0" dirty="0">
            <a:ln w="11430"/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0.50628</cdr:x>
      <cdr:y>0.42726</cdr:y>
    </cdr:from>
    <cdr:to>
      <cdr:x>0.56028</cdr:x>
      <cdr:y>0.48664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812653" y="2214372"/>
          <a:ext cx="51328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cap="none" spc="0" dirty="0" smtClean="0">
              <a:ln w="11430"/>
              <a:solidFill>
                <a:srgbClr val="FF0000"/>
              </a:solidFill>
            </a:rPr>
            <a:t>-798</a:t>
          </a:r>
          <a:endParaRPr lang="ru-RU" sz="1400" cap="none" spc="0" dirty="0">
            <a:ln w="11430"/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0.533</cdr:x>
      <cdr:y>0.45993</cdr:y>
    </cdr:from>
    <cdr:to>
      <cdr:x>0.587</cdr:x>
      <cdr:y>0.51932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66653" y="2383705"/>
          <a:ext cx="51328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cap="none" spc="0" dirty="0" smtClean="0">
              <a:ln w="11430"/>
              <a:solidFill>
                <a:srgbClr val="FF0000"/>
              </a:solidFill>
            </a:rPr>
            <a:t>-458</a:t>
          </a:r>
          <a:endParaRPr lang="ru-RU" sz="1400" cap="none" spc="0" dirty="0">
            <a:ln w="11430"/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0.57397</cdr:x>
      <cdr:y>0.43379</cdr:y>
    </cdr:from>
    <cdr:to>
      <cdr:x>0.62797</cdr:x>
      <cdr:y>0.49318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456120" y="2248238"/>
          <a:ext cx="51328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cap="none" spc="0" dirty="0" smtClean="0">
              <a:ln w="11430"/>
              <a:solidFill>
                <a:srgbClr val="FF0000"/>
              </a:solidFill>
            </a:rPr>
            <a:t>-120</a:t>
          </a:r>
          <a:endParaRPr lang="ru-RU" sz="1400" cap="none" spc="0" dirty="0">
            <a:ln w="11430"/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0.6096</cdr:x>
      <cdr:y>0.44686</cdr:y>
    </cdr:from>
    <cdr:to>
      <cdr:x>0.6636</cdr:x>
      <cdr:y>0.50625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794788" y="2315971"/>
          <a:ext cx="51328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cap="none" spc="0" dirty="0" smtClean="0">
              <a:ln w="11430"/>
              <a:solidFill>
                <a:srgbClr val="FF0000"/>
              </a:solidFill>
            </a:rPr>
            <a:t>-361</a:t>
          </a:r>
          <a:endParaRPr lang="ru-RU" sz="1400" cap="none" spc="0" dirty="0">
            <a:ln w="11430"/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0.65399</cdr:x>
      <cdr:y>0.43053</cdr:y>
    </cdr:from>
    <cdr:to>
      <cdr:x>0.69838</cdr:x>
      <cdr:y>0.48991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6216783" y="2231305"/>
          <a:ext cx="42191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cap="none" spc="0" dirty="0" smtClean="0">
              <a:ln w="11430"/>
              <a:solidFill>
                <a:srgbClr val="FF0000"/>
              </a:solidFill>
            </a:rPr>
            <a:t>-22</a:t>
          </a:r>
          <a:endParaRPr lang="ru-RU" sz="1400" cap="none" spc="0" dirty="0">
            <a:ln w="11430"/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0.6903</cdr:x>
      <cdr:y>0.41092</cdr:y>
    </cdr:from>
    <cdr:to>
      <cdr:x>0.7443</cdr:x>
      <cdr:y>0.47031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6561935" y="2129703"/>
          <a:ext cx="51328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cap="none" spc="0" dirty="0" smtClean="0">
              <a:ln w="11430"/>
              <a:solidFill>
                <a:srgbClr val="FF0000"/>
              </a:solidFill>
            </a:rPr>
            <a:t>-621</a:t>
          </a:r>
          <a:endParaRPr lang="ru-RU" sz="1400" cap="none" spc="0" dirty="0">
            <a:ln w="11430"/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0.73608</cdr:x>
      <cdr:y>0.45013</cdr:y>
    </cdr:from>
    <cdr:to>
      <cdr:x>0.78046</cdr:x>
      <cdr:y>0.50951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6997088" y="2332903"/>
          <a:ext cx="42191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cap="none" spc="0" dirty="0" smtClean="0">
              <a:ln w="11430"/>
              <a:solidFill>
                <a:srgbClr val="FF0000"/>
              </a:solidFill>
            </a:rPr>
            <a:t>-91</a:t>
          </a:r>
          <a:endParaRPr lang="ru-RU" sz="1400" cap="none" spc="0" dirty="0">
            <a:ln w="11430"/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0.77224</cdr:x>
      <cdr:y>0.42399</cdr:y>
    </cdr:from>
    <cdr:to>
      <cdr:x>0.82624</cdr:x>
      <cdr:y>0.48338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7340869" y="2197436"/>
          <a:ext cx="51328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cap="none" spc="0" dirty="0" smtClean="0">
              <a:ln w="11430"/>
              <a:solidFill>
                <a:srgbClr val="FF0000"/>
              </a:solidFill>
            </a:rPr>
            <a:t>-609</a:t>
          </a:r>
          <a:endParaRPr lang="ru-RU" sz="1400" cap="none" spc="0" dirty="0">
            <a:ln w="11430"/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0.86665</cdr:x>
      <cdr:y>0.43379</cdr:y>
    </cdr:from>
    <cdr:to>
      <cdr:x>0.92065</cdr:x>
      <cdr:y>0.49318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8238336" y="2248236"/>
          <a:ext cx="51328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cap="none" spc="0" dirty="0" smtClean="0">
              <a:ln w="11430"/>
              <a:solidFill>
                <a:srgbClr val="FF0000"/>
              </a:solidFill>
            </a:rPr>
            <a:t>-753</a:t>
          </a:r>
          <a:endParaRPr lang="ru-RU" sz="1400" cap="none" spc="0" dirty="0">
            <a:ln w="11430"/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0.91119</cdr:x>
      <cdr:y>0.43706</cdr:y>
    </cdr:from>
    <cdr:to>
      <cdr:x>0.96518</cdr:x>
      <cdr:y>0.49645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8661670" y="2265170"/>
          <a:ext cx="51328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1400" cap="none" spc="0" dirty="0" smtClean="0">
              <a:ln w="11430"/>
              <a:solidFill>
                <a:srgbClr val="FF0000"/>
              </a:solidFill>
            </a:rPr>
            <a:t>-554</a:t>
          </a:r>
          <a:endParaRPr lang="ru-RU" sz="1400" cap="none" spc="0" dirty="0">
            <a:ln w="11430"/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1FE2BC7-14BA-48F5-BCF7-F788D678488E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854FE2F-DDD7-470F-BBB3-AA3491097F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1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E769-B70E-4E74-A306-4F3A89A15A4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AFEC-9AEC-41F8-B169-5A9D398DF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212500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E769-B70E-4E74-A306-4F3A89A15A4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AFEC-9AEC-41F8-B169-5A9D398DF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872313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E769-B70E-4E74-A306-4F3A89A15A4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AFEC-9AEC-41F8-B169-5A9D398DF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219475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E769-B70E-4E74-A306-4F3A89A15A4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AFEC-9AEC-41F8-B169-5A9D398DF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502679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E769-B70E-4E74-A306-4F3A89A15A4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AFEC-9AEC-41F8-B169-5A9D398DF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62787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E769-B70E-4E74-A306-4F3A89A15A4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AFEC-9AEC-41F8-B169-5A9D398DF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35614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E769-B70E-4E74-A306-4F3A89A15A4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AFEC-9AEC-41F8-B169-5A9D398DF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888588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E769-B70E-4E74-A306-4F3A89A15A4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AFEC-9AEC-41F8-B169-5A9D398DF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393482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E769-B70E-4E74-A306-4F3A89A15A4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AFEC-9AEC-41F8-B169-5A9D398DF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999121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E769-B70E-4E74-A306-4F3A89A15A4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AFEC-9AEC-41F8-B169-5A9D398DF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64595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E769-B70E-4E74-A306-4F3A89A15A4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AFEC-9AEC-41F8-B169-5A9D398DF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92417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EE769-B70E-4E74-A306-4F3A89A15A4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DAFEC-9AEC-41F8-B169-5A9D398DF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1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18.jpg"/><Relationship Id="rId12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5.png"/><Relationship Id="rId10" Type="http://schemas.openxmlformats.org/officeDocument/2006/relationships/image" Target="../media/image21.jpeg"/><Relationship Id="rId4" Type="http://schemas.openxmlformats.org/officeDocument/2006/relationships/image" Target="../media/image4.png"/><Relationship Id="rId9" Type="http://schemas.openxmlformats.org/officeDocument/2006/relationships/image" Target="../media/image20.jpeg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12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8.jp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3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МЦ Ульяновской области">
            <a:extLst>
              <a:ext uri="{FF2B5EF4-FFF2-40B4-BE49-F238E27FC236}">
                <a16:creationId xmlns:a16="http://schemas.microsoft.com/office/drawing/2014/main" id="{8DA135FD-8EB6-3F23-C65C-50ABC5946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0" t="74794" r="200" b="1234"/>
          <a:stretch/>
        </p:blipFill>
        <p:spPr bwMode="auto">
          <a:xfrm>
            <a:off x="0" y="0"/>
            <a:ext cx="919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052D11-E55B-61FD-FFC8-B17EEAD4B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" y="109609"/>
            <a:ext cx="780912" cy="804791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159E914-A3A9-218B-AFBA-6373D642B53E}"/>
              </a:ext>
            </a:extLst>
          </p:cNvPr>
          <p:cNvGrpSpPr/>
          <p:nvPr/>
        </p:nvGrpSpPr>
        <p:grpSpPr>
          <a:xfrm>
            <a:off x="1144970" y="120606"/>
            <a:ext cx="994394" cy="724897"/>
            <a:chOff x="1264408" y="166073"/>
            <a:chExt cx="2895039" cy="2293960"/>
          </a:xfrm>
        </p:grpSpPr>
        <p:pic>
          <p:nvPicPr>
            <p:cNvPr id="9" name="Picture 4" descr="Ульяновск - векторные изображения, Ульяновск картинки | Depositphotos">
              <a:extLst>
                <a:ext uri="{FF2B5EF4-FFF2-40B4-BE49-F238E27FC236}">
                  <a16:creationId xmlns:a16="http://schemas.microsoft.com/office/drawing/2014/main" id="{C0662D64-6D86-D6A4-AA1F-721203326B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67" t="26712" r="-103" b="10303"/>
            <a:stretch/>
          </p:blipFill>
          <p:spPr bwMode="auto">
            <a:xfrm>
              <a:off x="1496096" y="166073"/>
              <a:ext cx="2663351" cy="2293960"/>
            </a:xfrm>
            <a:prstGeom prst="flowChartPunchedCar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5F8E7E2-73ED-E7C6-8F99-65E740F0B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4408" y="1209372"/>
              <a:ext cx="2702515" cy="1062454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15A86F9-E18B-1DC0-09C6-FA87ACEC8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5791" y="166073"/>
              <a:ext cx="1717398" cy="1717398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848EA7-8EB4-D5B4-C4B9-6105D5C2C36B}"/>
              </a:ext>
            </a:extLst>
          </p:cNvPr>
          <p:cNvSpPr/>
          <p:nvPr/>
        </p:nvSpPr>
        <p:spPr>
          <a:xfrm>
            <a:off x="4317919" y="18370"/>
            <a:ext cx="8005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spc="4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Выявление, развитие и управление талантами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F02C337-3C15-2EF5-CD07-865DD5A3082A}"/>
              </a:ext>
            </a:extLst>
          </p:cNvPr>
          <p:cNvSpPr/>
          <p:nvPr/>
        </p:nvSpPr>
        <p:spPr>
          <a:xfrm>
            <a:off x="2890450" y="0"/>
            <a:ext cx="1296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ru-RU" sz="4000" b="1" dirty="0">
              <a:solidFill>
                <a:srgbClr val="0070C0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74D18DF-F5A8-09F2-70CB-CBA6E418EA1C}"/>
              </a:ext>
            </a:extLst>
          </p:cNvPr>
          <p:cNvCxnSpPr>
            <a:cxnSpLocks/>
          </p:cNvCxnSpPr>
          <p:nvPr/>
        </p:nvCxnSpPr>
        <p:spPr>
          <a:xfrm>
            <a:off x="4240302" y="120606"/>
            <a:ext cx="0" cy="4793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6ED936-1274-1A1B-09FC-8FA20CF421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4"/>
          <a:stretch/>
        </p:blipFill>
        <p:spPr>
          <a:xfrm>
            <a:off x="8320651" y="4037031"/>
            <a:ext cx="3372708" cy="232600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BE5655-0310-F8D9-0FF9-B18BEF4A6B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02" y="4027978"/>
            <a:ext cx="3532960" cy="235714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F0AFF24-28BC-BA71-30B5-9054040845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6" y="1101137"/>
            <a:ext cx="1962398" cy="261653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9C7A88B-13E1-B87C-2C3B-195EF095029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r="21767"/>
          <a:stretch/>
        </p:blipFill>
        <p:spPr>
          <a:xfrm>
            <a:off x="4783377" y="4027978"/>
            <a:ext cx="3449660" cy="233505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4E47BEE-116A-61C2-3536-62E104ECAD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879" y="1030429"/>
            <a:ext cx="3224533" cy="263825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E95358D-AF00-311F-AF5D-008BA7EB56D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0" b="5911"/>
          <a:stretch/>
        </p:blipFill>
        <p:spPr>
          <a:xfrm>
            <a:off x="5277496" y="1044317"/>
            <a:ext cx="3402920" cy="264479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5F3161A-0D8E-2171-B9B4-855FE2F2877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70" y="1078392"/>
            <a:ext cx="2970863" cy="26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02967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МЦ Ульяновской области">
            <a:extLst>
              <a:ext uri="{FF2B5EF4-FFF2-40B4-BE49-F238E27FC236}">
                <a16:creationId xmlns:a16="http://schemas.microsoft.com/office/drawing/2014/main" id="{8DA135FD-8EB6-3F23-C65C-50ABC5946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0" t="74794" r="200" b="1234"/>
          <a:stretch/>
        </p:blipFill>
        <p:spPr bwMode="auto">
          <a:xfrm>
            <a:off x="0" y="0"/>
            <a:ext cx="919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052D11-E55B-61FD-FFC8-B17EEAD4B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" y="109609"/>
            <a:ext cx="780912" cy="804791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159E914-A3A9-218B-AFBA-6373D642B53E}"/>
              </a:ext>
            </a:extLst>
          </p:cNvPr>
          <p:cNvGrpSpPr/>
          <p:nvPr/>
        </p:nvGrpSpPr>
        <p:grpSpPr>
          <a:xfrm>
            <a:off x="1144970" y="120606"/>
            <a:ext cx="994394" cy="724897"/>
            <a:chOff x="1264408" y="166073"/>
            <a:chExt cx="2895039" cy="2293960"/>
          </a:xfrm>
        </p:grpSpPr>
        <p:pic>
          <p:nvPicPr>
            <p:cNvPr id="9" name="Picture 4" descr="Ульяновск - векторные изображения, Ульяновск картинки | Depositphotos">
              <a:extLst>
                <a:ext uri="{FF2B5EF4-FFF2-40B4-BE49-F238E27FC236}">
                  <a16:creationId xmlns:a16="http://schemas.microsoft.com/office/drawing/2014/main" id="{C0662D64-6D86-D6A4-AA1F-721203326B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67" t="26712" r="-103" b="10303"/>
            <a:stretch/>
          </p:blipFill>
          <p:spPr bwMode="auto">
            <a:xfrm>
              <a:off x="1496096" y="166073"/>
              <a:ext cx="2663351" cy="2293960"/>
            </a:xfrm>
            <a:prstGeom prst="flowChartPunchedCar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5F8E7E2-73ED-E7C6-8F99-65E740F0B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4408" y="1209372"/>
              <a:ext cx="2702515" cy="1062454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15A86F9-E18B-1DC0-09C6-FA87ACEC8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5791" y="166073"/>
              <a:ext cx="1717398" cy="1717398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848EA7-8EB4-D5B4-C4B9-6105D5C2C36B}"/>
              </a:ext>
            </a:extLst>
          </p:cNvPr>
          <p:cNvSpPr/>
          <p:nvPr/>
        </p:nvSpPr>
        <p:spPr>
          <a:xfrm>
            <a:off x="4317919" y="18370"/>
            <a:ext cx="8005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spc="4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Выявление, развитие и управление талантами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F02C337-3C15-2EF5-CD07-865DD5A3082A}"/>
              </a:ext>
            </a:extLst>
          </p:cNvPr>
          <p:cNvSpPr/>
          <p:nvPr/>
        </p:nvSpPr>
        <p:spPr>
          <a:xfrm>
            <a:off x="2890450" y="0"/>
            <a:ext cx="1296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ru-RU" sz="4000" b="1" dirty="0">
              <a:solidFill>
                <a:srgbClr val="0070C0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74D18DF-F5A8-09F2-70CB-CBA6E418EA1C}"/>
              </a:ext>
            </a:extLst>
          </p:cNvPr>
          <p:cNvCxnSpPr>
            <a:cxnSpLocks/>
          </p:cNvCxnSpPr>
          <p:nvPr/>
        </p:nvCxnSpPr>
        <p:spPr>
          <a:xfrm>
            <a:off x="4240302" y="120606"/>
            <a:ext cx="0" cy="4793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9EB324C-132F-BFE8-DAFC-C34B3E6A95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5" y="1290268"/>
            <a:ext cx="3294218" cy="21708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CEA935-83CC-19EB-0B24-C409599D30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5" y="3773519"/>
            <a:ext cx="3294218" cy="2437207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6FDC28C5-ABFC-283F-CEF7-3C5EF42CA374}"/>
              </a:ext>
            </a:extLst>
          </p:cNvPr>
          <p:cNvSpPr/>
          <p:nvPr/>
        </p:nvSpPr>
        <p:spPr>
          <a:xfrm>
            <a:off x="3882481" y="786029"/>
            <a:ext cx="2728210" cy="2773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7EDA05A-890B-07EC-F694-CFEC57511456}"/>
              </a:ext>
            </a:extLst>
          </p:cNvPr>
          <p:cNvSpPr/>
          <p:nvPr/>
        </p:nvSpPr>
        <p:spPr>
          <a:xfrm>
            <a:off x="4452137" y="1249289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1500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1AA1875-7337-90D8-ECB9-E542C9F45EF8}"/>
              </a:ext>
            </a:extLst>
          </p:cNvPr>
          <p:cNvSpPr/>
          <p:nvPr/>
        </p:nvSpPr>
        <p:spPr>
          <a:xfrm>
            <a:off x="6845123" y="663308"/>
            <a:ext cx="2728210" cy="2773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C02222C-DDA2-9378-548C-B00DB6AD9DAF}"/>
              </a:ext>
            </a:extLst>
          </p:cNvPr>
          <p:cNvSpPr/>
          <p:nvPr/>
        </p:nvSpPr>
        <p:spPr>
          <a:xfrm>
            <a:off x="4089698" y="2004140"/>
            <a:ext cx="231377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учащихся </a:t>
            </a:r>
          </a:p>
          <a:p>
            <a:pPr algn="ctr"/>
            <a:r>
              <a:rPr lang="ru-RU" sz="25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 программах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DAAF9B2-62DB-BE33-4124-70924F2418E7}"/>
              </a:ext>
            </a:extLst>
          </p:cNvPr>
          <p:cNvSpPr/>
          <p:nvPr/>
        </p:nvSpPr>
        <p:spPr>
          <a:xfrm>
            <a:off x="7412792" y="1156657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1230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DEE292C-0EE3-F4D4-FE1A-A514298A315C}"/>
              </a:ext>
            </a:extLst>
          </p:cNvPr>
          <p:cNvSpPr/>
          <p:nvPr/>
        </p:nvSpPr>
        <p:spPr>
          <a:xfrm>
            <a:off x="7412793" y="2004140"/>
            <a:ext cx="15928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учащихся </a:t>
            </a:r>
          </a:p>
          <a:p>
            <a:pPr algn="ctr"/>
            <a:r>
              <a:rPr lang="ru-RU" sz="25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ГИР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A4599E20-7866-6E04-1FFB-539596F02132}"/>
              </a:ext>
            </a:extLst>
          </p:cNvPr>
          <p:cNvSpPr/>
          <p:nvPr/>
        </p:nvSpPr>
        <p:spPr>
          <a:xfrm>
            <a:off x="5246586" y="3437546"/>
            <a:ext cx="2728210" cy="2773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9A9729E-B447-C891-41F2-37ED5EB0237C}"/>
              </a:ext>
            </a:extLst>
          </p:cNvPr>
          <p:cNvSpPr/>
          <p:nvPr/>
        </p:nvSpPr>
        <p:spPr>
          <a:xfrm>
            <a:off x="5823896" y="3870081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6300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003158B-F0EE-35E1-A1D4-802E149BAF8C}"/>
              </a:ext>
            </a:extLst>
          </p:cNvPr>
          <p:cNvSpPr/>
          <p:nvPr/>
        </p:nvSpPr>
        <p:spPr>
          <a:xfrm>
            <a:off x="5699544" y="4626741"/>
            <a:ext cx="1822294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учащихся- </a:t>
            </a:r>
          </a:p>
          <a:p>
            <a:pPr algn="ctr"/>
            <a:r>
              <a:rPr lang="ru-RU" sz="25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участников </a:t>
            </a:r>
          </a:p>
          <a:p>
            <a:pPr algn="ctr"/>
            <a:r>
              <a:rPr lang="ru-RU" sz="2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5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олимпиад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85C94A1-E9F1-3785-1EF5-F326E43D337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01"/>
          <a:stretch/>
        </p:blipFill>
        <p:spPr>
          <a:xfrm>
            <a:off x="8354161" y="3772870"/>
            <a:ext cx="3594967" cy="24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22769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742FE1-6117-5ACC-B942-CDEB2937E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18" y="687749"/>
            <a:ext cx="3054281" cy="2290711"/>
          </a:xfrm>
          <a:prstGeom prst="rect">
            <a:avLst/>
          </a:prstGeom>
        </p:spPr>
      </p:pic>
      <p:pic>
        <p:nvPicPr>
          <p:cNvPr id="4" name="Picture 6" descr="РМЦ Ульяновской области">
            <a:extLst>
              <a:ext uri="{FF2B5EF4-FFF2-40B4-BE49-F238E27FC236}">
                <a16:creationId xmlns:a16="http://schemas.microsoft.com/office/drawing/2014/main" id="{8DA135FD-8EB6-3F23-C65C-50ABC5946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0" t="74794" r="200" b="1234"/>
          <a:stretch/>
        </p:blipFill>
        <p:spPr bwMode="auto">
          <a:xfrm>
            <a:off x="0" y="18370"/>
            <a:ext cx="919838" cy="6858000"/>
          </a:xfrm>
          <a:prstGeom prst="rect">
            <a:avLst/>
          </a:prstGeom>
          <a:noFill/>
          <a:ln w="38100">
            <a:solidFill>
              <a:srgbClr val="1446E6"/>
            </a:solidFill>
          </a:ln>
          <a:ex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052D11-E55B-61FD-FFC8-B17EEAD4B8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" y="109609"/>
            <a:ext cx="780912" cy="804791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159E914-A3A9-218B-AFBA-6373D642B53E}"/>
              </a:ext>
            </a:extLst>
          </p:cNvPr>
          <p:cNvGrpSpPr/>
          <p:nvPr/>
        </p:nvGrpSpPr>
        <p:grpSpPr>
          <a:xfrm>
            <a:off x="1144970" y="120606"/>
            <a:ext cx="994394" cy="724897"/>
            <a:chOff x="1264408" y="166073"/>
            <a:chExt cx="2895039" cy="2293960"/>
          </a:xfrm>
        </p:grpSpPr>
        <p:pic>
          <p:nvPicPr>
            <p:cNvPr id="9" name="Picture 4" descr="Ульяновск - векторные изображения, Ульяновск картинки | Depositphotos">
              <a:extLst>
                <a:ext uri="{FF2B5EF4-FFF2-40B4-BE49-F238E27FC236}">
                  <a16:creationId xmlns:a16="http://schemas.microsoft.com/office/drawing/2014/main" id="{C0662D64-6D86-D6A4-AA1F-721203326B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67" t="26712" r="-103" b="10303"/>
            <a:stretch/>
          </p:blipFill>
          <p:spPr bwMode="auto">
            <a:xfrm>
              <a:off x="1496096" y="166073"/>
              <a:ext cx="2663351" cy="2293960"/>
            </a:xfrm>
            <a:prstGeom prst="flowChartPunchedCar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5F8E7E2-73ED-E7C6-8F99-65E740F0B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4408" y="1209372"/>
              <a:ext cx="2702515" cy="1062454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15A86F9-E18B-1DC0-09C6-FA87ACEC8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65791" y="166073"/>
              <a:ext cx="1717398" cy="1717398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848EA7-8EB4-D5B4-C4B9-6105D5C2C36B}"/>
              </a:ext>
            </a:extLst>
          </p:cNvPr>
          <p:cNvSpPr/>
          <p:nvPr/>
        </p:nvSpPr>
        <p:spPr>
          <a:xfrm>
            <a:off x="4317919" y="18370"/>
            <a:ext cx="8005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spc="4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Выявление, развитие и управление талантами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F02C337-3C15-2EF5-CD07-865DD5A3082A}"/>
              </a:ext>
            </a:extLst>
          </p:cNvPr>
          <p:cNvSpPr/>
          <p:nvPr/>
        </p:nvSpPr>
        <p:spPr>
          <a:xfrm>
            <a:off x="2890450" y="0"/>
            <a:ext cx="1296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ru-RU" sz="4000" b="1" dirty="0">
              <a:solidFill>
                <a:srgbClr val="0070C0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74D18DF-F5A8-09F2-70CB-CBA6E418EA1C}"/>
              </a:ext>
            </a:extLst>
          </p:cNvPr>
          <p:cNvCxnSpPr>
            <a:cxnSpLocks/>
          </p:cNvCxnSpPr>
          <p:nvPr/>
        </p:nvCxnSpPr>
        <p:spPr>
          <a:xfrm>
            <a:off x="4240302" y="120606"/>
            <a:ext cx="0" cy="4793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63B4B07-BCA1-FBF7-2C1D-37C858074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969367"/>
              </p:ext>
            </p:extLst>
          </p:nvPr>
        </p:nvGraphicFramePr>
        <p:xfrm>
          <a:off x="1144970" y="3818467"/>
          <a:ext cx="10899633" cy="2735939"/>
        </p:xfrm>
        <a:graphic>
          <a:graphicData uri="http://schemas.openxmlformats.org/drawingml/2006/table">
            <a:tbl>
              <a:tblPr firstRow="1" firstCol="1" bandRow="1"/>
              <a:tblGrid>
                <a:gridCol w="1487831">
                  <a:extLst>
                    <a:ext uri="{9D8B030D-6E8A-4147-A177-3AD203B41FA5}">
                      <a16:colId xmlns:a16="http://schemas.microsoft.com/office/drawing/2014/main" val="1719892173"/>
                    </a:ext>
                  </a:extLst>
                </a:gridCol>
                <a:gridCol w="1677958">
                  <a:extLst>
                    <a:ext uri="{9D8B030D-6E8A-4147-A177-3AD203B41FA5}">
                      <a16:colId xmlns:a16="http://schemas.microsoft.com/office/drawing/2014/main" val="51843395"/>
                    </a:ext>
                  </a:extLst>
                </a:gridCol>
                <a:gridCol w="552185">
                  <a:extLst>
                    <a:ext uri="{9D8B030D-6E8A-4147-A177-3AD203B41FA5}">
                      <a16:colId xmlns:a16="http://schemas.microsoft.com/office/drawing/2014/main" val="867518490"/>
                    </a:ext>
                  </a:extLst>
                </a:gridCol>
                <a:gridCol w="552185">
                  <a:extLst>
                    <a:ext uri="{9D8B030D-6E8A-4147-A177-3AD203B41FA5}">
                      <a16:colId xmlns:a16="http://schemas.microsoft.com/office/drawing/2014/main" val="3341481287"/>
                    </a:ext>
                  </a:extLst>
                </a:gridCol>
                <a:gridCol w="552185">
                  <a:extLst>
                    <a:ext uri="{9D8B030D-6E8A-4147-A177-3AD203B41FA5}">
                      <a16:colId xmlns:a16="http://schemas.microsoft.com/office/drawing/2014/main" val="2321734616"/>
                    </a:ext>
                  </a:extLst>
                </a:gridCol>
                <a:gridCol w="552185">
                  <a:extLst>
                    <a:ext uri="{9D8B030D-6E8A-4147-A177-3AD203B41FA5}">
                      <a16:colId xmlns:a16="http://schemas.microsoft.com/office/drawing/2014/main" val="2609353577"/>
                    </a:ext>
                  </a:extLst>
                </a:gridCol>
                <a:gridCol w="552185">
                  <a:extLst>
                    <a:ext uri="{9D8B030D-6E8A-4147-A177-3AD203B41FA5}">
                      <a16:colId xmlns:a16="http://schemas.microsoft.com/office/drawing/2014/main" val="1305212831"/>
                    </a:ext>
                  </a:extLst>
                </a:gridCol>
                <a:gridCol w="710417">
                  <a:extLst>
                    <a:ext uri="{9D8B030D-6E8A-4147-A177-3AD203B41FA5}">
                      <a16:colId xmlns:a16="http://schemas.microsoft.com/office/drawing/2014/main" val="1706749057"/>
                    </a:ext>
                  </a:extLst>
                </a:gridCol>
                <a:gridCol w="710417">
                  <a:extLst>
                    <a:ext uri="{9D8B030D-6E8A-4147-A177-3AD203B41FA5}">
                      <a16:colId xmlns:a16="http://schemas.microsoft.com/office/drawing/2014/main" val="3679856521"/>
                    </a:ext>
                  </a:extLst>
                </a:gridCol>
                <a:gridCol w="710417">
                  <a:extLst>
                    <a:ext uri="{9D8B030D-6E8A-4147-A177-3AD203B41FA5}">
                      <a16:colId xmlns:a16="http://schemas.microsoft.com/office/drawing/2014/main" val="3887155958"/>
                    </a:ext>
                  </a:extLst>
                </a:gridCol>
                <a:gridCol w="710417">
                  <a:extLst>
                    <a:ext uri="{9D8B030D-6E8A-4147-A177-3AD203B41FA5}">
                      <a16:colId xmlns:a16="http://schemas.microsoft.com/office/drawing/2014/main" val="3592018637"/>
                    </a:ext>
                  </a:extLst>
                </a:gridCol>
                <a:gridCol w="710417">
                  <a:extLst>
                    <a:ext uri="{9D8B030D-6E8A-4147-A177-3AD203B41FA5}">
                      <a16:colId xmlns:a16="http://schemas.microsoft.com/office/drawing/2014/main" val="2365629748"/>
                    </a:ext>
                  </a:extLst>
                </a:gridCol>
                <a:gridCol w="710417">
                  <a:extLst>
                    <a:ext uri="{9D8B030D-6E8A-4147-A177-3AD203B41FA5}">
                      <a16:colId xmlns:a16="http://schemas.microsoft.com/office/drawing/2014/main" val="682747813"/>
                    </a:ext>
                  </a:extLst>
                </a:gridCol>
                <a:gridCol w="710417">
                  <a:extLst>
                    <a:ext uri="{9D8B030D-6E8A-4147-A177-3AD203B41FA5}">
                      <a16:colId xmlns:a16="http://schemas.microsoft.com/office/drawing/2014/main" val="910322979"/>
                    </a:ext>
                  </a:extLst>
                </a:gridCol>
              </a:tblGrid>
              <a:tr h="66567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Процентное соотношение количества школ,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595492"/>
                  </a:ext>
                </a:extLst>
              </a:tr>
              <a:tr h="665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принявших участие в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1–6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предметах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принявших участие в 1–6 предметах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560975"/>
                  </a:ext>
                </a:extLst>
              </a:tr>
              <a:tr h="483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618888"/>
                  </a:ext>
                </a:extLst>
              </a:tr>
              <a:tr h="921024">
                <a:tc>
                  <a:txBody>
                    <a:bodyPr/>
                    <a:lstStyle/>
                    <a:p>
                      <a:pPr marR="10858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Ульяновская область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82,27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79,91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74,47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64,78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50,83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23,17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897637"/>
                  </a:ext>
                </a:extLst>
              </a:tr>
            </a:tbl>
          </a:graphicData>
        </a:graphic>
      </p:graphicFrame>
      <p:sp>
        <p:nvSpPr>
          <p:cNvPr id="15" name="Нашивка 14"/>
          <p:cNvSpPr/>
          <p:nvPr/>
        </p:nvSpPr>
        <p:spPr>
          <a:xfrm>
            <a:off x="2746541" y="1923416"/>
            <a:ext cx="6041859" cy="718184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Пригласительный этап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36000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олимпиад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3403600" y="2808446"/>
            <a:ext cx="4917051" cy="798354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Пригласительный этап – 24 648 школьников из 348 школ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2168692" y="786029"/>
            <a:ext cx="7347841" cy="1010387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Четыре этапа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школьный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4-11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классы, муниципальный (7-11 классы), региональный и заключительный (9-11 классы)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2829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МЦ Ульяновской области">
            <a:extLst>
              <a:ext uri="{FF2B5EF4-FFF2-40B4-BE49-F238E27FC236}">
                <a16:creationId xmlns:a16="http://schemas.microsoft.com/office/drawing/2014/main" id="{8DA135FD-8EB6-3F23-C65C-50ABC5946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0" t="74794" r="200" b="1234"/>
          <a:stretch/>
        </p:blipFill>
        <p:spPr bwMode="auto">
          <a:xfrm>
            <a:off x="0" y="0"/>
            <a:ext cx="919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052D11-E55B-61FD-FFC8-B17EEAD4B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" y="109609"/>
            <a:ext cx="780912" cy="804791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159E914-A3A9-218B-AFBA-6373D642B53E}"/>
              </a:ext>
            </a:extLst>
          </p:cNvPr>
          <p:cNvGrpSpPr/>
          <p:nvPr/>
        </p:nvGrpSpPr>
        <p:grpSpPr>
          <a:xfrm>
            <a:off x="1144970" y="120606"/>
            <a:ext cx="994394" cy="724897"/>
            <a:chOff x="1264408" y="166073"/>
            <a:chExt cx="2895039" cy="2293960"/>
          </a:xfrm>
        </p:grpSpPr>
        <p:pic>
          <p:nvPicPr>
            <p:cNvPr id="9" name="Picture 4" descr="Ульяновск - векторные изображения, Ульяновск картинки | Depositphotos">
              <a:extLst>
                <a:ext uri="{FF2B5EF4-FFF2-40B4-BE49-F238E27FC236}">
                  <a16:creationId xmlns:a16="http://schemas.microsoft.com/office/drawing/2014/main" id="{C0662D64-6D86-D6A4-AA1F-721203326B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67" t="26712" r="-103" b="10303"/>
            <a:stretch/>
          </p:blipFill>
          <p:spPr bwMode="auto">
            <a:xfrm>
              <a:off x="1496096" y="166073"/>
              <a:ext cx="2663351" cy="2293960"/>
            </a:xfrm>
            <a:prstGeom prst="flowChartPunchedCar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5F8E7E2-73ED-E7C6-8F99-65E740F0B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4408" y="1209372"/>
              <a:ext cx="2702515" cy="1062454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15A86F9-E18B-1DC0-09C6-FA87ACEC8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5791" y="166073"/>
              <a:ext cx="1717398" cy="1717398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848EA7-8EB4-D5B4-C4B9-6105D5C2C36B}"/>
              </a:ext>
            </a:extLst>
          </p:cNvPr>
          <p:cNvSpPr/>
          <p:nvPr/>
        </p:nvSpPr>
        <p:spPr>
          <a:xfrm>
            <a:off x="4317919" y="18370"/>
            <a:ext cx="8005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spc="4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Выявление, развитие и управление талантами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F02C337-3C15-2EF5-CD07-865DD5A3082A}"/>
              </a:ext>
            </a:extLst>
          </p:cNvPr>
          <p:cNvSpPr/>
          <p:nvPr/>
        </p:nvSpPr>
        <p:spPr>
          <a:xfrm>
            <a:off x="2890450" y="0"/>
            <a:ext cx="1296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ru-RU" sz="4000" b="1" dirty="0">
              <a:solidFill>
                <a:srgbClr val="0070C0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74D18DF-F5A8-09F2-70CB-CBA6E418EA1C}"/>
              </a:ext>
            </a:extLst>
          </p:cNvPr>
          <p:cNvCxnSpPr>
            <a:cxnSpLocks/>
          </p:cNvCxnSpPr>
          <p:nvPr/>
        </p:nvCxnSpPr>
        <p:spPr>
          <a:xfrm>
            <a:off x="4240302" y="120606"/>
            <a:ext cx="0" cy="4793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2D9D09D4-C107-3AFF-D182-74C70C627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553954"/>
              </p:ext>
            </p:extLst>
          </p:nvPr>
        </p:nvGraphicFramePr>
        <p:xfrm>
          <a:off x="1681957" y="1422400"/>
          <a:ext cx="9505901" cy="5182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Нашивка 14"/>
          <p:cNvSpPr/>
          <p:nvPr/>
        </p:nvSpPr>
        <p:spPr>
          <a:xfrm>
            <a:off x="2761358" y="663308"/>
            <a:ext cx="5739175" cy="636371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Итоги школьного этапа: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06250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МЦ Ульяновской области">
            <a:extLst>
              <a:ext uri="{FF2B5EF4-FFF2-40B4-BE49-F238E27FC236}">
                <a16:creationId xmlns:a16="http://schemas.microsoft.com/office/drawing/2014/main" id="{8DA135FD-8EB6-3F23-C65C-50ABC5946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0" t="74794" r="200" b="1234"/>
          <a:stretch/>
        </p:blipFill>
        <p:spPr bwMode="auto">
          <a:xfrm>
            <a:off x="0" y="0"/>
            <a:ext cx="919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052D11-E55B-61FD-FFC8-B17EEAD4B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" y="109609"/>
            <a:ext cx="780912" cy="804791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159E914-A3A9-218B-AFBA-6373D642B53E}"/>
              </a:ext>
            </a:extLst>
          </p:cNvPr>
          <p:cNvGrpSpPr/>
          <p:nvPr/>
        </p:nvGrpSpPr>
        <p:grpSpPr>
          <a:xfrm>
            <a:off x="1144970" y="120606"/>
            <a:ext cx="994394" cy="724897"/>
            <a:chOff x="1264408" y="166073"/>
            <a:chExt cx="2895039" cy="2293960"/>
          </a:xfrm>
        </p:grpSpPr>
        <p:pic>
          <p:nvPicPr>
            <p:cNvPr id="9" name="Picture 4" descr="Ульяновск - векторные изображения, Ульяновск картинки | Depositphotos">
              <a:extLst>
                <a:ext uri="{FF2B5EF4-FFF2-40B4-BE49-F238E27FC236}">
                  <a16:creationId xmlns:a16="http://schemas.microsoft.com/office/drawing/2014/main" id="{C0662D64-6D86-D6A4-AA1F-721203326B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67" t="26712" r="-103" b="10303"/>
            <a:stretch/>
          </p:blipFill>
          <p:spPr bwMode="auto">
            <a:xfrm>
              <a:off x="1496096" y="166073"/>
              <a:ext cx="2663351" cy="2293960"/>
            </a:xfrm>
            <a:prstGeom prst="flowChartPunchedCar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5F8E7E2-73ED-E7C6-8F99-65E740F0B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4408" y="1209372"/>
              <a:ext cx="2702515" cy="1062454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15A86F9-E18B-1DC0-09C6-FA87ACEC8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5791" y="166073"/>
              <a:ext cx="1717398" cy="1717398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848EA7-8EB4-D5B4-C4B9-6105D5C2C36B}"/>
              </a:ext>
            </a:extLst>
          </p:cNvPr>
          <p:cNvSpPr/>
          <p:nvPr/>
        </p:nvSpPr>
        <p:spPr>
          <a:xfrm>
            <a:off x="4317919" y="18370"/>
            <a:ext cx="8005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spc="4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Выявление, развитие и управление талантами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F02C337-3C15-2EF5-CD07-865DD5A3082A}"/>
              </a:ext>
            </a:extLst>
          </p:cNvPr>
          <p:cNvSpPr/>
          <p:nvPr/>
        </p:nvSpPr>
        <p:spPr>
          <a:xfrm>
            <a:off x="2890450" y="0"/>
            <a:ext cx="1296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ru-RU" sz="4000" b="1" dirty="0">
              <a:solidFill>
                <a:srgbClr val="0070C0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74D18DF-F5A8-09F2-70CB-CBA6E418EA1C}"/>
              </a:ext>
            </a:extLst>
          </p:cNvPr>
          <p:cNvCxnSpPr>
            <a:cxnSpLocks/>
          </p:cNvCxnSpPr>
          <p:nvPr/>
        </p:nvCxnSpPr>
        <p:spPr>
          <a:xfrm>
            <a:off x="4240302" y="120606"/>
            <a:ext cx="0" cy="4793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>
            <a:off x="3032292" y="663308"/>
            <a:ext cx="7178508" cy="636371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Предварительные итоги регионального этапа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41154"/>
              </p:ext>
            </p:extLst>
          </p:nvPr>
        </p:nvGraphicFramePr>
        <p:xfrm>
          <a:off x="1941429" y="1727200"/>
          <a:ext cx="9262105" cy="3962400"/>
        </p:xfrm>
        <a:graphic>
          <a:graphicData uri="http://schemas.openxmlformats.org/drawingml/2006/table">
            <a:tbl>
              <a:tblPr firstRow="1" firstCol="1" bandRow="1"/>
              <a:tblGrid>
                <a:gridCol w="208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2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25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25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5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25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25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25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25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256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10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8998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МО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МХК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Всего: 2022-2023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2020-2021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818052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МЦ Ульяновской области">
            <a:extLst>
              <a:ext uri="{FF2B5EF4-FFF2-40B4-BE49-F238E27FC236}">
                <a16:creationId xmlns:a16="http://schemas.microsoft.com/office/drawing/2014/main" id="{8DA135FD-8EB6-3F23-C65C-50ABC5946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0" t="74794" r="200" b="1234"/>
          <a:stretch/>
        </p:blipFill>
        <p:spPr bwMode="auto">
          <a:xfrm>
            <a:off x="0" y="0"/>
            <a:ext cx="919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052D11-E55B-61FD-FFC8-B17EEAD4B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" y="109609"/>
            <a:ext cx="780912" cy="804791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159E914-A3A9-218B-AFBA-6373D642B53E}"/>
              </a:ext>
            </a:extLst>
          </p:cNvPr>
          <p:cNvGrpSpPr/>
          <p:nvPr/>
        </p:nvGrpSpPr>
        <p:grpSpPr>
          <a:xfrm>
            <a:off x="1144970" y="120606"/>
            <a:ext cx="994394" cy="724897"/>
            <a:chOff x="1264408" y="166073"/>
            <a:chExt cx="2895039" cy="2293960"/>
          </a:xfrm>
        </p:grpSpPr>
        <p:pic>
          <p:nvPicPr>
            <p:cNvPr id="9" name="Picture 4" descr="Ульяновск - векторные изображения, Ульяновск картинки | Depositphotos">
              <a:extLst>
                <a:ext uri="{FF2B5EF4-FFF2-40B4-BE49-F238E27FC236}">
                  <a16:creationId xmlns:a16="http://schemas.microsoft.com/office/drawing/2014/main" id="{C0662D64-6D86-D6A4-AA1F-721203326B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67" t="26712" r="-103" b="10303"/>
            <a:stretch/>
          </p:blipFill>
          <p:spPr bwMode="auto">
            <a:xfrm>
              <a:off x="1496096" y="166073"/>
              <a:ext cx="2663351" cy="2293960"/>
            </a:xfrm>
            <a:prstGeom prst="flowChartPunchedCar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5F8E7E2-73ED-E7C6-8F99-65E740F0B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4408" y="1209372"/>
              <a:ext cx="2702515" cy="1062454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15A86F9-E18B-1DC0-09C6-FA87ACEC8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5791" y="166073"/>
              <a:ext cx="1717398" cy="1717398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848EA7-8EB4-D5B4-C4B9-6105D5C2C36B}"/>
              </a:ext>
            </a:extLst>
          </p:cNvPr>
          <p:cNvSpPr/>
          <p:nvPr/>
        </p:nvSpPr>
        <p:spPr>
          <a:xfrm>
            <a:off x="4317919" y="18370"/>
            <a:ext cx="8005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spc="4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Выявление, развитие и управление талантами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F02C337-3C15-2EF5-CD07-865DD5A3082A}"/>
              </a:ext>
            </a:extLst>
          </p:cNvPr>
          <p:cNvSpPr/>
          <p:nvPr/>
        </p:nvSpPr>
        <p:spPr>
          <a:xfrm>
            <a:off x="2890450" y="0"/>
            <a:ext cx="1296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ru-RU" sz="4000" b="1" dirty="0">
              <a:solidFill>
                <a:srgbClr val="0070C0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74D18DF-F5A8-09F2-70CB-CBA6E418EA1C}"/>
              </a:ext>
            </a:extLst>
          </p:cNvPr>
          <p:cNvCxnSpPr>
            <a:cxnSpLocks/>
          </p:cNvCxnSpPr>
          <p:nvPr/>
        </p:nvCxnSpPr>
        <p:spPr>
          <a:xfrm>
            <a:off x="4240302" y="120606"/>
            <a:ext cx="0" cy="4793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>
            <a:off x="1259067" y="1835986"/>
            <a:ext cx="3262766" cy="1593014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Активность школ (распоряжение 1841-р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768388"/>
              </p:ext>
            </p:extLst>
          </p:nvPr>
        </p:nvGraphicFramePr>
        <p:xfrm>
          <a:off x="4848490" y="663308"/>
          <a:ext cx="6654800" cy="6134100"/>
        </p:xfrm>
        <a:graphic>
          <a:graphicData uri="http://schemas.openxmlformats.org/drawingml/2006/table">
            <a:tbl>
              <a:tblPr firstRow="1" firstCol="1" bandRow="1"/>
              <a:tblGrid>
                <a:gridCol w="4432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Муниципальные образования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% участия школ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Ульяновский район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64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Майнский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60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Город Ульяновск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56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Город Димитровград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46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Барышский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45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Новомалыклинский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45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Город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Новоульяновск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40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Чердаклинский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38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Мелекесский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33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Николаевский район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31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Павловский район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30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Карсунский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27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Кузоватовский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25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Радищевский район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Сурский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21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Вешкаймский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20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Сенгилеевский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Инзенский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Новоспасский район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Старомайнский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Базаросызганский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Старокулаткинский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Теренгульский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11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Цильнинский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Times New Roman"/>
                          <a:cs typeface="Calibri"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71" marR="5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102887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МЦ Ульяновской области">
            <a:extLst>
              <a:ext uri="{FF2B5EF4-FFF2-40B4-BE49-F238E27FC236}">
                <a16:creationId xmlns:a16="http://schemas.microsoft.com/office/drawing/2014/main" id="{8DA135FD-8EB6-3F23-C65C-50ABC5946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0" t="74794" r="200" b="1234"/>
          <a:stretch/>
        </p:blipFill>
        <p:spPr bwMode="auto">
          <a:xfrm>
            <a:off x="0" y="0"/>
            <a:ext cx="919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052D11-E55B-61FD-FFC8-B17EEAD4B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" y="109609"/>
            <a:ext cx="780912" cy="804791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159E914-A3A9-218B-AFBA-6373D642B53E}"/>
              </a:ext>
            </a:extLst>
          </p:cNvPr>
          <p:cNvGrpSpPr/>
          <p:nvPr/>
        </p:nvGrpSpPr>
        <p:grpSpPr>
          <a:xfrm>
            <a:off x="1144970" y="120606"/>
            <a:ext cx="994394" cy="724897"/>
            <a:chOff x="1264408" y="166073"/>
            <a:chExt cx="2895039" cy="2293960"/>
          </a:xfrm>
        </p:grpSpPr>
        <p:pic>
          <p:nvPicPr>
            <p:cNvPr id="9" name="Picture 4" descr="Ульяновск - векторные изображения, Ульяновск картинки | Depositphotos">
              <a:extLst>
                <a:ext uri="{FF2B5EF4-FFF2-40B4-BE49-F238E27FC236}">
                  <a16:creationId xmlns:a16="http://schemas.microsoft.com/office/drawing/2014/main" id="{C0662D64-6D86-D6A4-AA1F-721203326B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67" t="26712" r="-103" b="10303"/>
            <a:stretch/>
          </p:blipFill>
          <p:spPr bwMode="auto">
            <a:xfrm>
              <a:off x="1496096" y="166073"/>
              <a:ext cx="2663351" cy="2293960"/>
            </a:xfrm>
            <a:prstGeom prst="flowChartPunchedCar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5F8E7E2-73ED-E7C6-8F99-65E740F0B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4408" y="1209372"/>
              <a:ext cx="2702515" cy="1062454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15A86F9-E18B-1DC0-09C6-FA87ACEC8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5791" y="166073"/>
              <a:ext cx="1717398" cy="1717398"/>
            </a:xfrm>
            <a:prstGeom prst="rect">
              <a:avLst/>
            </a:prstGeom>
          </p:spPr>
        </p:pic>
      </p:grpSp>
      <p:sp>
        <p:nvSpPr>
          <p:cNvPr id="15" name="Нашивка 14"/>
          <p:cNvSpPr/>
          <p:nvPr/>
        </p:nvSpPr>
        <p:spPr>
          <a:xfrm>
            <a:off x="919838" y="1835986"/>
            <a:ext cx="3262766" cy="1593014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Активность школ (распоряжение 1841-р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710659"/>
              </p:ext>
            </p:extLst>
          </p:nvPr>
        </p:nvGraphicFramePr>
        <p:xfrm>
          <a:off x="4182604" y="249078"/>
          <a:ext cx="7615997" cy="6334468"/>
        </p:xfrm>
        <a:graphic>
          <a:graphicData uri="http://schemas.openxmlformats.org/drawingml/2006/table">
            <a:tbl>
              <a:tblPr firstRow="1" firstCol="1" bandRow="1"/>
              <a:tblGrid>
                <a:gridCol w="4535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Старокулаткинский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Новоульяновск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Сенгилеевский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Базарносызганский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Барышский район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Кузоватовский район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Николаевский район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Сурский район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Ульяновский район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Чердаклинский район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 Ульяновск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Вешкаймский район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Карсунский район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Новомалыклинский район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Радищевский район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Тереньгульский район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Цильнинский район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 Димитровград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Инзенский район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Мелекесский район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Новоспасский район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Павловский район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Старомайнский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552" marR="525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665679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6" descr="РМЦ Ульяновской облас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0" t="74794" r="200" b="1234"/>
          <a:stretch/>
        </p:blipFill>
        <p:spPr bwMode="auto">
          <a:xfrm>
            <a:off x="4717442" y="679870"/>
            <a:ext cx="7474558" cy="617813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49536" y="2429638"/>
            <a:ext cx="2859448" cy="4298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6" descr="РМЦ Ульяновской облас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0" t="74794" r="200" b="1234"/>
          <a:stretch/>
        </p:blipFill>
        <p:spPr bwMode="auto">
          <a:xfrm>
            <a:off x="0" y="0"/>
            <a:ext cx="919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144970" y="120606"/>
            <a:ext cx="994394" cy="724897"/>
            <a:chOff x="1264408" y="166073"/>
            <a:chExt cx="2895039" cy="2293960"/>
          </a:xfrm>
        </p:grpSpPr>
        <p:pic>
          <p:nvPicPr>
            <p:cNvPr id="16" name="Picture 4" descr="Ульяновск - векторные изображения, Ульяновск картинки | Depositphoto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67" t="26712" r="-103" b="10303"/>
            <a:stretch/>
          </p:blipFill>
          <p:spPr bwMode="auto">
            <a:xfrm>
              <a:off x="1496096" y="166073"/>
              <a:ext cx="2663351" cy="2293960"/>
            </a:xfrm>
            <a:prstGeom prst="flowChartPunchedCar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4408" y="1209372"/>
              <a:ext cx="2702515" cy="1062454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5791" y="166073"/>
              <a:ext cx="1717398" cy="1717398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4317919" y="18370"/>
            <a:ext cx="8005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spc="4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Выявление, развитие и управление талантами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90450" y="0"/>
            <a:ext cx="1296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ru-RU" sz="4000" b="1" dirty="0">
              <a:solidFill>
                <a:srgbClr val="0070C0"/>
              </a:solidFill>
            </a:endParaRPr>
          </a:p>
        </p:txBody>
      </p: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4240302" y="120606"/>
            <a:ext cx="0" cy="4793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318911" y="3022215"/>
            <a:ext cx="727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748846" y="2940411"/>
            <a:ext cx="3642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81206" y="3295778"/>
            <a:ext cx="263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 в распределённой сети,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из них школы РАН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663387" y="3394822"/>
            <a:ext cx="5437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720247" y="3844808"/>
            <a:ext cx="3642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92562" y="3781889"/>
            <a:ext cx="263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ВУЗов – партнёров: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УлГПУ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УлГАУ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УлГТУ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МПГУ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703165" y="4279251"/>
            <a:ext cx="3642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71243" y="4263118"/>
            <a:ext cx="263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– партнёров в области спорта и искусства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457125" y="4810178"/>
            <a:ext cx="82029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295676" y="4824044"/>
            <a:ext cx="242352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8320651" y="4912801"/>
            <a:ext cx="8465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1600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95676" y="5020627"/>
            <a:ext cx="1822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239017" y="5383145"/>
            <a:ext cx="9332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6300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283909" y="5470699"/>
            <a:ext cx="2625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олимпиад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277420" y="6252259"/>
            <a:ext cx="2653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ГИР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320652" y="5750786"/>
            <a:ext cx="8002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9"/>
          <a:stretch/>
        </p:blipFill>
        <p:spPr>
          <a:xfrm>
            <a:off x="8481048" y="842226"/>
            <a:ext cx="1666610" cy="1255321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6761372" y="847386"/>
            <a:ext cx="1620373" cy="125016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99" name="Picture 3" descr="H:\1 Центр одарённых детей\Контрольные точки\Открытие\Фото 01.09.2021 Открытие Центра Алые паруса\DSC_026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267" y="847386"/>
            <a:ext cx="1845716" cy="125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CE90034-EBF1-ED71-5D7C-80544E0DD09C}"/>
              </a:ext>
            </a:extLst>
          </p:cNvPr>
          <p:cNvSpPr/>
          <p:nvPr/>
        </p:nvSpPr>
        <p:spPr>
          <a:xfrm>
            <a:off x="-27987" y="1469886"/>
            <a:ext cx="959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9C4528A-065C-27FA-D466-FB23049C75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09" y="869165"/>
            <a:ext cx="1814606" cy="122838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0D27C4B-8EB7-20AE-24BE-6929F5632E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33" y="4615394"/>
            <a:ext cx="1497874" cy="19971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4EBB0EB-1022-768B-11A8-BE97C5177A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80" y="2334107"/>
            <a:ext cx="1493827" cy="1991769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D8316B97-78A4-739B-3F2F-8B916AD86635}"/>
              </a:ext>
            </a:extLst>
          </p:cNvPr>
          <p:cNvSpPr txBox="1"/>
          <p:nvPr/>
        </p:nvSpPr>
        <p:spPr>
          <a:xfrm>
            <a:off x="6341650" y="2782067"/>
            <a:ext cx="1400196" cy="3231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5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225FA0C-3D3D-2407-87EE-2540E85DBA04}"/>
              </a:ext>
            </a:extLst>
          </p:cNvPr>
          <p:cNvSpPr txBox="1"/>
          <p:nvPr/>
        </p:nvSpPr>
        <p:spPr>
          <a:xfrm>
            <a:off x="6341650" y="3297854"/>
            <a:ext cx="1436328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5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Профильные смены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5EE996E-A729-4F84-49C1-F875A694CEAB}"/>
              </a:ext>
            </a:extLst>
          </p:cNvPr>
          <p:cNvSpPr txBox="1"/>
          <p:nvPr/>
        </p:nvSpPr>
        <p:spPr>
          <a:xfrm>
            <a:off x="6341649" y="4278314"/>
            <a:ext cx="1436315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5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и конкурсы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671856D-75F5-CE66-4434-A94960C7BA9D}"/>
              </a:ext>
            </a:extLst>
          </p:cNvPr>
          <p:cNvSpPr txBox="1"/>
          <p:nvPr/>
        </p:nvSpPr>
        <p:spPr>
          <a:xfrm>
            <a:off x="6341649" y="5409502"/>
            <a:ext cx="1443329" cy="7848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5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руководство</a:t>
            </a:r>
          </a:p>
          <a:p>
            <a:pPr algn="r"/>
            <a:r>
              <a:rPr lang="ru-RU" sz="1500" b="1" spc="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проектами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A61CC6F3-47D0-CB5F-B251-1BEAAC01AFB3}"/>
              </a:ext>
            </a:extLst>
          </p:cNvPr>
          <p:cNvCxnSpPr>
            <a:cxnSpLocks/>
          </p:cNvCxnSpPr>
          <p:nvPr/>
        </p:nvCxnSpPr>
        <p:spPr>
          <a:xfrm>
            <a:off x="7767049" y="3645373"/>
            <a:ext cx="330870" cy="3444"/>
          </a:xfrm>
          <a:prstGeom prst="straightConnector1">
            <a:avLst/>
          </a:prstGeom>
          <a:ln>
            <a:solidFill>
              <a:schemeClr val="bg1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Левая фигурная скобка 60">
            <a:extLst>
              <a:ext uri="{FF2B5EF4-FFF2-40B4-BE49-F238E27FC236}">
                <a16:creationId xmlns:a16="http://schemas.microsoft.com/office/drawing/2014/main" id="{50C53A80-8427-82A2-133F-7CC2B7A27F97}"/>
              </a:ext>
            </a:extLst>
          </p:cNvPr>
          <p:cNvSpPr/>
          <p:nvPr/>
        </p:nvSpPr>
        <p:spPr>
          <a:xfrm>
            <a:off x="7980141" y="2610452"/>
            <a:ext cx="282193" cy="4117803"/>
          </a:xfrm>
          <a:prstGeom prst="lef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072232" y="2551234"/>
            <a:ext cx="3587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  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цифрах:</a:t>
            </a: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A61CC6F3-47D0-CB5F-B251-1BEAAC01AFB3}"/>
              </a:ext>
            </a:extLst>
          </p:cNvPr>
          <p:cNvCxnSpPr>
            <a:cxnSpLocks/>
          </p:cNvCxnSpPr>
          <p:nvPr/>
        </p:nvCxnSpPr>
        <p:spPr>
          <a:xfrm>
            <a:off x="7732597" y="2943649"/>
            <a:ext cx="330870" cy="3444"/>
          </a:xfrm>
          <a:prstGeom prst="straightConnector1">
            <a:avLst/>
          </a:prstGeom>
          <a:ln>
            <a:solidFill>
              <a:schemeClr val="bg1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A61CC6F3-47D0-CB5F-B251-1BEAAC01AFB3}"/>
              </a:ext>
            </a:extLst>
          </p:cNvPr>
          <p:cNvCxnSpPr>
            <a:cxnSpLocks/>
          </p:cNvCxnSpPr>
          <p:nvPr/>
        </p:nvCxnSpPr>
        <p:spPr>
          <a:xfrm>
            <a:off x="7775228" y="4569495"/>
            <a:ext cx="330870" cy="3444"/>
          </a:xfrm>
          <a:prstGeom prst="straightConnector1">
            <a:avLst/>
          </a:prstGeom>
          <a:ln>
            <a:solidFill>
              <a:schemeClr val="bg1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A61CC6F3-47D0-CB5F-B251-1BEAAC01AFB3}"/>
              </a:ext>
            </a:extLst>
          </p:cNvPr>
          <p:cNvCxnSpPr>
            <a:cxnSpLocks/>
          </p:cNvCxnSpPr>
          <p:nvPr/>
        </p:nvCxnSpPr>
        <p:spPr>
          <a:xfrm>
            <a:off x="7732597" y="5805329"/>
            <a:ext cx="330870" cy="3444"/>
          </a:xfrm>
          <a:prstGeom prst="straightConnector1">
            <a:avLst/>
          </a:prstGeom>
          <a:ln>
            <a:solidFill>
              <a:schemeClr val="bg1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8284169" y="6175316"/>
            <a:ext cx="8002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1230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277420" y="5827729"/>
            <a:ext cx="2653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и олимпиады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93054" y="3010789"/>
            <a:ext cx="8465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685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68079" y="3118615"/>
            <a:ext cx="1822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11420" y="3481133"/>
            <a:ext cx="9332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3200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56312" y="3568687"/>
            <a:ext cx="2625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олимпиад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49823" y="4350247"/>
            <a:ext cx="2653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ГИР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93055" y="3848774"/>
            <a:ext cx="8002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6572" y="4273304"/>
            <a:ext cx="8002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915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49823" y="3925717"/>
            <a:ext cx="2653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и олимпиады</a:t>
            </a: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93054" y="4884926"/>
            <a:ext cx="82029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931605" y="4898792"/>
            <a:ext cx="242352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959592" y="4980673"/>
            <a:ext cx="727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384822" y="4867905"/>
            <a:ext cx="3642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931605" y="5396171"/>
            <a:ext cx="263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 в распределённой сети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372198" y="5339249"/>
            <a:ext cx="3642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56223" y="5856967"/>
            <a:ext cx="3642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928538" y="5794048"/>
            <a:ext cx="263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ВУЗов – партнёров: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УлГПУ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УлГАУ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УлГТУ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МПГУ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339141" y="6359142"/>
            <a:ext cx="3642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907219" y="6343009"/>
            <a:ext cx="263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– партнёров в области спорта и искусства</a:t>
            </a:r>
          </a:p>
        </p:txBody>
      </p:sp>
      <p:pic>
        <p:nvPicPr>
          <p:cNvPr id="1026" name="Picture 2" descr="https://kmv-tur.org/sites/default/files/node/camp/field_images1/2021-05/f8b6f72e5b7c98b14c0ff8b9a39ef86a_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99" y="918206"/>
            <a:ext cx="2448318" cy="163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lpravda.ru/pictures/news/big/81447_big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96" y="2040106"/>
            <a:ext cx="2303274" cy="153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8D9CDB-A230-3BEA-04A4-92DBC29FE93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" y="109609"/>
            <a:ext cx="780912" cy="80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68212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МЦ Ульяновской области">
            <a:extLst>
              <a:ext uri="{FF2B5EF4-FFF2-40B4-BE49-F238E27FC236}">
                <a16:creationId xmlns:a16="http://schemas.microsoft.com/office/drawing/2014/main" id="{8DA135FD-8EB6-3F23-C65C-50ABC5946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0" t="74794" r="200" b="1234"/>
          <a:stretch/>
        </p:blipFill>
        <p:spPr bwMode="auto">
          <a:xfrm>
            <a:off x="0" y="0"/>
            <a:ext cx="919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052D11-E55B-61FD-FFC8-B17EEAD4B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" y="109609"/>
            <a:ext cx="780912" cy="804791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159E914-A3A9-218B-AFBA-6373D642B53E}"/>
              </a:ext>
            </a:extLst>
          </p:cNvPr>
          <p:cNvGrpSpPr/>
          <p:nvPr/>
        </p:nvGrpSpPr>
        <p:grpSpPr>
          <a:xfrm>
            <a:off x="1351534" y="222193"/>
            <a:ext cx="994394" cy="724897"/>
            <a:chOff x="1264408" y="166073"/>
            <a:chExt cx="2895039" cy="2293960"/>
          </a:xfrm>
        </p:grpSpPr>
        <p:pic>
          <p:nvPicPr>
            <p:cNvPr id="9" name="Picture 4" descr="Ульяновск - векторные изображения, Ульяновск картинки | Depositphotos">
              <a:extLst>
                <a:ext uri="{FF2B5EF4-FFF2-40B4-BE49-F238E27FC236}">
                  <a16:creationId xmlns:a16="http://schemas.microsoft.com/office/drawing/2014/main" id="{C0662D64-6D86-D6A4-AA1F-721203326B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67" t="26712" r="-103" b="10303"/>
            <a:stretch/>
          </p:blipFill>
          <p:spPr bwMode="auto">
            <a:xfrm>
              <a:off x="1496096" y="166073"/>
              <a:ext cx="2663351" cy="2293960"/>
            </a:xfrm>
            <a:prstGeom prst="flowChartPunchedCar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5F8E7E2-73ED-E7C6-8F99-65E740F0B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4408" y="1209372"/>
              <a:ext cx="2702515" cy="1062454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15A86F9-E18B-1DC0-09C6-FA87ACEC8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5791" y="166073"/>
              <a:ext cx="1717398" cy="1717398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848EA7-8EB4-D5B4-C4B9-6105D5C2C36B}"/>
              </a:ext>
            </a:extLst>
          </p:cNvPr>
          <p:cNvSpPr/>
          <p:nvPr/>
        </p:nvSpPr>
        <p:spPr>
          <a:xfrm>
            <a:off x="4064505" y="291505"/>
            <a:ext cx="8005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spc="4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Выявление, развитие и управление талантами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F02C337-3C15-2EF5-CD07-865DD5A3082A}"/>
              </a:ext>
            </a:extLst>
          </p:cNvPr>
          <p:cNvSpPr/>
          <p:nvPr/>
        </p:nvSpPr>
        <p:spPr>
          <a:xfrm>
            <a:off x="2706852" y="206514"/>
            <a:ext cx="1296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ru-RU" sz="4000" b="1" dirty="0">
              <a:solidFill>
                <a:srgbClr val="0070C0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74D18DF-F5A8-09F2-70CB-CBA6E418EA1C}"/>
              </a:ext>
            </a:extLst>
          </p:cNvPr>
          <p:cNvCxnSpPr>
            <a:cxnSpLocks/>
          </p:cNvCxnSpPr>
          <p:nvPr/>
        </p:nvCxnSpPr>
        <p:spPr>
          <a:xfrm>
            <a:off x="4003158" y="344986"/>
            <a:ext cx="0" cy="4793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2" y="1165354"/>
            <a:ext cx="3838516" cy="262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04" y="1165354"/>
            <a:ext cx="3928533" cy="262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7" y="3944160"/>
            <a:ext cx="3825405" cy="255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120" y="1165354"/>
            <a:ext cx="3928108" cy="262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135219" y="3985840"/>
            <a:ext cx="3932018" cy="251656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3" descr="H:\1 Центр одарённых детей\Контрольные точки\Открытие\Фото 01.09.2021 Открытие Центра Алые паруса\DSC_026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120" y="3985840"/>
            <a:ext cx="3928108" cy="251656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079393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533</Words>
  <Application>Microsoft Office PowerPoint</Application>
  <PresentationFormat>Широкоэкранный</PresentationFormat>
  <Paragraphs>279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PT Astra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Сесина</dc:creator>
  <cp:lastModifiedBy>Юлия Пронина</cp:lastModifiedBy>
  <cp:revision>131</cp:revision>
  <cp:lastPrinted>2022-08-17T07:26:15Z</cp:lastPrinted>
  <dcterms:created xsi:type="dcterms:W3CDTF">2022-08-15T13:21:44Z</dcterms:created>
  <dcterms:modified xsi:type="dcterms:W3CDTF">2023-02-17T05:52:28Z</dcterms:modified>
</cp:coreProperties>
</file>