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1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74D4-DA81-4E84-A191-E7617727D00D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9F8D8-7E79-4D74-AF9A-5A9B0A0633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468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74D4-DA81-4E84-A191-E7617727D00D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9F8D8-7E79-4D74-AF9A-5A9B0A0633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664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74D4-DA81-4E84-A191-E7617727D00D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9F8D8-7E79-4D74-AF9A-5A9B0A0633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41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74D4-DA81-4E84-A191-E7617727D00D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9F8D8-7E79-4D74-AF9A-5A9B0A0633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221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74D4-DA81-4E84-A191-E7617727D00D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9F8D8-7E79-4D74-AF9A-5A9B0A0633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959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74D4-DA81-4E84-A191-E7617727D00D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9F8D8-7E79-4D74-AF9A-5A9B0A0633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552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74D4-DA81-4E84-A191-E7617727D00D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9F8D8-7E79-4D74-AF9A-5A9B0A0633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974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74D4-DA81-4E84-A191-E7617727D00D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9F8D8-7E79-4D74-AF9A-5A9B0A0633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874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74D4-DA81-4E84-A191-E7617727D00D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9F8D8-7E79-4D74-AF9A-5A9B0A0633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21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74D4-DA81-4E84-A191-E7617727D00D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9F8D8-7E79-4D74-AF9A-5A9B0A0633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737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74D4-DA81-4E84-A191-E7617727D00D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9F8D8-7E79-4D74-AF9A-5A9B0A0633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086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574D4-DA81-4E84-A191-E7617727D00D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9F8D8-7E79-4D74-AF9A-5A9B0A0633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386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funart.pro/uploads/posts/2022-08/thumbs/1659720096_64-funart-pro-p-fon-dlya-prezentatsii-odnotonnii-bezhevii-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User\Desktop\gerb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831" y="503728"/>
            <a:ext cx="1938338" cy="184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567485" y="2619148"/>
            <a:ext cx="5057030" cy="8098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МИНИСТЕРСТВО ПРОСВЕЩЕНИЯ И ВОСПИТАНИЯ УЛЬЯНОВСКОЙ ОБЛАСТИ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31521" y="3928722"/>
            <a:ext cx="10980750" cy="8098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«О ЗАДАЧАХ ПО ПОДГОТОВКЕ И ПРОВЕДЕНИЮ ЛЕТНЕЙ ОЗДОРОВИТЕЛЬНОЙ КАМПАНИИ 2023 ГОДА»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828306" y="5688244"/>
            <a:ext cx="628749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44926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600" b="1" dirty="0" err="1" smtClean="0">
                <a:latin typeface="+mn-lt"/>
                <a:cs typeface="Times New Roman" panose="02020603050405020304" pitchFamily="18" charset="0"/>
              </a:rPr>
              <a:t>Элюнова</a:t>
            </a:r>
            <a:r>
              <a:rPr lang="ru-RU" altLang="ru-RU" sz="1600" b="1" dirty="0" smtClean="0">
                <a:latin typeface="+mn-lt"/>
                <a:cs typeface="Times New Roman" panose="02020603050405020304" pitchFamily="18" charset="0"/>
              </a:rPr>
              <a:t> Ирина Николаевна</a:t>
            </a:r>
            <a:r>
              <a:rPr lang="ru-RU" altLang="ru-RU" sz="1600" dirty="0" smtClean="0">
                <a:latin typeface="+mn-lt"/>
                <a:cs typeface="Times New Roman" panose="02020603050405020304" pitchFamily="18" charset="0"/>
              </a:rPr>
              <a:t>, заместитель директора                                                         </a:t>
            </a:r>
            <a:r>
              <a:rPr lang="en-US" altLang="ru-RU" sz="1600" dirty="0" smtClean="0">
                <a:latin typeface="+mn-lt"/>
                <a:cs typeface="Times New Roman" panose="02020603050405020304" pitchFamily="18" charset="0"/>
              </a:rPr>
              <a:t>          </a:t>
            </a:r>
            <a:r>
              <a:rPr lang="ru-RU" altLang="ru-RU" sz="1600" dirty="0" smtClean="0">
                <a:latin typeface="+mn-lt"/>
                <a:cs typeface="Times New Roman" panose="02020603050405020304" pitchFamily="18" charset="0"/>
              </a:rPr>
              <a:t>                     </a:t>
            </a:r>
            <a:r>
              <a:rPr lang="en-US" altLang="ru-RU" sz="1600" dirty="0" smtClean="0">
                <a:latin typeface="+mn-lt"/>
                <a:cs typeface="Times New Roman" panose="02020603050405020304" pitchFamily="18" charset="0"/>
              </a:rPr>
              <a:t>     </a:t>
            </a:r>
            <a:r>
              <a:rPr lang="ru-RU" altLang="ru-RU" sz="1600" dirty="0" smtClean="0">
                <a:latin typeface="+mn-lt"/>
                <a:cs typeface="Times New Roman" panose="02020603050405020304" pitchFamily="18" charset="0"/>
              </a:rPr>
              <a:t>  ОГКУ «Управление обеспечения деятельности в сфере </a:t>
            </a:r>
            <a:r>
              <a:rPr lang="ru-RU" altLang="ru-RU" sz="1600" smtClean="0">
                <a:latin typeface="+mn-lt"/>
                <a:cs typeface="Times New Roman" panose="02020603050405020304" pitchFamily="18" charset="0"/>
              </a:rPr>
              <a:t>образования»</a:t>
            </a:r>
            <a:endParaRPr lang="ru-RU" altLang="ru-RU" sz="1600" dirty="0" smtClean="0"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920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funart.pro/uploads/posts/2022-08/thumbs/1659720096_64-funart-pro-p-fon-dlya-prezentatsii-odnotonnii-bezhevii-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-1656523" y="-152656"/>
            <a:ext cx="8203775" cy="10768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ru-RU" b="1" dirty="0" smtClean="0"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ЗАДАЧИ НА 2023 ГОД</a:t>
            </a:r>
            <a:endParaRPr lang="ru-RU" sz="4000" b="1" dirty="0">
              <a:solidFill>
                <a:schemeClr val="tx1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88179" y="1038135"/>
            <a:ext cx="8328480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8823788" y="112490"/>
            <a:ext cx="3368212" cy="8098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МИНИСТЕРСТВО ПРОСВЕЩЕНИЯ И ВОСПИТАНИЯ УЛЬЯНОВСКОЙ ОБЛАСТИ</a:t>
            </a:r>
            <a:endParaRPr lang="ru-RU" sz="1100" dirty="0">
              <a:solidFill>
                <a:schemeClr val="tx1"/>
              </a:solidFill>
            </a:endParaRPr>
          </a:p>
        </p:txBody>
      </p:sp>
      <p:pic>
        <p:nvPicPr>
          <p:cNvPr id="23" name="Picture 2" descr="C:\Users\User\Desktop\gerb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1951" y="434438"/>
            <a:ext cx="513119" cy="487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91356" y="1222309"/>
            <a:ext cx="4535427" cy="153268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b="1" dirty="0" smtClean="0">
                <a:solidFill>
                  <a:schemeClr val="tx1"/>
                </a:solidFill>
              </a:rPr>
              <a:t>ПОДДЕРЖКА ДЕТЕЙ ИЗ СЕМЕЙ ГРАЖДАН-УЧАСТНИКОВ СВО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Указ Губернатора Ульяновской области от 22.02.2023 № 20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«О внесении изменений в Указ Губернатора Ульяновской области от 17.08.2022 № 100»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691356" y="2897937"/>
            <a:ext cx="4535426" cy="186027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2. ВОСПИТАНИЕ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Модуль «Школьный лагерь».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Дни единых действий  церемонии торжественного подъёма Государственного флага РФ. Профильные смены «Орлята России». Программы смен патриотической, туристско-краеведческой направленностей. Программы смен должны быть дополнены программами дополнительного образования детей. </a:t>
            </a:r>
            <a:r>
              <a:rPr lang="ru-RU" sz="1200" smtClean="0">
                <a:solidFill>
                  <a:schemeClr val="tx1"/>
                </a:solidFill>
              </a:rPr>
              <a:t>Трудовое воспитание.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691356" y="4993835"/>
            <a:ext cx="4535427" cy="135932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3. БЕЗОПАСНОСТЬ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Вопросы безопасности по обеспечению антитеррористической защищённости, санитарного благополучия и пожарной безопасности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773192" y="1187547"/>
            <a:ext cx="4161716" cy="15388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4. ОТДЫХ И ОЗДОРОВЛЕНИЕ ДЕТЕЙ С ОВЗ И ИНВАЛИДНОСТЬЮ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Проведение инклюзивных смен и разработка адаптированных дополнительных общеобразовательных программ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774004" y="2911424"/>
            <a:ext cx="4160904" cy="18321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5. МОДЕРНИЗАЦИЯ ИНФРАСТРУКТУРЫ ДЕТСКОГО ОТДЫХА</a:t>
            </a:r>
          </a:p>
          <a:p>
            <a:pPr algn="ctr"/>
            <a:endParaRPr lang="ru-RU" sz="12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Критерии отбора субъектов РФ на получение субсидии являются</a:t>
            </a:r>
            <a:r>
              <a:rPr lang="ru-RU" sz="1200" b="1" dirty="0" smtClean="0">
                <a:solidFill>
                  <a:schemeClr val="tx1"/>
                </a:solidFill>
              </a:rPr>
              <a:t>: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790117" y="4923247"/>
            <a:ext cx="2067341" cy="14762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err="1">
                <a:solidFill>
                  <a:schemeClr val="tx1"/>
                </a:solidFill>
              </a:rPr>
              <a:t>с</a:t>
            </a:r>
            <a:r>
              <a:rPr lang="ru-RU" sz="1200" dirty="0" err="1" smtClean="0">
                <a:solidFill>
                  <a:schemeClr val="tx1"/>
                </a:solidFill>
              </a:rPr>
              <a:t>офинансирование</a:t>
            </a:r>
            <a:r>
              <a:rPr lang="ru-RU" sz="1200" dirty="0" smtClean="0">
                <a:solidFill>
                  <a:schemeClr val="tx1"/>
                </a:solidFill>
              </a:rPr>
              <a:t> мероприятий                            по приобретению и установке быстровозводимых конструкций                              из регионального бюджета в размере 20%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9997703" y="4918016"/>
            <a:ext cx="1937205" cy="147527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г</a:t>
            </a:r>
            <a:r>
              <a:rPr lang="ru-RU" sz="1200" dirty="0" smtClean="0">
                <a:solidFill>
                  <a:schemeClr val="tx1"/>
                </a:solidFill>
              </a:rPr>
              <a:t>отовность субъекта РФ                                        к финансированию мероприятий                                     по благоустройству, оснащению, подключению                            к общим коммуникациям</a:t>
            </a:r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38" name="Рисунок 37" descr="https://toto-school.ru/800/600/https/free-images.com/or/8485/edit_paste_svg_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8" y="1372592"/>
            <a:ext cx="1402909" cy="122623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Рисунок 20" descr="https://xacavurt.ru/uploads/posts/2019-03/1553259730_img_2459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9" y="5107295"/>
            <a:ext cx="1402909" cy="1024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Рисунок 24" descr="https://i.pinimg.com/originals/f1/ee/fa/f1eefa97859b8d915f2224f5081c7d46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9" y="3226424"/>
            <a:ext cx="1411243" cy="1200416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Рисунок 35" descr="https://top-fon.com/uploads/posts/2023-01/1674752027_top-fon-com-p-fon-prezentatsii-ovz-104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266" y="1372592"/>
            <a:ext cx="1455767" cy="11793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Рисунок 38" descr="https://avatars.mds.yandex.net/i?id=c701b11a3d2646306183da7c0df230f257d6d1ab-5368846-images-thumbs&amp;n=13&amp;exp=1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316" y="3279389"/>
            <a:ext cx="1455767" cy="11793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3358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funart.pro/uploads/posts/2022-08/thumbs/1659720096_64-funart-pro-p-fon-dlya-prezentatsii-odnotonnii-bezhevii-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6618" y="-92591"/>
            <a:ext cx="8203775" cy="10768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ru-RU" b="1" dirty="0" smtClean="0"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ПЕРВООЧЕРЕДНЫЕ ЗАДАЧИ</a:t>
            </a:r>
            <a:endParaRPr lang="ru-RU" sz="4000" b="1" dirty="0">
              <a:solidFill>
                <a:schemeClr val="tx1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88179" y="984219"/>
            <a:ext cx="8328480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Users\User\Desktop\gerb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5361" y="218488"/>
            <a:ext cx="513119" cy="487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8921921" y="0"/>
            <a:ext cx="3368212" cy="8098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МИНИСТЕРСТВО ПРОСВЕЩЕНИЯ И ВОСПИТАНИЯ УЛЬЯНОВСКОЙ ОБЛАСТИ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96063" y="1090835"/>
            <a:ext cx="10622942" cy="88806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>
                <a:solidFill>
                  <a:schemeClr val="tx1"/>
                </a:solidFill>
              </a:rPr>
              <a:t>Издать приказы об организации школьных лагерей с указанием сроков смены, количества детей, Ф.И.О. </a:t>
            </a:r>
            <a:r>
              <a:rPr lang="ru-RU" dirty="0" smtClean="0">
                <a:solidFill>
                  <a:schemeClr val="tx1"/>
                </a:solidFill>
              </a:rPr>
              <a:t>             и </a:t>
            </a:r>
            <a:r>
              <a:rPr lang="ru-RU" dirty="0">
                <a:solidFill>
                  <a:schemeClr val="tx1"/>
                </a:solidFill>
              </a:rPr>
              <a:t>должности начальника лагеря и актуализировать реестр организаций отдыха детей и их оздоровления на территории Ульяновской области </a:t>
            </a:r>
            <a:r>
              <a:rPr lang="ru-RU" b="1" dirty="0">
                <a:solidFill>
                  <a:schemeClr val="tx1"/>
                </a:solidFill>
              </a:rPr>
              <a:t>в срок до 25 марта 2023 года.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sz="1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296063" y="2057876"/>
            <a:ext cx="10622942" cy="8162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>
                <a:solidFill>
                  <a:schemeClr val="tx1"/>
                </a:solidFill>
              </a:rPr>
              <a:t>Направить в территориальные отделения ФБУЗ заявления с пакетом документов по каждому школьному лагерю для получения санитарно-эпидемиологического заключения </a:t>
            </a:r>
            <a:r>
              <a:rPr lang="ru-RU" b="1" dirty="0">
                <a:solidFill>
                  <a:schemeClr val="tx1"/>
                </a:solidFill>
              </a:rPr>
              <a:t>в срок до 1 апреля 2023 года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algn="ctr"/>
            <a:endParaRPr lang="ru-RU" sz="1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296063" y="2953055"/>
            <a:ext cx="10622942" cy="6976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>
                <a:solidFill>
                  <a:schemeClr val="tx1"/>
                </a:solidFill>
              </a:rPr>
              <a:t>Направить в территориальные органы ФБУЗ заявления с пакетом документов по каждому школьному лагерю для получения санитарно-эпидемиологического заключения </a:t>
            </a:r>
            <a:r>
              <a:rPr lang="ru-RU" b="1" dirty="0">
                <a:solidFill>
                  <a:schemeClr val="tx1"/>
                </a:solidFill>
              </a:rPr>
              <a:t>в срок до 1 апреля 2023 года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algn="ctr"/>
            <a:endParaRPr lang="ru-RU" sz="1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296063" y="3772876"/>
            <a:ext cx="10622942" cy="6630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>
                <a:solidFill>
                  <a:schemeClr val="tx1"/>
                </a:solidFill>
              </a:rPr>
              <a:t>Провести защиту/экспертизу разработанных программ смен школьных лагерей в Центрах детского творчества </a:t>
            </a:r>
            <a:r>
              <a:rPr lang="ru-RU" b="1" dirty="0">
                <a:solidFill>
                  <a:schemeClr val="tx1"/>
                </a:solidFill>
              </a:rPr>
              <a:t>в срок до 28 апреля 2023 года.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sz="1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296063" y="4573548"/>
            <a:ext cx="10622942" cy="11826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>
                <a:solidFill>
                  <a:schemeClr val="tx1"/>
                </a:solidFill>
              </a:rPr>
              <a:t>Провести заявочную кампанию в школьные лагеря с дневным пребыванием и лагеря труда и отдыха, учитывая категории детей-инвалидов и детей с ОВЗ, детей-сирот и детей, оставшихся без попечения родителей, других категорий ТЖС, детей из многодетных семей, детей из семей участников СВО </a:t>
            </a:r>
            <a:r>
              <a:rPr lang="ru-RU" b="1" dirty="0">
                <a:solidFill>
                  <a:schemeClr val="tx1"/>
                </a:solidFill>
              </a:rPr>
              <a:t>в срок </a:t>
            </a:r>
            <a:r>
              <a:rPr lang="ru-RU" b="1" dirty="0" smtClean="0">
                <a:solidFill>
                  <a:schemeClr val="tx1"/>
                </a:solidFill>
              </a:rPr>
              <a:t>     до </a:t>
            </a:r>
            <a:r>
              <a:rPr lang="ru-RU" b="1" dirty="0">
                <a:solidFill>
                  <a:schemeClr val="tx1"/>
                </a:solidFill>
              </a:rPr>
              <a:t>28 апреля 2023 года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algn="ctr"/>
            <a:endParaRPr lang="ru-RU" sz="1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375576" y="5905246"/>
            <a:ext cx="10622941" cy="8746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>
                <a:solidFill>
                  <a:schemeClr val="tx1"/>
                </a:solidFill>
              </a:rPr>
              <a:t>Провести муниципальными межведомственными комиссиями по организации отдыха и оздоровления детей приемку организаций отдыха детей и их оздоровления </a:t>
            </a:r>
            <a:r>
              <a:rPr lang="ru-RU" b="1" dirty="0">
                <a:solidFill>
                  <a:schemeClr val="tx1"/>
                </a:solidFill>
              </a:rPr>
              <a:t>в срок не позднее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25 мая 2023 года</a:t>
            </a:r>
            <a:r>
              <a:rPr lang="ru-RU" dirty="0">
                <a:solidFill>
                  <a:schemeClr val="tx1"/>
                </a:solidFill>
              </a:rPr>
              <a:t>.  </a:t>
            </a:r>
          </a:p>
          <a:p>
            <a:pPr algn="ctr"/>
            <a:endParaRPr lang="ru-RU" sz="1200" dirty="0"/>
          </a:p>
        </p:txBody>
      </p:sp>
      <p:sp>
        <p:nvSpPr>
          <p:cNvPr id="5" name="Блок-схема: узел 4"/>
          <p:cNvSpPr/>
          <p:nvPr/>
        </p:nvSpPr>
        <p:spPr>
          <a:xfrm>
            <a:off x="506166" y="1075774"/>
            <a:ext cx="691764" cy="698490"/>
          </a:xfrm>
          <a:prstGeom prst="flowChartConnec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7" name="Блок-схема: узел 16"/>
          <p:cNvSpPr/>
          <p:nvPr/>
        </p:nvSpPr>
        <p:spPr>
          <a:xfrm>
            <a:off x="511599" y="2034653"/>
            <a:ext cx="691764" cy="698490"/>
          </a:xfrm>
          <a:prstGeom prst="flowChartConnector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8" name="Блок-схема: узел 17"/>
          <p:cNvSpPr/>
          <p:nvPr/>
        </p:nvSpPr>
        <p:spPr>
          <a:xfrm>
            <a:off x="469126" y="2953055"/>
            <a:ext cx="691764" cy="698490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3.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9" name="Блок-схема: узел 18"/>
          <p:cNvSpPr/>
          <p:nvPr/>
        </p:nvSpPr>
        <p:spPr>
          <a:xfrm>
            <a:off x="466509" y="3772876"/>
            <a:ext cx="691764" cy="698490"/>
          </a:xfrm>
          <a:prstGeom prst="flowChartConnector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4.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0" name="Блок-схема: узел 19"/>
          <p:cNvSpPr/>
          <p:nvPr/>
        </p:nvSpPr>
        <p:spPr>
          <a:xfrm>
            <a:off x="466509" y="4720487"/>
            <a:ext cx="691764" cy="698490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5.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673363" y="1823025"/>
            <a:ext cx="369702" cy="196689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654045" y="2733440"/>
            <a:ext cx="369702" cy="196689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627540" y="3635414"/>
            <a:ext cx="369702" cy="196689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620660" y="4504760"/>
            <a:ext cx="369702" cy="196689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620660" y="5551183"/>
            <a:ext cx="369702" cy="196689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узел 25"/>
          <p:cNvSpPr/>
          <p:nvPr/>
        </p:nvSpPr>
        <p:spPr>
          <a:xfrm>
            <a:off x="466509" y="5993322"/>
            <a:ext cx="691764" cy="698490"/>
          </a:xfrm>
          <a:prstGeom prst="flowChartConnector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6</a:t>
            </a:r>
            <a:r>
              <a:rPr lang="ru-RU" sz="2400" b="1" dirty="0" smtClean="0">
                <a:solidFill>
                  <a:schemeClr val="tx1"/>
                </a:solidFill>
              </a:rPr>
              <a:t>.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5852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405</Words>
  <Application>Microsoft Office PowerPoint</Application>
  <PresentationFormat>Широкоэкранный</PresentationFormat>
  <Paragraphs>35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Мамонова ЛА</dc:creator>
  <cp:lastModifiedBy>Юлия Пронина</cp:lastModifiedBy>
  <cp:revision>44</cp:revision>
  <dcterms:created xsi:type="dcterms:W3CDTF">2022-12-09T05:40:24Z</dcterms:created>
  <dcterms:modified xsi:type="dcterms:W3CDTF">2023-03-06T06:43:29Z</dcterms:modified>
</cp:coreProperties>
</file>