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82" r:id="rId4"/>
    <p:sldId id="292" r:id="rId5"/>
    <p:sldId id="314" r:id="rId6"/>
    <p:sldId id="312" r:id="rId7"/>
    <p:sldId id="285" r:id="rId8"/>
    <p:sldId id="291" r:id="rId9"/>
    <p:sldId id="302" r:id="rId10"/>
    <p:sldId id="294" r:id="rId11"/>
    <p:sldId id="297" r:id="rId12"/>
    <p:sldId id="304" r:id="rId13"/>
    <p:sldId id="306" r:id="rId14"/>
    <p:sldId id="307" r:id="rId15"/>
    <p:sldId id="308" r:id="rId16"/>
    <p:sldId id="311" r:id="rId17"/>
    <p:sldId id="309" r:id="rId18"/>
    <p:sldId id="310" r:id="rId19"/>
    <p:sldId id="315" r:id="rId20"/>
  </p:sldIdLst>
  <p:sldSz cx="18288000" cy="10287000"/>
  <p:notesSz cx="6888163" cy="10020300"/>
  <p:embeddedFontLst>
    <p:embeddedFont>
      <p:font typeface="PT Astra Serif" panose="020A0603040505020204" pitchFamily="18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Fira Sans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3A0"/>
    <a:srgbClr val="267FA0"/>
    <a:srgbClr val="3BBBA0"/>
    <a:srgbClr val="22FE3C"/>
    <a:srgbClr val="ECF6DE"/>
    <a:srgbClr val="F8F3ED"/>
    <a:srgbClr val="E7E7E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49" d="100"/>
          <a:sy n="49" d="100"/>
        </p:scale>
        <p:origin x="25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F4C62-4AFC-4858-B2D2-E9BFEDCBFE3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1B61F7F-8030-4A96-BF1A-D50F87E91D57}" type="pres">
      <dgm:prSet presAssocID="{FAEF4C62-4AFC-4858-B2D2-E9BFEDCBFE3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97FE5-B247-434E-96C3-AAD53B6443D2}" type="presOf" srcId="{FAEF4C62-4AFC-4858-B2D2-E9BFEDCBFE3E}" destId="{01B61F7F-8030-4A96-BF1A-D50F87E91D57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0CABE-2113-47E3-AE5A-02AA73A357BE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03140C0-0065-4FC3-85F9-7975B1C87F1D}">
      <dgm:prSet phldrT="[Текст]" custT="1"/>
      <dgm:spPr/>
      <dgm:t>
        <a:bodyPr/>
        <a:lstStyle/>
        <a:p>
          <a:r>
            <a:rPr lang="ru-RU" sz="1200" b="1" smtClean="0"/>
            <a:t> </a:t>
          </a:r>
          <a:endParaRPr lang="ru-RU" sz="1200" b="1" dirty="0"/>
        </a:p>
      </dgm:t>
    </dgm:pt>
    <dgm:pt modelId="{71D9B08D-930D-4E73-87D0-6CF009C7C3DB}" type="sibTrans" cxnId="{2612AA2B-EC47-443E-8E90-B7DA276AAB0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170BB8F8-A44B-4E2F-9CEF-11F7FE0F550F}" type="parTrans" cxnId="{2612AA2B-EC47-443E-8E90-B7DA276AAB06}">
      <dgm:prSet/>
      <dgm:spPr/>
      <dgm:t>
        <a:bodyPr/>
        <a:lstStyle/>
        <a:p>
          <a:endParaRPr lang="ru-RU"/>
        </a:p>
      </dgm:t>
    </dgm:pt>
    <dgm:pt modelId="{48F494E3-D6CF-4E2B-8933-9071148E774A}">
      <dgm:prSet phldrT="[Текст]" custT="1"/>
      <dgm:spPr/>
      <dgm:t>
        <a:bodyPr/>
        <a:lstStyle/>
        <a:p>
          <a:r>
            <a:rPr lang="ru-RU" sz="1200" b="1" smtClean="0"/>
            <a:t> </a:t>
          </a:r>
          <a:endParaRPr lang="ru-RU" sz="1200" b="1" dirty="0"/>
        </a:p>
      </dgm:t>
    </dgm:pt>
    <dgm:pt modelId="{66037D74-7C38-495D-9336-47FD2B0D2F87}" type="sibTrans" cxnId="{E91A0C85-FEDF-4A2C-9BCE-15A80EC6776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B326258-7EA6-48B1-B87F-3F97661FDAEE}" type="parTrans" cxnId="{E91A0C85-FEDF-4A2C-9BCE-15A80EC67769}">
      <dgm:prSet/>
      <dgm:spPr/>
      <dgm:t>
        <a:bodyPr/>
        <a:lstStyle/>
        <a:p>
          <a:endParaRPr lang="ru-RU"/>
        </a:p>
      </dgm:t>
    </dgm:pt>
    <dgm:pt modelId="{E1B6A1A1-36DC-4033-863C-55EF4C2B6496}">
      <dgm:prSet phldrT="[Текст]" custT="1"/>
      <dgm:spPr/>
      <dgm:t>
        <a:bodyPr/>
        <a:lstStyle/>
        <a:p>
          <a:r>
            <a:rPr lang="ru-RU" sz="1200" b="1" smtClean="0"/>
            <a:t> </a:t>
          </a:r>
          <a:endParaRPr lang="ru-RU" sz="1200" b="1" dirty="0"/>
        </a:p>
      </dgm:t>
    </dgm:pt>
    <dgm:pt modelId="{643A7641-F998-437D-9260-0AAD0CEA448D}" type="sibTrans" cxnId="{B0A8313F-20BC-4A36-99CF-4E052E92BE7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1D068FF-1CFE-4386-9423-D654A86E39C1}" type="parTrans" cxnId="{B0A8313F-20BC-4A36-99CF-4E052E92BE75}">
      <dgm:prSet/>
      <dgm:spPr/>
      <dgm:t>
        <a:bodyPr/>
        <a:lstStyle/>
        <a:p>
          <a:endParaRPr lang="ru-RU"/>
        </a:p>
      </dgm:t>
    </dgm:pt>
    <dgm:pt modelId="{B5FF7BB8-1189-4E99-946E-460BC6288883}" type="pres">
      <dgm:prSet presAssocID="{F4E0CABE-2113-47E3-AE5A-02AA73A357B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5C415C8A-7808-42AF-BB07-F6DF8082D1D5}" type="pres">
      <dgm:prSet presAssocID="{E1B6A1A1-36DC-4033-863C-55EF4C2B6496}" presName="parent_text_1" presStyleLbl="revTx" presStyleIdx="0" presStyleCnt="3" custLinFactX="10293" custLinFactY="-19914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84AD4-E7DE-4AC9-827D-39D301C19BD3}" type="pres">
      <dgm:prSet presAssocID="{E1B6A1A1-36DC-4033-863C-55EF4C2B6496}" presName="image_accent_1" presStyleCnt="0"/>
      <dgm:spPr/>
      <dgm:t>
        <a:bodyPr/>
        <a:lstStyle/>
        <a:p>
          <a:endParaRPr lang="ru-RU"/>
        </a:p>
      </dgm:t>
    </dgm:pt>
    <dgm:pt modelId="{F46E2B2B-ABC6-4F83-BB06-E636A5DC18B7}" type="pres">
      <dgm:prSet presAssocID="{E1B6A1A1-36DC-4033-863C-55EF4C2B6496}" presName="imageAccentRepeatNode" presStyleLbl="alignNode1" presStyleIdx="0" presStyleCnt="6" custLinFactNeighborX="-10794" custLinFactNeighborY="-42459"/>
      <dgm:spPr/>
      <dgm:t>
        <a:bodyPr/>
        <a:lstStyle/>
        <a:p>
          <a:endParaRPr lang="ru-RU"/>
        </a:p>
      </dgm:t>
    </dgm:pt>
    <dgm:pt modelId="{B564E60F-DC35-48BA-BF37-4666947F3F3B}" type="pres">
      <dgm:prSet presAssocID="{E1B6A1A1-36DC-4033-863C-55EF4C2B6496}" presName="accent_1" presStyleLbl="alignNode1" presStyleIdx="1" presStyleCnt="6" custLinFactNeighborX="12852" custLinFactNeighborY="-18803"/>
      <dgm:spPr/>
      <dgm:t>
        <a:bodyPr/>
        <a:lstStyle/>
        <a:p>
          <a:endParaRPr lang="ru-RU"/>
        </a:p>
      </dgm:t>
    </dgm:pt>
    <dgm:pt modelId="{75E81298-C24C-4323-A71F-6B0979156FA3}" type="pres">
      <dgm:prSet presAssocID="{643A7641-F998-437D-9260-0AAD0CEA448D}" presName="image_1" presStyleCnt="0"/>
      <dgm:spPr/>
      <dgm:t>
        <a:bodyPr/>
        <a:lstStyle/>
        <a:p>
          <a:endParaRPr lang="ru-RU"/>
        </a:p>
      </dgm:t>
    </dgm:pt>
    <dgm:pt modelId="{32FD1E54-7C66-434D-9EC9-75168E01A34E}" type="pres">
      <dgm:prSet presAssocID="{643A7641-F998-437D-9260-0AAD0CEA448D}" presName="imageRepeatNode" presStyleLbl="fgImgPlace1" presStyleIdx="0" presStyleCnt="3" custLinFactNeighborX="-11710" custLinFactNeighborY="-45989"/>
      <dgm:spPr/>
      <dgm:t>
        <a:bodyPr/>
        <a:lstStyle/>
        <a:p>
          <a:endParaRPr lang="ru-RU"/>
        </a:p>
      </dgm:t>
    </dgm:pt>
    <dgm:pt modelId="{EB9C8791-FD0F-421F-BCF0-D556258009C8}" type="pres">
      <dgm:prSet presAssocID="{903140C0-0065-4FC3-85F9-7975B1C87F1D}" presName="parent_text_2" presStyleLbl="revTx" presStyleIdx="1" presStyleCnt="3" custLinFactNeighborX="-21159" custLinFactNeighborY="75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1D689-8390-4DF0-B7C6-6FDFAFAEFBAB}" type="pres">
      <dgm:prSet presAssocID="{903140C0-0065-4FC3-85F9-7975B1C87F1D}" presName="image_accent_2" presStyleCnt="0"/>
      <dgm:spPr/>
      <dgm:t>
        <a:bodyPr/>
        <a:lstStyle/>
        <a:p>
          <a:endParaRPr lang="ru-RU"/>
        </a:p>
      </dgm:t>
    </dgm:pt>
    <dgm:pt modelId="{4F3BF5F0-A6C1-4B92-9657-2935D7D62F1B}" type="pres">
      <dgm:prSet presAssocID="{903140C0-0065-4FC3-85F9-7975B1C87F1D}" presName="imageAccentRepeatNode" presStyleLbl="alignNode1" presStyleIdx="2" presStyleCnt="6"/>
      <dgm:spPr/>
      <dgm:t>
        <a:bodyPr/>
        <a:lstStyle/>
        <a:p>
          <a:endParaRPr lang="ru-RU"/>
        </a:p>
      </dgm:t>
    </dgm:pt>
    <dgm:pt modelId="{D5DB1E30-956B-436B-8C76-E3A030FCDB29}" type="pres">
      <dgm:prSet presAssocID="{71D9B08D-930D-4E73-87D0-6CF009C7C3DB}" presName="image_2" presStyleCnt="0"/>
      <dgm:spPr/>
      <dgm:t>
        <a:bodyPr/>
        <a:lstStyle/>
        <a:p>
          <a:endParaRPr lang="ru-RU"/>
        </a:p>
      </dgm:t>
    </dgm:pt>
    <dgm:pt modelId="{DCE2500F-1113-4648-BB4A-0A44CBAC4627}" type="pres">
      <dgm:prSet presAssocID="{71D9B08D-930D-4E73-87D0-6CF009C7C3DB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0502AB10-4AAB-46B0-ADE7-E6567B03B6F7}" type="pres">
      <dgm:prSet presAssocID="{48F494E3-D6CF-4E2B-8933-9071148E774A}" presName="image_accent_3" presStyleCnt="0"/>
      <dgm:spPr/>
      <dgm:t>
        <a:bodyPr/>
        <a:lstStyle/>
        <a:p>
          <a:endParaRPr lang="ru-RU"/>
        </a:p>
      </dgm:t>
    </dgm:pt>
    <dgm:pt modelId="{E9B3B58C-491E-49A4-A6B3-B7B8FE7293DE}" type="pres">
      <dgm:prSet presAssocID="{48F494E3-D6CF-4E2B-8933-9071148E774A}" presName="imageAccentRepeatNode" presStyleLbl="alignNode1" presStyleIdx="3" presStyleCnt="6"/>
      <dgm:spPr/>
      <dgm:t>
        <a:bodyPr/>
        <a:lstStyle/>
        <a:p>
          <a:endParaRPr lang="ru-RU"/>
        </a:p>
      </dgm:t>
    </dgm:pt>
    <dgm:pt modelId="{60C08CA5-1A26-4485-B843-408BF873FDA1}" type="pres">
      <dgm:prSet presAssocID="{48F494E3-D6CF-4E2B-8933-9071148E774A}" presName="parent_text_3" presStyleLbl="revTx" presStyleIdx="2" presStyleCnt="3" custScaleX="132749" custLinFactX="-9132" custLinFactY="54784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A2DA5-443D-49DF-BD0F-5E6EF8207CC7}" type="pres">
      <dgm:prSet presAssocID="{48F494E3-D6CF-4E2B-8933-9071148E774A}" presName="accent_2" presStyleLbl="alignNode1" presStyleIdx="4" presStyleCnt="6" custLinFactY="109263" custLinFactNeighborX="48672" custLinFactNeighborY="200000"/>
      <dgm:spPr/>
      <dgm:t>
        <a:bodyPr/>
        <a:lstStyle/>
        <a:p>
          <a:endParaRPr lang="ru-RU"/>
        </a:p>
      </dgm:t>
    </dgm:pt>
    <dgm:pt modelId="{ABE52E7E-D64A-4E26-83C5-7652D13BB424}" type="pres">
      <dgm:prSet presAssocID="{48F494E3-D6CF-4E2B-8933-9071148E774A}" presName="accent_3" presStyleLbl="alignNode1" presStyleIdx="5" presStyleCnt="6" custLinFactY="-46324" custLinFactNeighborX="61419" custLinFactNeighborY="-100000"/>
      <dgm:spPr/>
      <dgm:t>
        <a:bodyPr/>
        <a:lstStyle/>
        <a:p>
          <a:endParaRPr lang="ru-RU"/>
        </a:p>
      </dgm:t>
    </dgm:pt>
    <dgm:pt modelId="{871F7076-2894-483F-86F7-CB115004C088}" type="pres">
      <dgm:prSet presAssocID="{66037D74-7C38-495D-9336-47FD2B0D2F87}" presName="image_3" presStyleCnt="0"/>
      <dgm:spPr/>
      <dgm:t>
        <a:bodyPr/>
        <a:lstStyle/>
        <a:p>
          <a:endParaRPr lang="ru-RU"/>
        </a:p>
      </dgm:t>
    </dgm:pt>
    <dgm:pt modelId="{7A16D73B-1820-425E-B08B-890DD5DF75C8}" type="pres">
      <dgm:prSet presAssocID="{66037D74-7C38-495D-9336-47FD2B0D2F87}" presName="imageRepeatNode" presStyleLbl="fgImgPlace1" presStyleIdx="2" presStyleCnt="3" custScaleX="161061" custScaleY="143838"/>
      <dgm:spPr/>
      <dgm:t>
        <a:bodyPr/>
        <a:lstStyle/>
        <a:p>
          <a:endParaRPr lang="ru-RU"/>
        </a:p>
      </dgm:t>
    </dgm:pt>
  </dgm:ptLst>
  <dgm:cxnLst>
    <dgm:cxn modelId="{C1DC8A27-F961-40E7-B0C9-D665AD2A5B9A}" type="presOf" srcId="{48F494E3-D6CF-4E2B-8933-9071148E774A}" destId="{60C08CA5-1A26-4485-B843-408BF873FDA1}" srcOrd="0" destOrd="0" presId="urn:microsoft.com/office/officeart/2008/layout/BubblePictureList"/>
    <dgm:cxn modelId="{B0A8313F-20BC-4A36-99CF-4E052E92BE75}" srcId="{F4E0CABE-2113-47E3-AE5A-02AA73A357BE}" destId="{E1B6A1A1-36DC-4033-863C-55EF4C2B6496}" srcOrd="0" destOrd="0" parTransId="{01D068FF-1CFE-4386-9423-D654A86E39C1}" sibTransId="{643A7641-F998-437D-9260-0AAD0CEA448D}"/>
    <dgm:cxn modelId="{9BFB30A7-ACA2-4559-BC01-E743DF850B36}" type="presOf" srcId="{903140C0-0065-4FC3-85F9-7975B1C87F1D}" destId="{EB9C8791-FD0F-421F-BCF0-D556258009C8}" srcOrd="0" destOrd="0" presId="urn:microsoft.com/office/officeart/2008/layout/BubblePictureList"/>
    <dgm:cxn modelId="{3F9408F8-54E7-4E2E-8790-5ED4DAD76D2B}" type="presOf" srcId="{643A7641-F998-437D-9260-0AAD0CEA448D}" destId="{32FD1E54-7C66-434D-9EC9-75168E01A34E}" srcOrd="0" destOrd="0" presId="urn:microsoft.com/office/officeart/2008/layout/BubblePictureList"/>
    <dgm:cxn modelId="{E91A0C85-FEDF-4A2C-9BCE-15A80EC67769}" srcId="{F4E0CABE-2113-47E3-AE5A-02AA73A357BE}" destId="{48F494E3-D6CF-4E2B-8933-9071148E774A}" srcOrd="2" destOrd="0" parTransId="{0B326258-7EA6-48B1-B87F-3F97661FDAEE}" sibTransId="{66037D74-7C38-495D-9336-47FD2B0D2F87}"/>
    <dgm:cxn modelId="{2E8B1E1E-F43A-4F92-B4DA-627474689632}" type="presOf" srcId="{66037D74-7C38-495D-9336-47FD2B0D2F87}" destId="{7A16D73B-1820-425E-B08B-890DD5DF75C8}" srcOrd="0" destOrd="0" presId="urn:microsoft.com/office/officeart/2008/layout/BubblePictureList"/>
    <dgm:cxn modelId="{2612AA2B-EC47-443E-8E90-B7DA276AAB06}" srcId="{F4E0CABE-2113-47E3-AE5A-02AA73A357BE}" destId="{903140C0-0065-4FC3-85F9-7975B1C87F1D}" srcOrd="1" destOrd="0" parTransId="{170BB8F8-A44B-4E2F-9CEF-11F7FE0F550F}" sibTransId="{71D9B08D-930D-4E73-87D0-6CF009C7C3DB}"/>
    <dgm:cxn modelId="{48B5C6C2-9000-4083-A09B-517227382E90}" type="presOf" srcId="{E1B6A1A1-36DC-4033-863C-55EF4C2B6496}" destId="{5C415C8A-7808-42AF-BB07-F6DF8082D1D5}" srcOrd="0" destOrd="0" presId="urn:microsoft.com/office/officeart/2008/layout/BubblePictureList"/>
    <dgm:cxn modelId="{F0C55788-D4CB-4291-B963-F6D3993F117B}" type="presOf" srcId="{71D9B08D-930D-4E73-87D0-6CF009C7C3DB}" destId="{DCE2500F-1113-4648-BB4A-0A44CBAC4627}" srcOrd="0" destOrd="0" presId="urn:microsoft.com/office/officeart/2008/layout/BubblePictureList"/>
    <dgm:cxn modelId="{CBA32892-C4EF-47E6-AFB1-E5C73DA04885}" type="presOf" srcId="{F4E0CABE-2113-47E3-AE5A-02AA73A357BE}" destId="{B5FF7BB8-1189-4E99-946E-460BC6288883}" srcOrd="0" destOrd="0" presId="urn:microsoft.com/office/officeart/2008/layout/BubblePictureList"/>
    <dgm:cxn modelId="{79C399B3-C2D9-46A2-A5E6-25631BD23E9E}" type="presParOf" srcId="{B5FF7BB8-1189-4E99-946E-460BC6288883}" destId="{5C415C8A-7808-42AF-BB07-F6DF8082D1D5}" srcOrd="0" destOrd="0" presId="urn:microsoft.com/office/officeart/2008/layout/BubblePictureList"/>
    <dgm:cxn modelId="{E1C5DEDB-62F5-4E1F-8E13-AE19F23445F1}" type="presParOf" srcId="{B5FF7BB8-1189-4E99-946E-460BC6288883}" destId="{E8F84AD4-E7DE-4AC9-827D-39D301C19BD3}" srcOrd="1" destOrd="0" presId="urn:microsoft.com/office/officeart/2008/layout/BubblePictureList"/>
    <dgm:cxn modelId="{E5067BC8-99EB-4BD0-892A-4E903527AF7B}" type="presParOf" srcId="{E8F84AD4-E7DE-4AC9-827D-39D301C19BD3}" destId="{F46E2B2B-ABC6-4F83-BB06-E636A5DC18B7}" srcOrd="0" destOrd="0" presId="urn:microsoft.com/office/officeart/2008/layout/BubblePictureList"/>
    <dgm:cxn modelId="{F444CE9B-D91B-4112-83DD-A898C5BE3627}" type="presParOf" srcId="{B5FF7BB8-1189-4E99-946E-460BC6288883}" destId="{B564E60F-DC35-48BA-BF37-4666947F3F3B}" srcOrd="2" destOrd="0" presId="urn:microsoft.com/office/officeart/2008/layout/BubblePictureList"/>
    <dgm:cxn modelId="{B8D7088D-FB99-46F2-96CE-839F6103DF79}" type="presParOf" srcId="{B5FF7BB8-1189-4E99-946E-460BC6288883}" destId="{75E81298-C24C-4323-A71F-6B0979156FA3}" srcOrd="3" destOrd="0" presId="urn:microsoft.com/office/officeart/2008/layout/BubblePictureList"/>
    <dgm:cxn modelId="{E61AD580-E77E-46E3-AC26-6F6802F54A3E}" type="presParOf" srcId="{75E81298-C24C-4323-A71F-6B0979156FA3}" destId="{32FD1E54-7C66-434D-9EC9-75168E01A34E}" srcOrd="0" destOrd="0" presId="urn:microsoft.com/office/officeart/2008/layout/BubblePictureList"/>
    <dgm:cxn modelId="{ADCDCA04-CF21-4B22-8B45-D759611D9123}" type="presParOf" srcId="{B5FF7BB8-1189-4E99-946E-460BC6288883}" destId="{EB9C8791-FD0F-421F-BCF0-D556258009C8}" srcOrd="4" destOrd="0" presId="urn:microsoft.com/office/officeart/2008/layout/BubblePictureList"/>
    <dgm:cxn modelId="{5DE80523-DEA4-4576-9EC1-F870B7937606}" type="presParOf" srcId="{B5FF7BB8-1189-4E99-946E-460BC6288883}" destId="{F841D689-8390-4DF0-B7C6-6FDFAFAEFBAB}" srcOrd="5" destOrd="0" presId="urn:microsoft.com/office/officeart/2008/layout/BubblePictureList"/>
    <dgm:cxn modelId="{9864F9E4-01A3-44FB-A522-D194E6D54B35}" type="presParOf" srcId="{F841D689-8390-4DF0-B7C6-6FDFAFAEFBAB}" destId="{4F3BF5F0-A6C1-4B92-9657-2935D7D62F1B}" srcOrd="0" destOrd="0" presId="urn:microsoft.com/office/officeart/2008/layout/BubblePictureList"/>
    <dgm:cxn modelId="{E46F05EA-F568-4122-B16A-B1F895B8D41D}" type="presParOf" srcId="{B5FF7BB8-1189-4E99-946E-460BC6288883}" destId="{D5DB1E30-956B-436B-8C76-E3A030FCDB29}" srcOrd="6" destOrd="0" presId="urn:microsoft.com/office/officeart/2008/layout/BubblePictureList"/>
    <dgm:cxn modelId="{16F73D0A-EBC0-4704-B46C-6C392E4676AB}" type="presParOf" srcId="{D5DB1E30-956B-436B-8C76-E3A030FCDB29}" destId="{DCE2500F-1113-4648-BB4A-0A44CBAC4627}" srcOrd="0" destOrd="0" presId="urn:microsoft.com/office/officeart/2008/layout/BubblePictureList"/>
    <dgm:cxn modelId="{5A649761-CEF0-4A87-A95F-684692C89218}" type="presParOf" srcId="{B5FF7BB8-1189-4E99-946E-460BC6288883}" destId="{0502AB10-4AAB-46B0-ADE7-E6567B03B6F7}" srcOrd="7" destOrd="0" presId="urn:microsoft.com/office/officeart/2008/layout/BubblePictureList"/>
    <dgm:cxn modelId="{F60A2B5A-E3A7-4C2E-97A6-F2A04AEF244D}" type="presParOf" srcId="{0502AB10-4AAB-46B0-ADE7-E6567B03B6F7}" destId="{E9B3B58C-491E-49A4-A6B3-B7B8FE7293DE}" srcOrd="0" destOrd="0" presId="urn:microsoft.com/office/officeart/2008/layout/BubblePictureList"/>
    <dgm:cxn modelId="{646B2401-045A-4B77-AE46-91FBF93E3C0A}" type="presParOf" srcId="{B5FF7BB8-1189-4E99-946E-460BC6288883}" destId="{60C08CA5-1A26-4485-B843-408BF873FDA1}" srcOrd="8" destOrd="0" presId="urn:microsoft.com/office/officeart/2008/layout/BubblePictureList"/>
    <dgm:cxn modelId="{E9DAE62D-AF83-46FA-BC76-5734FBAAF432}" type="presParOf" srcId="{B5FF7BB8-1189-4E99-946E-460BC6288883}" destId="{90FA2DA5-443D-49DF-BD0F-5E6EF8207CC7}" srcOrd="9" destOrd="0" presId="urn:microsoft.com/office/officeart/2008/layout/BubblePictureList"/>
    <dgm:cxn modelId="{DDB9A61C-8DDB-4D58-BC19-B3F7B6C5B43C}" type="presParOf" srcId="{B5FF7BB8-1189-4E99-946E-460BC6288883}" destId="{ABE52E7E-D64A-4E26-83C5-7652D13BB424}" srcOrd="10" destOrd="0" presId="urn:microsoft.com/office/officeart/2008/layout/BubblePictureList"/>
    <dgm:cxn modelId="{4DDD13E3-6DCF-48F8-B34D-2AA982BA43A7}" type="presParOf" srcId="{B5FF7BB8-1189-4E99-946E-460BC6288883}" destId="{871F7076-2894-483F-86F7-CB115004C088}" srcOrd="11" destOrd="0" presId="urn:microsoft.com/office/officeart/2008/layout/BubblePictureList"/>
    <dgm:cxn modelId="{7FFBBF3B-F116-454F-A494-AE7CEA077AEC}" type="presParOf" srcId="{871F7076-2894-483F-86F7-CB115004C088}" destId="{7A16D73B-1820-425E-B08B-890DD5DF75C8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E2B2B-ABC6-4F83-BB06-E636A5DC18B7}">
      <dsp:nvSpPr>
        <dsp:cNvPr id="0" name=""/>
        <dsp:cNvSpPr/>
      </dsp:nvSpPr>
      <dsp:spPr>
        <a:xfrm>
          <a:off x="1022356" y="1055647"/>
          <a:ext cx="1298971" cy="12991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4E60F-DC35-48BA-BF37-4666947F3F3B}">
      <dsp:nvSpPr>
        <dsp:cNvPr id="0" name=""/>
        <dsp:cNvSpPr/>
      </dsp:nvSpPr>
      <dsp:spPr>
        <a:xfrm>
          <a:off x="2040690" y="578039"/>
          <a:ext cx="385784" cy="385537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D1E54-7C66-434D-9EC9-75168E01A34E}">
      <dsp:nvSpPr>
        <dsp:cNvPr id="0" name=""/>
        <dsp:cNvSpPr/>
      </dsp:nvSpPr>
      <dsp:spPr>
        <a:xfrm>
          <a:off x="1072003" y="1105499"/>
          <a:ext cx="1199676" cy="11994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BF5F0-A6C1-4B92-9657-2935D7D62F1B}">
      <dsp:nvSpPr>
        <dsp:cNvPr id="0" name=""/>
        <dsp:cNvSpPr/>
      </dsp:nvSpPr>
      <dsp:spPr>
        <a:xfrm>
          <a:off x="2555950" y="1852713"/>
          <a:ext cx="679871" cy="6797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2500F-1113-4648-BB4A-0A44CBAC4627}">
      <dsp:nvSpPr>
        <dsp:cNvPr id="0" name=""/>
        <dsp:cNvSpPr/>
      </dsp:nvSpPr>
      <dsp:spPr>
        <a:xfrm>
          <a:off x="2596102" y="1892869"/>
          <a:ext cx="599567" cy="59962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3B58C-491E-49A4-A6B3-B7B8FE7293DE}">
      <dsp:nvSpPr>
        <dsp:cNvPr id="0" name=""/>
        <dsp:cNvSpPr/>
      </dsp:nvSpPr>
      <dsp:spPr>
        <a:xfrm>
          <a:off x="2290078" y="893269"/>
          <a:ext cx="871407" cy="871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A2DA5-443D-49DF-BD0F-5E6EF8207CC7}">
      <dsp:nvSpPr>
        <dsp:cNvPr id="0" name=""/>
        <dsp:cNvSpPr/>
      </dsp:nvSpPr>
      <dsp:spPr>
        <a:xfrm>
          <a:off x="3157695" y="1562437"/>
          <a:ext cx="285404" cy="285599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2E7E-D64A-4E26-83C5-7652D13BB424}">
      <dsp:nvSpPr>
        <dsp:cNvPr id="0" name=""/>
        <dsp:cNvSpPr/>
      </dsp:nvSpPr>
      <dsp:spPr>
        <a:xfrm>
          <a:off x="3436367" y="2222095"/>
          <a:ext cx="214324" cy="214087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6D73B-1820-425E-B08B-890DD5DF75C8}">
      <dsp:nvSpPr>
        <dsp:cNvPr id="0" name=""/>
        <dsp:cNvSpPr/>
      </dsp:nvSpPr>
      <dsp:spPr>
        <a:xfrm>
          <a:off x="2098150" y="768399"/>
          <a:ext cx="1255806" cy="11214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15C8A-7808-42AF-BB07-F6DF8082D1D5}">
      <dsp:nvSpPr>
        <dsp:cNvPr id="0" name=""/>
        <dsp:cNvSpPr/>
      </dsp:nvSpPr>
      <dsp:spPr>
        <a:xfrm>
          <a:off x="2003974" y="188606"/>
          <a:ext cx="1927838" cy="626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 </a:t>
          </a:r>
          <a:endParaRPr lang="ru-RU" sz="1200" b="1" kern="1200" dirty="0"/>
        </a:p>
      </dsp:txBody>
      <dsp:txXfrm>
        <a:off x="2003974" y="188606"/>
        <a:ext cx="1927838" cy="626018"/>
      </dsp:txXfrm>
    </dsp:sp>
    <dsp:sp modelId="{EB9C8791-FD0F-421F-BCF0-D556258009C8}">
      <dsp:nvSpPr>
        <dsp:cNvPr id="0" name=""/>
        <dsp:cNvSpPr/>
      </dsp:nvSpPr>
      <dsp:spPr>
        <a:xfrm>
          <a:off x="2967899" y="2347636"/>
          <a:ext cx="1927838" cy="59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 </a:t>
          </a:r>
          <a:endParaRPr lang="ru-RU" sz="1200" b="1" kern="1200" dirty="0"/>
        </a:p>
      </dsp:txBody>
      <dsp:txXfrm>
        <a:off x="2967899" y="2347636"/>
        <a:ext cx="1927838" cy="599624"/>
      </dsp:txXfrm>
    </dsp:sp>
    <dsp:sp modelId="{60C08CA5-1A26-4485-B843-408BF873FDA1}">
      <dsp:nvSpPr>
        <dsp:cNvPr id="0" name=""/>
        <dsp:cNvSpPr/>
      </dsp:nvSpPr>
      <dsp:spPr>
        <a:xfrm>
          <a:off x="885167" y="2146059"/>
          <a:ext cx="2559186" cy="77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 </a:t>
          </a:r>
          <a:endParaRPr lang="ru-RU" sz="1200" b="1" kern="1200" dirty="0"/>
        </a:p>
      </dsp:txBody>
      <dsp:txXfrm>
        <a:off x="885167" y="2146059"/>
        <a:ext cx="2559186" cy="77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6" y="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r">
              <a:defRPr sz="1200"/>
            </a:lvl1pPr>
          </a:lstStyle>
          <a:p>
            <a:fld id="{82893965-FB9D-4F99-9E86-1A59F7011BA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57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6" y="951857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r">
              <a:defRPr sz="1200"/>
            </a:lvl1pPr>
          </a:lstStyle>
          <a:p>
            <a:fld id="{D0B5131F-FCEC-4918-92B7-2F1B16645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78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r">
              <a:defRPr sz="1200"/>
            </a:lvl1pPr>
          </a:lstStyle>
          <a:p>
            <a:fld id="{7BD027E0-E849-45B1-AEDA-E87300415AB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7" tIns="45723" rIns="91447" bIns="457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6" y="4822002"/>
            <a:ext cx="5510213" cy="3945562"/>
          </a:xfrm>
          <a:prstGeom prst="rect">
            <a:avLst/>
          </a:prstGeom>
        </p:spPr>
        <p:txBody>
          <a:bodyPr vert="horz" lIns="91447" tIns="45723" rIns="91447" bIns="457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57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6" y="9518570"/>
            <a:ext cx="2984500" cy="501730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r">
              <a:defRPr sz="1200"/>
            </a:lvl1pPr>
          </a:lstStyle>
          <a:p>
            <a:fld id="{05F9316A-AB9A-428C-A5CC-DCD858B4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4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316A-AB9A-428C-A5CC-DCD858B475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9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67013" y="944563"/>
            <a:ext cx="4529137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74952" y="6543596"/>
            <a:ext cx="4341442" cy="344463"/>
          </a:xfrm>
          <a:prstGeom prst="rect">
            <a:avLst/>
          </a:prstGeom>
        </p:spPr>
        <p:txBody>
          <a:bodyPr/>
          <a:lstStyle/>
          <a:p>
            <a:pPr defTabSz="966143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6143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41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10257642" y="1580517"/>
            <a:ext cx="8054985" cy="870648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7476376" y="9650880"/>
            <a:ext cx="535677" cy="526812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1480368">
              <a:spcBef>
                <a:spcPts val="600"/>
              </a:spcBef>
              <a:defRPr sz="255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8453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svg"/><Relationship Id="rId18" Type="http://schemas.microsoft.com/office/2007/relationships/diagramDrawing" Target="../diagrams/drawing2.xml"/><Relationship Id="rId3" Type="http://schemas.openxmlformats.org/officeDocument/2006/relationships/image" Target="../media/image40.svg"/><Relationship Id="rId7" Type="http://schemas.openxmlformats.org/officeDocument/2006/relationships/image" Target="../media/image42.svg"/><Relationship Id="rId12" Type="http://schemas.openxmlformats.org/officeDocument/2006/relationships/image" Target="../media/image10.png"/><Relationship Id="rId1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3.svg"/><Relationship Id="rId5" Type="http://schemas.openxmlformats.org/officeDocument/2006/relationships/image" Target="../media/image20.sv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19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4.svg"/><Relationship Id="rId1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435" b="9435"/>
          <a:stretch>
            <a:fillRect/>
          </a:stretch>
        </p:blipFill>
        <p:spPr>
          <a:xfrm>
            <a:off x="-762000" y="-19050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07294" y="3506193"/>
            <a:ext cx="1427570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Итоги реализации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национального проекта «Образование 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на территории Ульяновской области в 2021 году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8729435"/>
            <a:ext cx="15697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10"/>
              </a:lnSpc>
            </a:pPr>
            <a:r>
              <a:rPr lang="ru-RU" sz="2400" dirty="0" smtClean="0">
                <a:solidFill>
                  <a:srgbClr val="FFFFFF"/>
                </a:solidFill>
                <a:latin typeface="Fira Sans Bold"/>
              </a:rPr>
              <a:t>Докладчик: </a:t>
            </a:r>
            <a:r>
              <a:rPr lang="ru-RU" sz="2400" dirty="0">
                <a:solidFill>
                  <a:srgbClr val="FFFFFF"/>
                </a:solidFill>
                <a:latin typeface="Fira Sans Bold"/>
              </a:rPr>
              <a:t>Семенова Наталья Владимировна</a:t>
            </a:r>
            <a:endParaRPr lang="en-US" sz="2400" dirty="0">
              <a:solidFill>
                <a:srgbClr val="FFFFFF"/>
              </a:solidFill>
              <a:latin typeface="Fira Sans Bold"/>
            </a:endParaRPr>
          </a:p>
          <a:p>
            <a:pPr>
              <a:lnSpc>
                <a:spcPts val="4810"/>
              </a:lnSpc>
            </a:pPr>
            <a:r>
              <a:rPr lang="ru-RU" sz="2400" dirty="0" smtClean="0">
                <a:solidFill>
                  <a:srgbClr val="FFFFFF"/>
                </a:solidFill>
                <a:latin typeface="Fira Sans Bold"/>
              </a:rPr>
              <a:t>Исполняющий обязанности Министра просвещения и воспитания Ульяновской области</a:t>
            </a:r>
            <a:endParaRPr lang="en-US" sz="2400" dirty="0">
              <a:solidFill>
                <a:srgbClr val="FFFFFF"/>
              </a:solidFill>
              <a:latin typeface="Fira Sans Bold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548" y="82648"/>
            <a:ext cx="3155852" cy="3155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" y="547537"/>
            <a:ext cx="2968097" cy="22260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343571"/>
            <a:ext cx="15173923" cy="1576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Ожидаемые количественные и качественные показатели </a:t>
            </a:r>
            <a:endParaRPr lang="ru-RU" sz="3600" spc="67" dirty="0" smtClean="0">
              <a:solidFill>
                <a:srgbClr val="3BBBA0"/>
              </a:solidFill>
              <a:latin typeface="Fira Sans Bold"/>
            </a:endParaRPr>
          </a:p>
          <a:p>
            <a:pPr>
              <a:lnSpc>
                <a:spcPct val="150000"/>
              </a:lnSpc>
            </a:pPr>
            <a:r>
              <a:rPr lang="ru-RU" sz="3600" spc="67" dirty="0" smtClean="0">
                <a:solidFill>
                  <a:srgbClr val="3BBBA0"/>
                </a:solidFill>
                <a:latin typeface="Fira Sans Bold"/>
              </a:rPr>
              <a:t>в </a:t>
            </a:r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2022 году, к 2024 году, к 2030 </a:t>
            </a:r>
            <a:r>
              <a:rPr lang="ru-RU" sz="3600" spc="67" dirty="0" smtClean="0">
                <a:solidFill>
                  <a:srgbClr val="3BBBA0"/>
                </a:solidFill>
                <a:latin typeface="Fira Sans Bold"/>
              </a:rPr>
              <a:t>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9034" y="2470256"/>
            <a:ext cx="12141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Обеспечена </a:t>
            </a:r>
            <a:r>
              <a:rPr lang="ru-RU" sz="2000" b="1" dirty="0"/>
              <a:t>возможность обучающимся образовательных организаций, реализующих программы среднего профессионального образования, получить профессиональное образование, соответствующее требованиям экономики и запросам рынка </a:t>
            </a:r>
            <a:r>
              <a:rPr lang="ru-RU" sz="2000" b="1" dirty="0" smtClean="0"/>
              <a:t>труда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2022 год - 33 </a:t>
            </a:r>
            <a:r>
              <a:rPr lang="ru-RU" sz="2000" dirty="0"/>
              <a:t>мастерских, оснащенных современной </a:t>
            </a:r>
            <a:r>
              <a:rPr lang="ru-RU" sz="2000" dirty="0" smtClean="0"/>
              <a:t>МТБ</a:t>
            </a:r>
            <a:r>
              <a:rPr lang="ru-RU" sz="2000" dirty="0"/>
              <a:t>;</a:t>
            </a:r>
            <a:r>
              <a:rPr lang="ru-RU" sz="2000" dirty="0" smtClean="0"/>
              <a:t>                                        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2024 год – 59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2030 год -  70;</a:t>
            </a:r>
            <a:endParaRPr lang="ru-RU" sz="2000" dirty="0"/>
          </a:p>
          <a:p>
            <a:r>
              <a:rPr lang="ru-RU" sz="2000" dirty="0"/>
              <a:t>- создан образовательно-производственный кластер «</a:t>
            </a:r>
            <a:r>
              <a:rPr lang="ru-RU" sz="2000" dirty="0" err="1"/>
              <a:t>Профессионалитет</a:t>
            </a:r>
            <a:r>
              <a:rPr lang="ru-RU" sz="2000" dirty="0"/>
              <a:t>»;</a:t>
            </a:r>
          </a:p>
          <a:p>
            <a:r>
              <a:rPr lang="ru-RU" sz="2000" dirty="0" smtClean="0"/>
              <a:t>- 2024 год </a:t>
            </a:r>
            <a:r>
              <a:rPr lang="ru-RU" sz="2000" dirty="0"/>
              <a:t>3 базовых </a:t>
            </a:r>
            <a:r>
              <a:rPr lang="ru-RU" sz="2000" dirty="0" smtClean="0"/>
              <a:t>СПО, обеспечивают инклюзивное образование;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2024 </a:t>
            </a:r>
            <a:r>
              <a:rPr lang="ru-RU" sz="2000" dirty="0"/>
              <a:t>год </a:t>
            </a:r>
            <a:r>
              <a:rPr lang="ru-RU" sz="2000" dirty="0" smtClean="0"/>
              <a:t>– ЦОПП в </a:t>
            </a:r>
            <a:r>
              <a:rPr lang="ru-RU" sz="2000" dirty="0"/>
              <a:t>области </a:t>
            </a:r>
            <a:r>
              <a:rPr lang="ru-RU" sz="2000" dirty="0" smtClean="0"/>
              <a:t>здравоохранения.                                                                   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Создана </a:t>
            </a:r>
            <a:r>
              <a:rPr lang="ru-RU" sz="2000" b="1" dirty="0"/>
              <a:t>и внедрена в общеобразовательных организациях цифровая образовательная среда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2024 год - 76,6% </a:t>
            </a:r>
            <a:r>
              <a:rPr lang="ru-RU" sz="2000" dirty="0" smtClean="0"/>
              <a:t>школ, </a:t>
            </a:r>
            <a:r>
              <a:rPr lang="ru-RU" sz="2000" dirty="0"/>
              <a:t>оснащены в рамках </a:t>
            </a:r>
            <a:r>
              <a:rPr lang="ru-RU" sz="2000" dirty="0" smtClean="0"/>
              <a:t>ЦОС.</a:t>
            </a:r>
            <a:endParaRPr lang="ru-RU" sz="800" b="1" dirty="0"/>
          </a:p>
          <a:p>
            <a:r>
              <a:rPr lang="ru-RU" sz="2000" b="1" dirty="0" smtClean="0"/>
              <a:t>Обеспечение </a:t>
            </a:r>
            <a:r>
              <a:rPr lang="ru-RU" sz="2000" b="1" dirty="0"/>
              <a:t>реализации цифровой трансформации системы </a:t>
            </a:r>
            <a:r>
              <a:rPr lang="ru-RU" sz="2000" b="1" dirty="0" smtClean="0"/>
              <a:t>образования</a:t>
            </a:r>
          </a:p>
          <a:p>
            <a:r>
              <a:rPr lang="ru-RU" sz="2000" dirty="0" smtClean="0"/>
              <a:t>- 2022 </a:t>
            </a:r>
            <a:r>
              <a:rPr lang="ru-RU" sz="2000" dirty="0"/>
              <a:t>год - 10%, 2023 год - 15%, 2024 год - 20% </a:t>
            </a:r>
            <a:r>
              <a:rPr lang="ru-RU" sz="2000" dirty="0" smtClean="0"/>
              <a:t>обучающихся предоставлен доступ </a:t>
            </a:r>
            <a:r>
              <a:rPr lang="ru-RU" sz="2000" dirty="0"/>
              <a:t>к федеральной информационно-сервисной платформе </a:t>
            </a:r>
            <a:r>
              <a:rPr lang="ru-RU" sz="2000" dirty="0" smtClean="0"/>
              <a:t>ЦОС;</a:t>
            </a:r>
            <a:endParaRPr lang="ru-RU" sz="2000" dirty="0"/>
          </a:p>
          <a:p>
            <a:r>
              <a:rPr lang="ru-RU" sz="2000" dirty="0" smtClean="0"/>
              <a:t>- 2022 </a:t>
            </a:r>
            <a:r>
              <a:rPr lang="ru-RU" sz="2000" dirty="0"/>
              <a:t>год - 10%, 2023 год – 20 %, 2024 год - 40% </a:t>
            </a:r>
            <a:r>
              <a:rPr lang="ru-RU" sz="2000" dirty="0" smtClean="0"/>
              <a:t>педагогов, используют </a:t>
            </a:r>
            <a:r>
              <a:rPr lang="ru-RU" sz="2000" dirty="0"/>
              <a:t>сервисы федеральной информационно-сервисной платформы </a:t>
            </a:r>
            <a:r>
              <a:rPr lang="ru-RU" sz="2000" dirty="0" smtClean="0"/>
              <a:t>ЦОС;</a:t>
            </a:r>
            <a:endParaRPr lang="ru-RU" sz="2000" dirty="0"/>
          </a:p>
          <a:p>
            <a:r>
              <a:rPr lang="ru-RU" sz="2000" dirty="0" smtClean="0"/>
              <a:t>- 2022 </a:t>
            </a:r>
            <a:r>
              <a:rPr lang="ru-RU" sz="2000" dirty="0"/>
              <a:t>год - 10%, 2023 год - 20%, 2024 год - 30% </a:t>
            </a:r>
            <a:r>
              <a:rPr lang="ru-RU" sz="2000" dirty="0" smtClean="0"/>
              <a:t>школ, используют </a:t>
            </a:r>
            <a:r>
              <a:rPr lang="ru-RU" sz="2000" dirty="0"/>
              <a:t>сервисы федеральной информационно-сервисной платформы </a:t>
            </a:r>
            <a:r>
              <a:rPr lang="ru-RU" sz="2000" dirty="0" smtClean="0"/>
              <a:t>ЦОС.</a:t>
            </a:r>
            <a:endParaRPr lang="ru-RU" sz="2000" dirty="0"/>
          </a:p>
          <a:p>
            <a:endParaRPr lang="ru-RU" sz="800" b="1" dirty="0"/>
          </a:p>
          <a:p>
            <a:r>
              <a:rPr lang="ru-RU" sz="2000" b="1" dirty="0"/>
              <a:t>Обеспечено функционирование системы патриотического воспитания граждан Российской </a:t>
            </a:r>
            <a:r>
              <a:rPr lang="ru-RU" sz="2000" b="1" dirty="0" smtClean="0"/>
              <a:t>Федерации</a:t>
            </a:r>
          </a:p>
          <a:p>
            <a:r>
              <a:rPr lang="ru-RU" sz="2000" dirty="0" smtClean="0"/>
              <a:t>- 97000 </a:t>
            </a:r>
            <a:r>
              <a:rPr lang="ru-RU" sz="2000" dirty="0"/>
              <a:t>детей и молодежи в возрасте до 30 лет, </a:t>
            </a:r>
            <a:r>
              <a:rPr lang="ru-RU" sz="2000" dirty="0" smtClean="0"/>
              <a:t>вовлечено </a:t>
            </a:r>
            <a:r>
              <a:rPr lang="ru-RU" sz="2000" dirty="0"/>
              <a:t>в социально активную </a:t>
            </a:r>
            <a:r>
              <a:rPr lang="ru-RU" sz="2000" dirty="0" smtClean="0"/>
              <a:t>деятельность.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63" y="2163332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29034" y="1996382"/>
            <a:ext cx="9456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Общественно-значимые результаты и задачи: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5999430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22486" y="6702992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03330" y="8801100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84"/>
          <a:stretch/>
        </p:blipFill>
        <p:spPr>
          <a:xfrm>
            <a:off x="836744" y="2437467"/>
            <a:ext cx="2819400" cy="1948774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10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73395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605057"/>
            <a:ext cx="15173923" cy="74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spc="67" dirty="0" smtClean="0">
                <a:solidFill>
                  <a:srgbClr val="3BBBA0"/>
                </a:solidFill>
                <a:latin typeface="Fira Sans Bold"/>
              </a:rPr>
              <a:t>Ресурсное </a:t>
            </a:r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обеспечение мероприятий</a:t>
            </a:r>
            <a:endParaRPr lang="ru-RU" sz="3600" spc="67" dirty="0" smtClean="0">
              <a:solidFill>
                <a:srgbClr val="3BBBA0"/>
              </a:solidFill>
              <a:latin typeface="Fira Sans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73969" y="4395597"/>
            <a:ext cx="1214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2022 год всего </a:t>
            </a:r>
            <a:r>
              <a:rPr lang="ru-RU" sz="2800" b="1" dirty="0"/>
              <a:t>1 100 037,6 тыс. рублей</a:t>
            </a:r>
            <a:r>
              <a:rPr lang="ru-RU" sz="2800" dirty="0"/>
              <a:t>, в том числе из федерального бюджета 624 498,1 тыс. рублей;</a:t>
            </a:r>
          </a:p>
          <a:p>
            <a:r>
              <a:rPr lang="ru-RU" sz="2800" dirty="0"/>
              <a:t>на 2023 год всего </a:t>
            </a:r>
            <a:r>
              <a:rPr lang="ru-RU" sz="2800" b="1" dirty="0"/>
              <a:t>1 101 736,9 тыс. рублей</a:t>
            </a:r>
            <a:r>
              <a:rPr lang="ru-RU" sz="2800" dirty="0"/>
              <a:t>, в том числе из федерального бюджета 965 765,1 тыс. рублей;</a:t>
            </a:r>
          </a:p>
          <a:p>
            <a:r>
              <a:rPr lang="ru-RU" sz="2800" dirty="0"/>
              <a:t>на 2024 год всего </a:t>
            </a:r>
            <a:r>
              <a:rPr lang="ru-RU" sz="2800" b="1" dirty="0"/>
              <a:t>631 093,8 тыс. рублей</a:t>
            </a:r>
            <a:r>
              <a:rPr lang="ru-RU" sz="2800" dirty="0"/>
              <a:t>, в том числе из федерального бюджета 612 521,5 тыс. рублей.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20861" y="4610100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95461" y="2628900"/>
            <a:ext cx="12905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Объёмы финансирования на реализацию мероприятий в рамках национальных проектов «Образование», «Демография», «Цифровая экономика в Российской Федерации</a:t>
            </a:r>
            <a:r>
              <a:rPr lang="ru-RU" sz="2800" b="1" dirty="0" smtClean="0"/>
              <a:t>»: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</a:t>
            </a:r>
            <a:r>
              <a:rPr lang="ru-RU" sz="23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559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228600" y="273501"/>
            <a:ext cx="1517392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Результативность </a:t>
            </a:r>
            <a:r>
              <a:rPr lang="ru-RU" sz="3600" spc="67" dirty="0" smtClean="0">
                <a:solidFill>
                  <a:srgbClr val="3BBBA0"/>
                </a:solidFill>
                <a:latin typeface="Fira Sans Bold"/>
              </a:rPr>
              <a:t>участия </a:t>
            </a:r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в национальных </a:t>
            </a:r>
            <a:r>
              <a:rPr lang="ru-RU" sz="3600" spc="67" dirty="0" smtClean="0">
                <a:solidFill>
                  <a:srgbClr val="3BBBA0"/>
                </a:solidFill>
                <a:latin typeface="Fira Sans Bold"/>
              </a:rPr>
              <a:t>проектах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53024" y="1357293"/>
            <a:ext cx="135628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детский </a:t>
            </a:r>
            <a:r>
              <a:rPr lang="ru-RU" sz="2000" dirty="0"/>
              <a:t>технопарк «</a:t>
            </a:r>
            <a:r>
              <a:rPr lang="ru-RU" sz="2000" dirty="0" err="1"/>
              <a:t>Кванториум</a:t>
            </a:r>
            <a:r>
              <a:rPr lang="ru-RU" sz="2000" dirty="0"/>
              <a:t>» в </a:t>
            </a:r>
            <a:r>
              <a:rPr lang="ru-RU" sz="2000" dirty="0" err="1"/>
              <a:t>г.Димитровград</a:t>
            </a:r>
            <a:r>
              <a:rPr lang="ru-RU" sz="2000" dirty="0"/>
              <a:t> (</a:t>
            </a:r>
            <a:r>
              <a:rPr lang="ru-RU" sz="2000" b="1" dirty="0"/>
              <a:t>охват 1050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мобильный </a:t>
            </a:r>
            <a:r>
              <a:rPr lang="ru-RU" sz="2000" dirty="0"/>
              <a:t>технопарк «</a:t>
            </a:r>
            <a:r>
              <a:rPr lang="ru-RU" sz="2000" dirty="0" err="1"/>
              <a:t>Кванториум</a:t>
            </a:r>
            <a:r>
              <a:rPr lang="ru-RU" sz="2000" dirty="0"/>
              <a:t>» (</a:t>
            </a:r>
            <a:r>
              <a:rPr lang="ru-RU" sz="2000" b="1" dirty="0"/>
              <a:t>охват 1246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детский </a:t>
            </a:r>
            <a:r>
              <a:rPr lang="ru-RU" sz="2000" dirty="0"/>
              <a:t>технопарк «</a:t>
            </a:r>
            <a:r>
              <a:rPr lang="ru-RU" sz="2000" dirty="0" err="1"/>
              <a:t>Кванториум</a:t>
            </a:r>
            <a:r>
              <a:rPr lang="ru-RU" sz="2000" dirty="0"/>
              <a:t>» на базе «Губернаторского лицея № 102» (</a:t>
            </a:r>
            <a:r>
              <a:rPr lang="ru-RU" sz="2000" b="1" dirty="0"/>
              <a:t>охват 453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центр </a:t>
            </a:r>
            <a:r>
              <a:rPr lang="ru-RU" sz="2000" dirty="0"/>
              <a:t>«Дома научной </a:t>
            </a:r>
            <a:r>
              <a:rPr lang="ru-RU" sz="2000" dirty="0" err="1"/>
              <a:t>коллаборации</a:t>
            </a:r>
            <a:r>
              <a:rPr lang="ru-RU" sz="2000" dirty="0"/>
              <a:t>» (</a:t>
            </a:r>
            <a:r>
              <a:rPr lang="ru-RU" sz="2000" b="1" dirty="0"/>
              <a:t>охват 829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- 2 </a:t>
            </a:r>
            <a:r>
              <a:rPr lang="ru-RU" sz="2000" dirty="0"/>
              <a:t>центра цифрового образования детей «IT-куб» (</a:t>
            </a:r>
            <a:r>
              <a:rPr lang="ru-RU" sz="2000" b="1" dirty="0"/>
              <a:t>охват 1168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региональный центр </a:t>
            </a:r>
            <a:r>
              <a:rPr lang="ru-RU" sz="2000" dirty="0"/>
              <a:t>поддержки и развития талантливых детей «Алые паруса» (</a:t>
            </a:r>
            <a:r>
              <a:rPr lang="ru-RU" sz="2000" b="1" dirty="0"/>
              <a:t>охват 506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центр </a:t>
            </a:r>
            <a:r>
              <a:rPr lang="ru-RU" sz="2000" dirty="0"/>
              <a:t>непрерывного повышения профессионального мастерства педагогических работников на базе </a:t>
            </a:r>
            <a:r>
              <a:rPr lang="ru-RU" sz="2000" dirty="0" smtClean="0"/>
              <a:t>УГПУ </a:t>
            </a:r>
            <a:r>
              <a:rPr lang="ru-RU" sz="2000" dirty="0"/>
              <a:t>имени И. Н. Ульянова (охват </a:t>
            </a:r>
            <a:r>
              <a:rPr lang="ru-RU" sz="2000" b="1" dirty="0"/>
              <a:t>1427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центр </a:t>
            </a:r>
            <a:r>
              <a:rPr lang="ru-RU" sz="2000" dirty="0"/>
              <a:t>опережающей профессиональной подготовки на базе Ульяновского многопрофильного </a:t>
            </a:r>
            <a:r>
              <a:rPr lang="ru-RU" sz="2000" dirty="0" smtClean="0"/>
              <a:t>техникума</a:t>
            </a:r>
            <a:r>
              <a:rPr lang="ru-RU" sz="2000" dirty="0"/>
              <a:t>, для работы с разными категориями населения (</a:t>
            </a:r>
            <a:r>
              <a:rPr lang="ru-RU" sz="2000" b="1" dirty="0"/>
              <a:t>охват 4650 человек</a:t>
            </a:r>
            <a:r>
              <a:rPr lang="ru-RU" sz="2000" dirty="0"/>
              <a:t>); </a:t>
            </a:r>
          </a:p>
          <a:p>
            <a:r>
              <a:rPr lang="ru-RU" sz="2000" dirty="0" smtClean="0"/>
              <a:t>- 26 </a:t>
            </a:r>
            <a:r>
              <a:rPr lang="ru-RU" sz="2000" dirty="0"/>
              <a:t>мастерских, оснащённых современной материально-технической базой</a:t>
            </a:r>
            <a:r>
              <a:rPr lang="ru-RU" sz="2000" dirty="0" smtClean="0"/>
              <a:t>;    </a:t>
            </a:r>
          </a:p>
          <a:p>
            <a:r>
              <a:rPr lang="ru-RU" sz="2000" dirty="0" smtClean="0"/>
              <a:t>- 132 </a:t>
            </a:r>
            <a:r>
              <a:rPr lang="ru-RU" sz="2000" dirty="0"/>
              <a:t>центра «Точка роста» (</a:t>
            </a:r>
            <a:r>
              <a:rPr lang="ru-RU" sz="2000" b="1" dirty="0"/>
              <a:t>охват 20289 человек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54 сельских школы, отремонтировали спортивные залы;                                 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15 787 </a:t>
            </a:r>
            <a:r>
              <a:rPr lang="ru-RU" sz="2000" dirty="0"/>
              <a:t>новых </a:t>
            </a:r>
            <a:r>
              <a:rPr lang="ru-RU" sz="2000" dirty="0" smtClean="0"/>
              <a:t>мест для </a:t>
            </a:r>
            <a:r>
              <a:rPr lang="ru-RU" sz="2000" dirty="0" err="1" smtClean="0"/>
              <a:t>доп.образования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51798" y="1167899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014" y="4871978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</a:t>
            </a:r>
            <a:r>
              <a:rPr lang="ru-RU" b="1" dirty="0" smtClean="0"/>
              <a:t>Современная школа, 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ru-RU" b="1" dirty="0" smtClean="0"/>
              <a:t>Успех </a:t>
            </a:r>
            <a:r>
              <a:rPr lang="ru-RU" b="1" dirty="0"/>
              <a:t>каждого </a:t>
            </a:r>
            <a:r>
              <a:rPr lang="ru-RU" b="1" dirty="0" smtClean="0"/>
              <a:t>ребенка, 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ru-RU" b="1" dirty="0" smtClean="0"/>
              <a:t>Цифровая </a:t>
            </a:r>
            <a:r>
              <a:rPr lang="ru-RU" b="1" dirty="0"/>
              <a:t>образовательная </a:t>
            </a:r>
            <a:r>
              <a:rPr lang="ru-RU" b="1" dirty="0" smtClean="0"/>
              <a:t>среда, 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ru-RU" b="1" dirty="0" smtClean="0"/>
              <a:t>Молодые профессионалы, </a:t>
            </a:r>
            <a:endParaRPr lang="en-US" b="1" dirty="0"/>
          </a:p>
          <a:p>
            <a:r>
              <a:rPr lang="en-US" b="1" dirty="0" smtClean="0"/>
              <a:t>- </a:t>
            </a:r>
            <a:r>
              <a:rPr lang="ru-RU" b="1" dirty="0" smtClean="0"/>
              <a:t>Патриотическое </a:t>
            </a:r>
            <a:r>
              <a:rPr lang="ru-RU" b="1" dirty="0"/>
              <a:t>воспитание граждан Российской </a:t>
            </a:r>
            <a:r>
              <a:rPr lang="ru-RU" b="1" dirty="0" smtClean="0"/>
              <a:t>Федерации,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ru-RU" b="1" dirty="0" smtClean="0"/>
              <a:t>Социальная активность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9267" y="1002909"/>
            <a:ext cx="4457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Результаты 2019-2021 года: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</a:t>
            </a:r>
            <a:r>
              <a:rPr lang="ru-RU" sz="2300" dirty="0"/>
              <a:t>2</a:t>
            </a:r>
          </a:p>
        </p:txBody>
      </p:sp>
      <p:pic>
        <p:nvPicPr>
          <p:cNvPr id="15" name="Рисунок 14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84"/>
          <a:stretch/>
        </p:blipFill>
        <p:spPr>
          <a:xfrm>
            <a:off x="1459139" y="2311654"/>
            <a:ext cx="2459236" cy="16998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48838" y="5746937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08701" y="5673081"/>
            <a:ext cx="5376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Созданы в 2021 году сущности: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65698" y="6132016"/>
            <a:ext cx="13335573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6195" indent="-34290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</a:rPr>
              <a:t>детский </a:t>
            </a:r>
            <a:r>
              <a:rPr lang="ru-RU" sz="2000" dirty="0">
                <a:ea typeface="Calibri" panose="020F0502020204030204" pitchFamily="34" charset="0"/>
              </a:rPr>
              <a:t>технопарк «</a:t>
            </a:r>
            <a:r>
              <a:rPr lang="ru-RU" sz="2000" dirty="0" err="1">
                <a:ea typeface="Calibri" panose="020F0502020204030204" pitchFamily="34" charset="0"/>
              </a:rPr>
              <a:t>Кванториум</a:t>
            </a:r>
            <a:r>
              <a:rPr lang="ru-RU" sz="2000" dirty="0" smtClean="0">
                <a:ea typeface="Calibri" panose="020F0502020204030204" pitchFamily="34" charset="0"/>
              </a:rPr>
              <a:t>»;  </a:t>
            </a:r>
          </a:p>
          <a:p>
            <a:pPr marL="342900" marR="36195" indent="-34290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цифрового образования детей «IT-куб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»;   </a:t>
            </a:r>
          </a:p>
          <a:p>
            <a:pPr marL="342900" marR="36195" indent="-34290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61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центр «Точка роста»; 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marL="321945" marR="3619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центр 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непрерывного повышения профессионального мастерства педагогических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работников;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marR="3619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опережающей профессиональной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подготовки; </a:t>
            </a:r>
          </a:p>
          <a:p>
            <a:pPr marL="321945" marR="36195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региональный </a:t>
            </a:r>
            <a:r>
              <a:rPr lang="ru-RU" sz="2000" dirty="0">
                <a:ea typeface="PT Astra Serif" panose="020A0603040505020204" pitchFamily="18" charset="-52"/>
                <a:cs typeface="Times New Roman" panose="02020603050405020304" pitchFamily="18" charset="0"/>
              </a:rPr>
              <a:t>центр выявления, поддержки и развития способностей и талантов у детей и </a:t>
            </a:r>
            <a:r>
              <a:rPr lang="ru-RU" sz="2000" dirty="0" smtClean="0">
                <a:ea typeface="PT Astra Serif" panose="020A0603040505020204" pitchFamily="18" charset="-52"/>
                <a:cs typeface="Times New Roman" panose="02020603050405020304" pitchFamily="18" charset="0"/>
              </a:rPr>
              <a:t>молодежи;</a:t>
            </a: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бновлена материально-техническая база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240 образовательных организаций:</a:t>
            </a: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в коррекционных школах-интернат №№ 87 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39;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 школах 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сельской местности созданы условия для занятий физической культурой и спортом;  </a:t>
            </a:r>
          </a:p>
          <a:p>
            <a:pPr marL="36195" marR="36195" algn="just">
              <a:spcAft>
                <a:spcPts val="0"/>
              </a:spcAft>
            </a:pPr>
            <a:r>
              <a:rPr lang="ru-RU" sz="2000" dirty="0">
                <a:cs typeface="Times New Roman" panose="02020603050405020304" pitchFamily="18" charset="0"/>
              </a:rPr>
              <a:t>- в 184 общеобразовательных организациях создано 13774 новых дополнительных </a:t>
            </a:r>
            <a:r>
              <a:rPr lang="ru-RU" sz="2000" dirty="0" smtClean="0">
                <a:cs typeface="Times New Roman" panose="02020603050405020304" pitchFamily="18" charset="0"/>
              </a:rPr>
              <a:t>мест </a:t>
            </a:r>
            <a:r>
              <a:rPr lang="ru-RU" sz="2000" dirty="0" err="1" smtClean="0">
                <a:cs typeface="Times New Roman" panose="02020603050405020304" pitchFamily="18" charset="0"/>
              </a:rPr>
              <a:t>доп.образования</a:t>
            </a:r>
            <a:r>
              <a:rPr lang="ru-RU" sz="2000" dirty="0" smtClean="0">
                <a:cs typeface="Times New Roman" panose="02020603050405020304" pitchFamily="18" charset="0"/>
              </a:rPr>
              <a:t>;</a:t>
            </a:r>
            <a:endParaRPr lang="ru-RU" sz="2000" dirty="0"/>
          </a:p>
          <a:p>
            <a:pPr marL="321945" marR="36195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cs typeface="Times New Roman" panose="02020603050405020304" pitchFamily="18" charset="0"/>
              </a:rPr>
              <a:t>89 образовательных организаций обновили материально-техническую базу </a:t>
            </a:r>
            <a:r>
              <a:rPr lang="ru-RU" sz="2000" dirty="0">
                <a:cs typeface="Times New Roman" panose="02020603050405020304" pitchFamily="18" charset="0"/>
              </a:rPr>
              <a:t>для внедрения </a:t>
            </a:r>
            <a:r>
              <a:rPr lang="ru-RU" sz="2000" dirty="0" smtClean="0">
                <a:cs typeface="Times New Roman" panose="02020603050405020304" pitchFamily="18" charset="0"/>
              </a:rPr>
              <a:t>ЦОС;</a:t>
            </a:r>
            <a:endParaRPr lang="ru-RU" sz="2000" dirty="0" smtClean="0"/>
          </a:p>
          <a:p>
            <a:pPr marL="321945" marR="36195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создано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16 мастерских на базе 3 техникумов и колледжей.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48838" y="8248010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9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/>
          <a:srcRect t="19791" r="94765"/>
          <a:stretch/>
        </p:blipFill>
        <p:spPr>
          <a:xfrm>
            <a:off x="79376" y="2624519"/>
            <a:ext cx="3051629" cy="743695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8649685" y="8412101"/>
            <a:ext cx="4068291" cy="461669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algn="ctr" defTabSz="1371600" hangingPunct="0"/>
            <a:r>
              <a:rPr 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здоровье сохраняй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B084DD6-2853-47B4-9849-75A2ED07D50E}"/>
              </a:ext>
            </a:extLst>
          </p:cNvPr>
          <p:cNvSpPr/>
          <p:nvPr/>
        </p:nvSpPr>
        <p:spPr>
          <a:xfrm rot="18900000">
            <a:off x="7737524" y="6112827"/>
            <a:ext cx="2088680" cy="2088680"/>
          </a:xfrm>
          <a:prstGeom prst="roundRect">
            <a:avLst>
              <a:gd name="adj" fmla="val 26591"/>
            </a:avLst>
          </a:prstGeom>
          <a:noFill/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DFDAEE6-CEDD-48B5-85B8-9FB9006FAA4A}"/>
              </a:ext>
            </a:extLst>
          </p:cNvPr>
          <p:cNvSpPr/>
          <p:nvPr/>
        </p:nvSpPr>
        <p:spPr>
          <a:xfrm rot="18900000">
            <a:off x="12948989" y="4459849"/>
            <a:ext cx="2088680" cy="2088680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CD267B8-2636-4B59-A9CD-EBA95F11450A}"/>
              </a:ext>
            </a:extLst>
          </p:cNvPr>
          <p:cNvSpPr/>
          <p:nvPr/>
        </p:nvSpPr>
        <p:spPr>
          <a:xfrm rot="18900000">
            <a:off x="11236376" y="6035150"/>
            <a:ext cx="2088680" cy="2088680"/>
          </a:xfrm>
          <a:prstGeom prst="roundRect">
            <a:avLst>
              <a:gd name="adj" fmla="val 26591"/>
            </a:avLst>
          </a:prstGeom>
          <a:noFill/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A69FD99D-DEF0-4E6F-946B-03319BE8551A}"/>
              </a:ext>
            </a:extLst>
          </p:cNvPr>
          <p:cNvSpPr/>
          <p:nvPr/>
        </p:nvSpPr>
        <p:spPr>
          <a:xfrm rot="18900000">
            <a:off x="9501925" y="4535682"/>
            <a:ext cx="2056597" cy="2056601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8293EB2-195D-4864-9DDB-6779B3BC88C0}"/>
              </a:ext>
            </a:extLst>
          </p:cNvPr>
          <p:cNvSpPr/>
          <p:nvPr/>
        </p:nvSpPr>
        <p:spPr>
          <a:xfrm rot="18900000">
            <a:off x="14855183" y="5815772"/>
            <a:ext cx="2088680" cy="2088680"/>
          </a:xfrm>
          <a:prstGeom prst="roundRect">
            <a:avLst>
              <a:gd name="adj" fmla="val 26591"/>
            </a:avLst>
          </a:prstGeom>
          <a:noFill/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/>
              <a:sym typeface="Calibri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A3AEF93-6F5B-45BA-AAD7-6AEB92881092}"/>
              </a:ext>
            </a:extLst>
          </p:cNvPr>
          <p:cNvCxnSpPr>
            <a:cxnSpLocks/>
          </p:cNvCxnSpPr>
          <p:nvPr/>
        </p:nvCxnSpPr>
        <p:spPr>
          <a:xfrm flipV="1">
            <a:off x="8729920" y="4444173"/>
            <a:ext cx="0" cy="124996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2DB6F42-571A-48EA-ADDA-C4CD677DB3FB}"/>
              </a:ext>
            </a:extLst>
          </p:cNvPr>
          <p:cNvCxnSpPr>
            <a:cxnSpLocks/>
          </p:cNvCxnSpPr>
          <p:nvPr/>
        </p:nvCxnSpPr>
        <p:spPr>
          <a:xfrm flipV="1">
            <a:off x="12163558" y="4264000"/>
            <a:ext cx="0" cy="124996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4AB317C-A857-4F0D-9CF1-994089AB5FA8}"/>
              </a:ext>
            </a:extLst>
          </p:cNvPr>
          <p:cNvCxnSpPr>
            <a:cxnSpLocks/>
          </p:cNvCxnSpPr>
          <p:nvPr/>
        </p:nvCxnSpPr>
        <p:spPr>
          <a:xfrm flipV="1">
            <a:off x="15812208" y="4241315"/>
            <a:ext cx="0" cy="124996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D642CA83-79D6-4482-A1B2-A856FDEF6C96}"/>
              </a:ext>
            </a:extLst>
          </p:cNvPr>
          <p:cNvCxnSpPr>
            <a:cxnSpLocks/>
          </p:cNvCxnSpPr>
          <p:nvPr/>
        </p:nvCxnSpPr>
        <p:spPr>
          <a:xfrm>
            <a:off x="10530223" y="6953658"/>
            <a:ext cx="0" cy="1249961"/>
          </a:xfrm>
          <a:prstGeom prst="line">
            <a:avLst/>
          </a:prstGeom>
          <a:ln w="25400">
            <a:solidFill>
              <a:srgbClr val="3BBBA0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C33C6A7-FE07-49F0-90E5-00EA27D26BEA}"/>
              </a:ext>
            </a:extLst>
          </p:cNvPr>
          <p:cNvCxnSpPr>
            <a:cxnSpLocks/>
          </p:cNvCxnSpPr>
          <p:nvPr/>
        </p:nvCxnSpPr>
        <p:spPr>
          <a:xfrm>
            <a:off x="14097000" y="6898093"/>
            <a:ext cx="0" cy="1249961"/>
          </a:xfrm>
          <a:prstGeom prst="line">
            <a:avLst/>
          </a:prstGeom>
          <a:ln w="25400">
            <a:solidFill>
              <a:srgbClr val="3BBBA0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1D733C-885D-4BB5-92D2-A672662746E5}"/>
              </a:ext>
            </a:extLst>
          </p:cNvPr>
          <p:cNvSpPr txBox="1"/>
          <p:nvPr/>
        </p:nvSpPr>
        <p:spPr>
          <a:xfrm>
            <a:off x="7076247" y="3127761"/>
            <a:ext cx="3551933" cy="738668"/>
          </a:xfrm>
          <a:prstGeom prst="rect">
            <a:avLst/>
          </a:prstGeom>
          <a:noFill/>
        </p:spPr>
        <p:txBody>
          <a:bodyPr wrap="none" lIns="137160" tIns="68582" rIns="137160" bIns="68582" rtlCol="0">
            <a:spAutoFit/>
          </a:bodyPr>
          <a:lstStyle/>
          <a:p>
            <a:pPr algn="ctr" defTabSz="1371600" hangingPunct="0">
              <a:defRPr/>
            </a:pPr>
            <a:r>
              <a:rPr lang="ru-RU" sz="1950" b="1" kern="0" dirty="0">
                <a:solidFill>
                  <a:srgbClr val="267FA0"/>
                </a:solidFill>
                <a:cs typeface="Times New Roman" panose="02020603050405020304" pitchFamily="18" charset="0"/>
                <a:sym typeface="Calibri"/>
              </a:rPr>
              <a:t>ЗНАНИЕ:</a:t>
            </a:r>
          </a:p>
          <a:p>
            <a:pPr algn="ctr" defTabSz="1371600" hangingPunct="0">
              <a:defRPr/>
            </a:pPr>
            <a:r>
              <a:rPr lang="ru-RU" sz="1950" b="1" kern="0" dirty="0">
                <a:solidFill>
                  <a:srgbClr val="267FA0"/>
                </a:solidFill>
                <a:cs typeface="Times New Roman" panose="02020603050405020304" pitchFamily="18" charset="0"/>
                <a:sym typeface="Calibri"/>
              </a:rPr>
              <a:t>КАЧЕСТВО И ОБЪЕКТИВНОСТЬ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0CE2EB-94FF-4D2D-AB09-C64C70261954}"/>
              </a:ext>
            </a:extLst>
          </p:cNvPr>
          <p:cNvSpPr txBox="1"/>
          <p:nvPr/>
        </p:nvSpPr>
        <p:spPr>
          <a:xfrm>
            <a:off x="11263192" y="3409275"/>
            <a:ext cx="1670008" cy="438586"/>
          </a:xfrm>
          <a:prstGeom prst="rect">
            <a:avLst/>
          </a:prstGeom>
          <a:noFill/>
        </p:spPr>
        <p:txBody>
          <a:bodyPr wrap="none" lIns="137160" tIns="68582" rIns="137160" bIns="68582" rtlCol="0">
            <a:spAutoFit/>
          </a:bodyPr>
          <a:lstStyle/>
          <a:p>
            <a:pPr algn="ctr" defTabSz="1371600" hangingPunct="0">
              <a:defRPr/>
            </a:pPr>
            <a:r>
              <a:rPr lang="ru-RU" sz="1950" b="1" kern="0" dirty="0">
                <a:solidFill>
                  <a:srgbClr val="267FA0"/>
                </a:solidFill>
                <a:cs typeface="Times New Roman" panose="02020603050405020304" pitchFamily="18" charset="0"/>
                <a:sym typeface="Calibri"/>
              </a:rPr>
              <a:t>ТВОРЧЕСТВО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C0075D-7ED0-47FE-817B-D5E69138ECD3}"/>
              </a:ext>
            </a:extLst>
          </p:cNvPr>
          <p:cNvSpPr txBox="1"/>
          <p:nvPr/>
        </p:nvSpPr>
        <p:spPr>
          <a:xfrm>
            <a:off x="14097000" y="3393001"/>
            <a:ext cx="2351003" cy="738668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algn="ctr" defTabSz="1371600" hangingPunct="0">
              <a:defRPr/>
            </a:pPr>
            <a:r>
              <a:rPr lang="ru-RU" sz="1950" b="1" kern="0" dirty="0">
                <a:solidFill>
                  <a:srgbClr val="267FA0"/>
                </a:solidFill>
                <a:cs typeface="Times New Roman" panose="02020603050405020304" pitchFamily="18" charset="0"/>
                <a:sym typeface="Calibri"/>
              </a:rPr>
              <a:t>ПРОФОРИЕНТАЦИЯ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9827186" y="8215160"/>
            <a:ext cx="1558036" cy="438586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algn="ctr" defTabSz="1371600" hangingPunct="0">
              <a:defRPr/>
            </a:pPr>
            <a:r>
              <a:rPr lang="ru-RU" sz="1950" b="1" kern="0" dirty="0">
                <a:solidFill>
                  <a:srgbClr val="267FA0"/>
                </a:solidFill>
                <a:cs typeface="Times New Roman" panose="02020603050405020304" pitchFamily="18" charset="0"/>
                <a:sym typeface="Calibri"/>
              </a:rPr>
              <a:t>ЗДОРОВЬЕ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B44221-0AA1-486B-8FBD-E20A5E8D80F0}"/>
              </a:ext>
            </a:extLst>
          </p:cNvPr>
          <p:cNvSpPr txBox="1"/>
          <p:nvPr/>
        </p:nvSpPr>
        <p:spPr>
          <a:xfrm>
            <a:off x="13360485" y="8203619"/>
            <a:ext cx="1756571" cy="438586"/>
          </a:xfrm>
          <a:prstGeom prst="rect">
            <a:avLst/>
          </a:prstGeom>
          <a:noFill/>
        </p:spPr>
        <p:txBody>
          <a:bodyPr wrap="none" lIns="137160" tIns="68582" rIns="137160" bIns="68582" rtlCol="0">
            <a:spAutoFit/>
          </a:bodyPr>
          <a:lstStyle/>
          <a:p>
            <a:pPr algn="ctr" defTabSz="1371600" hangingPunct="0">
              <a:defRPr/>
            </a:pPr>
            <a:r>
              <a:rPr lang="ru-RU" sz="1950" b="1" kern="0" dirty="0">
                <a:solidFill>
                  <a:srgbClr val="267FA0"/>
                </a:solidFill>
                <a:cs typeface="Times New Roman" panose="02020603050405020304" pitchFamily="18" charset="0"/>
                <a:sym typeface="Calibri"/>
              </a:rPr>
              <a:t>ВОСПИТАНИЕ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7BD3C4-2E8F-4E1C-97CA-9DAB7DE5D15A}"/>
              </a:ext>
            </a:extLst>
          </p:cNvPr>
          <p:cNvSpPr txBox="1"/>
          <p:nvPr/>
        </p:nvSpPr>
        <p:spPr>
          <a:xfrm>
            <a:off x="6685701" y="3667728"/>
            <a:ext cx="4068291" cy="461669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algn="ctr" defTabSz="1371600" hangingPunct="0"/>
            <a:r>
              <a:rPr 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знание добывай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F79AC4-603C-4E46-94CC-114ADBB1BF8C}"/>
              </a:ext>
            </a:extLst>
          </p:cNvPr>
          <p:cNvSpPr txBox="1"/>
          <p:nvPr/>
        </p:nvSpPr>
        <p:spPr>
          <a:xfrm>
            <a:off x="10086610" y="3668453"/>
            <a:ext cx="4068291" cy="461669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algn="ctr" defTabSz="1371600" hangingPunct="0"/>
            <a:r>
              <a:rPr 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талант развивай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D52B28-FDCE-431B-A0B7-21D9A0F396F4}"/>
              </a:ext>
            </a:extLst>
          </p:cNvPr>
          <p:cNvSpPr txBox="1"/>
          <p:nvPr/>
        </p:nvSpPr>
        <p:spPr>
          <a:xfrm>
            <a:off x="12575143" y="8422912"/>
            <a:ext cx="4068291" cy="461669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algn="ctr" defTabSz="1371600" hangingPunct="0"/>
            <a:r>
              <a:rPr 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традиции храни и создавай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28744E-9162-4B29-9B02-0AE9BAAD6A79}"/>
              </a:ext>
            </a:extLst>
          </p:cNvPr>
          <p:cNvSpPr txBox="1"/>
          <p:nvPr/>
        </p:nvSpPr>
        <p:spPr>
          <a:xfrm>
            <a:off x="13183075" y="3637199"/>
            <a:ext cx="4068291" cy="461669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algn="ctr" defTabSz="1371600" hangingPunct="0"/>
            <a:r>
              <a:rPr 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профессию выбирай</a:t>
            </a:r>
          </a:p>
        </p:txBody>
      </p:sp>
      <p:pic>
        <p:nvPicPr>
          <p:cNvPr id="109" name="Рисунок 108" descr="Социальная сеть">
            <a:extLst>
              <a:ext uri="{FF2B5EF4-FFF2-40B4-BE49-F238E27FC236}">
                <a16:creationId xmlns:a16="http://schemas.microsoft.com/office/drawing/2014/main" id="{9B5E9182-A1AA-474E-B488-94D8E8AAD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408597" y="6276114"/>
            <a:ext cx="1137402" cy="1137402"/>
          </a:xfrm>
          <a:prstGeom prst="rect">
            <a:avLst/>
          </a:prstGeom>
        </p:spPr>
      </p:pic>
      <p:pic>
        <p:nvPicPr>
          <p:cNvPr id="128" name="Рисунок 127" descr="Сердце">
            <a:extLst>
              <a:ext uri="{FF2B5EF4-FFF2-40B4-BE49-F238E27FC236}">
                <a16:creationId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27186" y="5019638"/>
            <a:ext cx="1088694" cy="1088693"/>
          </a:xfrm>
          <a:prstGeom prst="rect">
            <a:avLst/>
          </a:prstGeom>
        </p:spPr>
      </p:pic>
      <p:pic>
        <p:nvPicPr>
          <p:cNvPr id="152" name="Рисунок 151" descr="Скрипичный ключ">
            <a:extLst>
              <a:ext uri="{FF2B5EF4-FFF2-40B4-BE49-F238E27FC236}">
                <a16:creationId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69090" y="6406547"/>
            <a:ext cx="1348886" cy="1348886"/>
          </a:xfrm>
          <a:prstGeom prst="rect">
            <a:avLst/>
          </a:prstGeom>
        </p:spPr>
      </p:pic>
      <p:pic>
        <p:nvPicPr>
          <p:cNvPr id="202" name="Рисунок 201" descr="Академическая шапочка">
            <a:extLst>
              <a:ext uri="{FF2B5EF4-FFF2-40B4-BE49-F238E27FC236}">
                <a16:creationId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09983" y="6475284"/>
            <a:ext cx="1239875" cy="1239875"/>
          </a:xfrm>
          <a:prstGeom prst="rect">
            <a:avLst/>
          </a:prstGeom>
        </p:spPr>
      </p:pic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id="{4026096F-7B57-4FFE-A271-87F0A4841DB0}"/>
              </a:ext>
            </a:extLst>
          </p:cNvPr>
          <p:cNvCxnSpPr>
            <a:cxnSpLocks/>
          </p:cNvCxnSpPr>
          <p:nvPr/>
        </p:nvCxnSpPr>
        <p:spPr>
          <a:xfrm flipH="1">
            <a:off x="3323988" y="3097561"/>
            <a:ext cx="19992" cy="6617972"/>
          </a:xfrm>
          <a:prstGeom prst="line">
            <a:avLst/>
          </a:prstGeom>
          <a:ln w="57150">
            <a:solidFill>
              <a:srgbClr val="267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333984" y="2790542"/>
            <a:ext cx="3834174" cy="6971143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600" hangingPunct="0"/>
            <a:r>
              <a:rPr lang="ru-RU" sz="2400" b="1" kern="0" dirty="0">
                <a:cs typeface="Times New Roman" panose="02020603050405020304" pitchFamily="18" charset="0"/>
                <a:sym typeface="Calibri"/>
              </a:rPr>
              <a:t>Принципы школы: </a:t>
            </a:r>
          </a:p>
          <a:p>
            <a:pPr marL="428627" indent="-428627" defTabSz="1371600" hangingPunct="0">
              <a:buBlip>
                <a:blip r:embed="rId12"/>
              </a:buBlip>
            </a:pPr>
            <a:r>
              <a:rPr lang="ru-RU" sz="2100" b="1" kern="0" dirty="0">
                <a:cs typeface="Times New Roman" panose="02020603050405020304" pitchFamily="18" charset="0"/>
                <a:sym typeface="Calibri"/>
              </a:rPr>
              <a:t>обеспечение доступности качественного образования и равных возможностей для всех обучающихся</a:t>
            </a:r>
          </a:p>
          <a:p>
            <a:pPr marL="428627" indent="-428627" defTabSz="1371600" hangingPunct="0">
              <a:buBlip>
                <a:blip r:embed="rId12"/>
              </a:buBlip>
            </a:pPr>
            <a:r>
              <a:rPr lang="ru-RU" sz="2100" b="1" kern="0" dirty="0">
                <a:cs typeface="Times New Roman" panose="02020603050405020304" pitchFamily="18" charset="0"/>
                <a:sym typeface="Calibri"/>
              </a:rPr>
              <a:t>сохранение здоровья и обеспечение безопасности обучающихся</a:t>
            </a:r>
          </a:p>
          <a:p>
            <a:pPr marL="428627" indent="-428627" defTabSz="1371600" hangingPunct="0">
              <a:buBlip>
                <a:blip r:embed="rId12"/>
              </a:buBlip>
            </a:pPr>
            <a:r>
              <a:rPr lang="ru-RU" sz="2100" b="1" kern="0" dirty="0">
                <a:cs typeface="Times New Roman" panose="02020603050405020304" pitchFamily="18" charset="0"/>
                <a:sym typeface="Calibri"/>
              </a:rPr>
              <a:t>непрерывное совершенствование  качества образования</a:t>
            </a:r>
          </a:p>
          <a:p>
            <a:pPr marL="428627" indent="-428627" defTabSz="1371600" hangingPunct="0">
              <a:buBlip>
                <a:blip r:embed="rId12"/>
              </a:buBlip>
            </a:pPr>
            <a:r>
              <a:rPr lang="ru-RU" sz="2100" b="1" kern="0" dirty="0">
                <a:cs typeface="Times New Roman" panose="02020603050405020304" pitchFamily="18" charset="0"/>
                <a:sym typeface="Calibri"/>
              </a:rPr>
              <a:t>развитие обучающихся (интеллект, талант, личность)</a:t>
            </a:r>
          </a:p>
          <a:p>
            <a:pPr marL="428627" indent="-428627" defTabSz="1371600" hangingPunct="0">
              <a:buBlip>
                <a:blip r:embed="rId12"/>
              </a:buBlip>
            </a:pPr>
            <a:r>
              <a:rPr lang="ru-RU" sz="2100" b="1" kern="0" dirty="0">
                <a:cs typeface="Times New Roman" panose="02020603050405020304" pitchFamily="18" charset="0"/>
                <a:sym typeface="Calibri"/>
              </a:rPr>
              <a:t>социализация и выбор жизненного пути обучающихся (мировоззрение, традиции, профессия)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9937" y="2074413"/>
            <a:ext cx="5433860" cy="969500"/>
          </a:xfrm>
          <a:prstGeom prst="rect">
            <a:avLst/>
          </a:prstGeom>
          <a:noFill/>
        </p:spPr>
        <p:txBody>
          <a:bodyPr wrap="none" lIns="137160" tIns="68582" rIns="137160" bIns="68582" rtlCol="0">
            <a:spAutoFit/>
          </a:bodyPr>
          <a:lstStyle/>
          <a:p>
            <a:pPr defTabSz="1371600" hangingPunct="0"/>
            <a:r>
              <a:rPr lang="ru-RU" sz="2700" b="1" kern="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  <a:sym typeface="Calibri"/>
              </a:rPr>
              <a:t>Пять ключей к твоему будущему: </a:t>
            </a:r>
          </a:p>
          <a:p>
            <a:pPr defTabSz="1371600" hangingPunct="0"/>
            <a:endParaRPr lang="ru-RU" sz="2700" kern="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308" y="149538"/>
            <a:ext cx="16911114" cy="2132896"/>
          </a:xfrm>
          <a:prstGeom prst="rect">
            <a:avLst/>
          </a:prstGeom>
        </p:spPr>
        <p:txBody>
          <a:bodyPr wrap="square" lIns="137160" tIns="68582" rIns="137160" bIns="68582">
            <a:spAutoFit/>
          </a:bodyPr>
          <a:lstStyle/>
          <a:p>
            <a:pPr defTabSz="137160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7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Школа Просвещения – центр образования, воспитания и просвещения, </a:t>
            </a:r>
          </a:p>
          <a:p>
            <a:pPr defTabSz="137160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700" b="1" kern="0" dirty="0">
                <a:solidFill>
                  <a:srgbClr val="3BBBA0"/>
                </a:solidFill>
                <a:cs typeface="Times New Roman" panose="02020603050405020304" pitchFamily="18" charset="0"/>
                <a:sym typeface="Calibri"/>
              </a:rPr>
              <a:t>объединяющий</a:t>
            </a:r>
            <a:r>
              <a:rPr lang="ru-RU" sz="27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территориально и духовно детей и взрослых, разные поколения, </a:t>
            </a:r>
          </a:p>
          <a:p>
            <a:pPr defTabSz="137160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7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разные профессии, разные социальные группы для обретения смысла жизни </a:t>
            </a:r>
          </a:p>
          <a:p>
            <a:pPr defTabSz="137160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7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через познание, созидание, нравственные ценности для творческого построения будущего </a:t>
            </a:r>
          </a:p>
          <a:p>
            <a:pPr defTabSz="137160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7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каждого и всех в России</a:t>
            </a:r>
          </a:p>
          <a:p>
            <a:pPr defTabSz="1371600" hangingPunct="0">
              <a:lnSpc>
                <a:spcPct val="80000"/>
              </a:lnSpc>
              <a:spcBef>
                <a:spcPct val="0"/>
              </a:spcBef>
              <a:defRPr/>
            </a:pPr>
            <a:endParaRPr lang="ru-RU" sz="2700" kern="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07" name="Рисунок 206" descr="Семья с мальчиком">
            <a:extLst>
              <a:ext uri="{FF2B5EF4-FFF2-40B4-BE49-F238E27FC236}">
                <a16:creationId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3498793" y="4856617"/>
            <a:ext cx="1022304" cy="10223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13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1346997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7836" y="-22788"/>
            <a:ext cx="10121888" cy="1061833"/>
          </a:xfrm>
          <a:prstGeom prst="rect">
            <a:avLst/>
          </a:prstGeom>
        </p:spPr>
        <p:txBody>
          <a:bodyPr wrap="square" lIns="137160" tIns="68582" rIns="137160" bIns="68582">
            <a:spAutoFit/>
          </a:bodyPr>
          <a:lstStyle/>
          <a:p>
            <a:pPr defTabSz="1371600" hangingPunct="0">
              <a:defRPr/>
            </a:pPr>
            <a:r>
              <a:rPr lang="ru-RU" sz="30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Единое образовательное пространство </a:t>
            </a:r>
            <a:r>
              <a:rPr lang="en-US" sz="30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en-US" sz="30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30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(обучение и воспитание): критерии образа будущего</a:t>
            </a:r>
          </a:p>
        </p:txBody>
      </p:sp>
      <p:cxnSp>
        <p:nvCxnSpPr>
          <p:cNvPr id="3" name="Прямая соединительная линия 2"/>
          <p:cNvCxnSpPr>
            <a:endCxn id="35" idx="6"/>
          </p:cNvCxnSpPr>
          <p:nvPr/>
        </p:nvCxnSpPr>
        <p:spPr>
          <a:xfrm>
            <a:off x="495885" y="4880324"/>
            <a:ext cx="16848375" cy="328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5332840" y="4785798"/>
            <a:ext cx="244070" cy="244070"/>
          </a:xfrm>
          <a:prstGeom prst="ellipse">
            <a:avLst/>
          </a:prstGeom>
          <a:solidFill>
            <a:srgbClr val="2D9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974377" y="4737300"/>
            <a:ext cx="244070" cy="244070"/>
          </a:xfrm>
          <a:prstGeom prst="ellipse">
            <a:avLst/>
          </a:prstGeom>
          <a:solidFill>
            <a:srgbClr val="2D9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2123581" y="4756035"/>
            <a:ext cx="244070" cy="244070"/>
          </a:xfrm>
          <a:prstGeom prst="ellipse">
            <a:avLst/>
          </a:prstGeom>
          <a:solidFill>
            <a:srgbClr val="2D9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7100190" y="4761573"/>
            <a:ext cx="244070" cy="244070"/>
          </a:xfrm>
          <a:prstGeom prst="ellipse">
            <a:avLst/>
          </a:prstGeom>
          <a:solidFill>
            <a:srgbClr val="2D9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201" y="5014502"/>
            <a:ext cx="3936655" cy="877167"/>
          </a:xfrm>
          <a:prstGeom prst="rect">
            <a:avLst/>
          </a:prstGeom>
        </p:spPr>
        <p:txBody>
          <a:bodyPr wrap="none" lIns="137160" tIns="68582" rIns="137160" bIns="68582">
            <a:spAutoFit/>
          </a:bodyPr>
          <a:lstStyle/>
          <a:p>
            <a:pPr algn="ctr" defTabSz="1371600" hangingPunct="0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ЗНАНИЕ: </a:t>
            </a:r>
          </a:p>
          <a:p>
            <a:pPr algn="ctr" defTabSz="1371600" hangingPunct="0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качество и объективность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8788" y="4187773"/>
            <a:ext cx="2532425" cy="507835"/>
          </a:xfrm>
          <a:prstGeom prst="rect">
            <a:avLst/>
          </a:prstGeom>
        </p:spPr>
        <p:txBody>
          <a:bodyPr wrap="none" lIns="137160" tIns="68582" rIns="137160" bIns="68582">
            <a:spAutoFit/>
          </a:bodyPr>
          <a:lstStyle/>
          <a:p>
            <a:pPr defTabSz="1371600" hangingPunct="0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6672" y="5230609"/>
            <a:ext cx="2191147" cy="507835"/>
          </a:xfrm>
          <a:prstGeom prst="rect">
            <a:avLst/>
          </a:prstGeom>
        </p:spPr>
        <p:txBody>
          <a:bodyPr wrap="square" lIns="137160" tIns="68582" rIns="137160" bIns="68582">
            <a:spAutoFit/>
          </a:bodyPr>
          <a:lstStyle/>
          <a:p>
            <a:pPr defTabSz="1371600" hangingPunct="0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ЗДОРОВЬЕ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19212" y="4165606"/>
            <a:ext cx="3521477" cy="507835"/>
          </a:xfrm>
          <a:prstGeom prst="rect">
            <a:avLst/>
          </a:prstGeom>
        </p:spPr>
        <p:txBody>
          <a:bodyPr wrap="none" lIns="137160" tIns="68582" rIns="137160" bIns="68582">
            <a:spAutoFit/>
          </a:bodyPr>
          <a:lstStyle/>
          <a:p>
            <a:pPr defTabSz="1371600" hangingPunct="0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ПРОФОРИЕНТАЦИЯ</a:t>
            </a:r>
            <a:r>
              <a:rPr lang="ru-RU" sz="2400" b="1" kern="0" dirty="0">
                <a:solidFill>
                  <a:srgbClr val="3BBB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930201" y="4084417"/>
            <a:ext cx="3271408" cy="728409"/>
          </a:xfrm>
          <a:prstGeom prst="rect">
            <a:avLst/>
          </a:prstGeom>
        </p:spPr>
        <p:txBody>
          <a:bodyPr wrap="none" lIns="137160" tIns="68582" rIns="137160" bIns="68582">
            <a:spAutoFit/>
          </a:bodyPr>
          <a:lstStyle/>
          <a:p>
            <a:pPr algn="ctr" defTabSz="1371600" hangingPunct="0">
              <a:lnSpc>
                <a:spcPts val="2250"/>
              </a:lnSpc>
              <a:defRPr/>
            </a:pPr>
            <a:r>
              <a:rPr lang="ru-RU" sz="21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ИНФРАСТРУКТУРА,</a:t>
            </a:r>
          </a:p>
          <a:p>
            <a:pPr algn="ctr" defTabSz="1371600" hangingPunct="0">
              <a:lnSpc>
                <a:spcPts val="2250"/>
              </a:lnSpc>
              <a:defRPr/>
            </a:pPr>
            <a:r>
              <a:rPr lang="ru-RU" sz="21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СОЗДАНИЕ УСЛОВИЙ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540688" y="5096653"/>
            <a:ext cx="2488128" cy="507835"/>
          </a:xfrm>
          <a:prstGeom prst="rect">
            <a:avLst/>
          </a:prstGeom>
        </p:spPr>
        <p:txBody>
          <a:bodyPr wrap="square" lIns="137160" tIns="68582" rIns="137160" bIns="68582">
            <a:spAutoFit/>
          </a:bodyPr>
          <a:lstStyle/>
          <a:p>
            <a:pPr defTabSz="1371600" hangingPunct="0">
              <a:defRPr/>
            </a:pPr>
            <a:r>
              <a:rPr lang="ru-RU" sz="24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ТВОРЧЕСТВО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7BDF62-93A8-4573-99FB-385FFCCE9778}"/>
              </a:ext>
            </a:extLst>
          </p:cNvPr>
          <p:cNvSpPr txBox="1"/>
          <p:nvPr/>
        </p:nvSpPr>
        <p:spPr>
          <a:xfrm>
            <a:off x="260051" y="5960631"/>
            <a:ext cx="6314097" cy="4201154"/>
          </a:xfrm>
          <a:prstGeom prst="rect">
            <a:avLst/>
          </a:prstGeom>
          <a:noFill/>
        </p:spPr>
        <p:txBody>
          <a:bodyPr wrap="square" lIns="137160" tIns="68582" rIns="137160" bIns="68582">
            <a:spAutoFit/>
          </a:bodyPr>
          <a:lstStyle/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Единые примерные рабочие программы, единое календарно-тематическое планирование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Единые подходы к составлению расписания уроков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Объективная </a:t>
            </a:r>
            <a:r>
              <a:rPr lang="ru-RU" sz="1650" kern="0" dirty="0" err="1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внутришкольная</a:t>
            </a: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 система </a:t>
            </a:r>
          </a:p>
          <a:p>
            <a:pPr marL="271461" indent="130970"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оценивания (в том числе ВПР) </a:t>
            </a:r>
          </a:p>
          <a:p>
            <a:pPr marL="342900" indent="-342900" defTabSz="1371600" hangingPunct="0">
              <a:buFont typeface="+mj-lt"/>
              <a:buAutoNum type="arabicPeriod" startAt="4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Единые рекомендации по контрольным работам и домашним заданиям</a:t>
            </a:r>
          </a:p>
          <a:p>
            <a:pPr marL="342900" indent="-342900" defTabSz="1371600" hangingPunct="0">
              <a:buFont typeface="+mj-lt"/>
              <a:buAutoNum type="arabicPeriod" startAt="4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Единая линейка учебников</a:t>
            </a:r>
          </a:p>
          <a:p>
            <a:pPr marL="342900" indent="-342900" defTabSz="1371600" hangingPunct="0">
              <a:buFont typeface="+mj-lt"/>
              <a:buAutoNum type="arabicPeriod" startAt="4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Примерные углубленные программы (с 7 класса)</a:t>
            </a:r>
          </a:p>
          <a:p>
            <a:pPr marL="342900" indent="-342900" defTabSz="1371600" hangingPunct="0">
              <a:buFont typeface="+mj-lt"/>
              <a:buAutoNum type="arabicPeriod" startAt="4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Внеурочная деятельность (10 часов рекомендованных курсов)</a:t>
            </a:r>
          </a:p>
          <a:p>
            <a:pPr marL="342900" indent="-342900" defTabSz="1371600" hangingPunct="0">
              <a:buFont typeface="+mj-lt"/>
              <a:buAutoNum type="arabicPeriod" startAt="4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Проектная и исследовательская деятельность</a:t>
            </a:r>
          </a:p>
          <a:p>
            <a:pPr marL="342900" indent="-342900" defTabSz="1371600" hangingPunct="0">
              <a:buFont typeface="+mj-lt"/>
              <a:buAutoNum type="arabicPeriod" startAt="9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Сетевая форма обучения</a:t>
            </a:r>
          </a:p>
          <a:p>
            <a:pPr marL="342900" indent="-342900" defTabSz="1371600" hangingPunct="0">
              <a:buFont typeface="+mj-lt"/>
              <a:buAutoNum type="arabicPeriod" startAt="9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Наставничество (поддержка молодых учителей)</a:t>
            </a:r>
          </a:p>
          <a:p>
            <a:pPr marL="342900" indent="-342900" defTabSz="1371600" hangingPunct="0">
              <a:buFont typeface="+mj-lt"/>
              <a:buAutoNum type="arabicPeriod" startAt="9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Специалисты (психолог, мед. сестра и др.)</a:t>
            </a:r>
          </a:p>
          <a:p>
            <a:pPr marL="342900" indent="-342900" defTabSz="1371600" hangingPunct="0">
              <a:buFont typeface="+mj-lt"/>
              <a:buAutoNum type="arabicPeriod" startAt="9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Методическая служба</a:t>
            </a:r>
          </a:p>
          <a:p>
            <a:pPr marL="342900" indent="-342900" defTabSz="1371600" hangingPunct="0">
              <a:buFont typeface="+mj-lt"/>
              <a:buAutoNum type="arabicPeriod" startAt="9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Библиотека/</a:t>
            </a:r>
            <a:r>
              <a:rPr lang="ru-RU" sz="1650" kern="0" dirty="0" err="1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медиацентр</a:t>
            </a:r>
            <a:endParaRPr lang="ru-RU" sz="1650" kern="0" dirty="0">
              <a:solidFill>
                <a:prstClr val="black"/>
              </a:solidFill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D4AEB3-BDFC-42F8-96A6-912ED77A427D}"/>
              </a:ext>
            </a:extLst>
          </p:cNvPr>
          <p:cNvSpPr txBox="1"/>
          <p:nvPr/>
        </p:nvSpPr>
        <p:spPr>
          <a:xfrm>
            <a:off x="3506396" y="1023771"/>
            <a:ext cx="4739489" cy="3404782"/>
          </a:xfrm>
          <a:prstGeom prst="rect">
            <a:avLst/>
          </a:prstGeom>
          <a:noFill/>
        </p:spPr>
        <p:txBody>
          <a:bodyPr wrap="square" lIns="137160" tIns="68582" rIns="137160" bIns="68582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Программа воспитания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Советник по воспитанию 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Событийная педагогика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Единые подходы к работе с родительским сообществом.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Комната </a:t>
            </a:r>
            <a:r>
              <a:rPr lang="en-US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/</a:t>
            </a: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уголок Большой перемены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Традиции (флаг, гимн, форма)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Развитие детского самоуправления (РДШ, Орлята, Юнармия и др.)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Детские и юношеские движения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Краеведение</a:t>
            </a:r>
          </a:p>
          <a:p>
            <a:pPr defTabSz="1371600" hangingPunct="0">
              <a:defRPr/>
            </a:pPr>
            <a:endParaRPr lang="ru-RU" sz="1575" kern="0" dirty="0">
              <a:solidFill>
                <a:srgbClr val="000000"/>
              </a:solidFill>
              <a:cs typeface="Times New Roman" panose="02020603050405020304" pitchFamily="18" charset="0"/>
              <a:sym typeface="Calibri"/>
            </a:endParaRPr>
          </a:p>
          <a:p>
            <a:pPr defTabSz="1371600" hangingPunct="0">
              <a:defRPr/>
            </a:pPr>
            <a:endParaRPr lang="ru-RU" sz="1650" kern="0" dirty="0">
              <a:solidFill>
                <a:prstClr val="black"/>
              </a:solidFill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065389-394F-4F8C-AAD2-A86CF5EB9ABA}"/>
              </a:ext>
            </a:extLst>
          </p:cNvPr>
          <p:cNvSpPr txBox="1"/>
          <p:nvPr/>
        </p:nvSpPr>
        <p:spPr>
          <a:xfrm>
            <a:off x="6587089" y="5960631"/>
            <a:ext cx="5087690" cy="3427866"/>
          </a:xfrm>
          <a:prstGeom prst="rect">
            <a:avLst/>
          </a:prstGeom>
          <a:noFill/>
        </p:spPr>
        <p:txBody>
          <a:bodyPr wrap="square" lIns="137160" tIns="68582" rIns="137160" bIns="68582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Единые рекомендации по </a:t>
            </a:r>
            <a:r>
              <a:rPr lang="ru-RU" sz="1650" kern="0" dirty="0" err="1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здоровьесбережению</a:t>
            </a: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 в школе, в том числе при занятиях за ПК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Среда без наркотиков и табака (ЗОЖ-дизайн пространства с участием детей и родителей)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ГТО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Летний оздоровительный лагерь (в том числе тематические смены)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Психологическая служба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Доступность спортивной инфраструктуры для семей с детьми (во внеклассное время)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Горячее питание (единое меню, родительский контроль)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Школьные спортивные команды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03639" y="1114540"/>
            <a:ext cx="4119942" cy="2931576"/>
          </a:xfrm>
          <a:prstGeom prst="rect">
            <a:avLst/>
          </a:prstGeom>
          <a:noFill/>
        </p:spPr>
        <p:txBody>
          <a:bodyPr wrap="square" lIns="137160" tIns="68582" rIns="137160" bIns="68582">
            <a:spAutoFit/>
          </a:bodyPr>
          <a:lstStyle/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Система </a:t>
            </a:r>
            <a:r>
              <a:rPr lang="ru-RU" sz="1650" kern="0" dirty="0" err="1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профпроб</a:t>
            </a: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 в разных профессиях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Тематические экскурсии и события с участием профессиональных сообществ, бизнеса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Современный модульный курс «Технологии» - платформа технологического образования, кластер формирования метапредметных результатов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Программа «Билет в будущее»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472516" y="475168"/>
            <a:ext cx="5224288" cy="3693323"/>
          </a:xfrm>
          <a:prstGeom prst="rect">
            <a:avLst/>
          </a:prstGeom>
          <a:noFill/>
        </p:spPr>
        <p:txBody>
          <a:bodyPr wrap="square" lIns="137160" tIns="68582" rIns="137160" bIns="68582">
            <a:spAutoFit/>
          </a:bodyPr>
          <a:lstStyle/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Трансформируемое пространство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ЦОС (поддержка всех активностей)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Кванториум (Точка роста)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Сцена (театр, конференция, фестиваль)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Школьное кафе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Школьный сад (огород)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Зона отдыха (школа полного дня)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«Белый интернет»,  ограничение использования моб. телефонов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Государственно-общественное управление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Комплексная безопасность</a:t>
            </a:r>
          </a:p>
          <a:p>
            <a:pPr marL="342900" indent="-342900" defTabSz="1371600" hangingPunct="0">
              <a:buFont typeface="+mj-lt"/>
              <a:buAutoNum type="arabicPeriod"/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Единые подходы к штатному расписанию(количество административного персонала на контингент, узкие специалисты)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06B386-5712-49A0-A7EE-E658DF8902D4}"/>
              </a:ext>
            </a:extLst>
          </p:cNvPr>
          <p:cNvSpPr txBox="1"/>
          <p:nvPr/>
        </p:nvSpPr>
        <p:spPr>
          <a:xfrm>
            <a:off x="11713828" y="5965461"/>
            <a:ext cx="3733917" cy="3347074"/>
          </a:xfrm>
          <a:prstGeom prst="rect">
            <a:avLst/>
          </a:prstGeom>
          <a:noFill/>
        </p:spPr>
        <p:txBody>
          <a:bodyPr wrap="square" lIns="137160" tIns="68582" rIns="137160" bIns="68582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Школа полного дня: внеурочная деятельность и дополнительное образование</a:t>
            </a:r>
          </a:p>
          <a:p>
            <a:pPr defTabSz="1371600" hangingPunct="0">
              <a:defRPr/>
            </a:pPr>
            <a:r>
              <a:rPr lang="ru-RU" sz="1650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Система конкурсов, фестивалей, олимпиад, конференций 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«Большая перемена»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Школьный хор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Школьный театр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Школьный музыкальный коллектив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Школьный пресс-центр (телевидение, газета, журнал)</a:t>
            </a:r>
          </a:p>
          <a:p>
            <a:pPr defTabSz="1371600" hangingPunct="0">
              <a:defRPr/>
            </a:pPr>
            <a:r>
              <a:rPr lang="ru-RU" sz="1575" kern="0" dirty="0">
                <a:solidFill>
                  <a:prstClr val="black"/>
                </a:solidFill>
                <a:cs typeface="Times New Roman" panose="02020603050405020304" pitchFamily="18" charset="0"/>
                <a:sym typeface="Calibri"/>
              </a:rPr>
              <a:t>Школьный музей и музейная педагогика.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527856" y="3922417"/>
            <a:ext cx="0" cy="3240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108762" y="3941645"/>
            <a:ext cx="0" cy="2700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6471667" y="3711899"/>
            <a:ext cx="0" cy="270000"/>
          </a:xfrm>
          <a:prstGeom prst="line">
            <a:avLst/>
          </a:prstGeom>
          <a:ln w="28575">
            <a:solidFill>
              <a:srgbClr val="66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Академическая шапочка">
            <a:extLst>
              <a:ext uri="{FF2B5EF4-FFF2-40B4-BE49-F238E27FC236}">
                <a16:creationId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4760" y="4825968"/>
            <a:ext cx="881037" cy="881039"/>
          </a:xfrm>
          <a:prstGeom prst="rect">
            <a:avLst/>
          </a:prstGeom>
        </p:spPr>
      </p:pic>
      <p:pic>
        <p:nvPicPr>
          <p:cNvPr id="58" name="Рисунок 57" descr="Семья с мальчиком">
            <a:extLst>
              <a:ext uri="{FF2B5EF4-FFF2-40B4-BE49-F238E27FC236}">
                <a16:creationId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7714" y="3926026"/>
            <a:ext cx="735339" cy="735338"/>
          </a:xfrm>
          <a:prstGeom prst="rect">
            <a:avLst/>
          </a:prstGeom>
        </p:spPr>
      </p:pic>
      <p:pic>
        <p:nvPicPr>
          <p:cNvPr id="60" name="Рисунок 59" descr="Шестеренки">
            <a:extLst>
              <a:ext uri="{FF2B5EF4-FFF2-40B4-BE49-F238E27FC236}">
                <a16:creationId xmlns:a16="http://schemas.microsoft.com/office/drawing/2014/main" id="{39C15C1E-438C-46F6-9991-952AC48AB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797264" y="5026632"/>
            <a:ext cx="812843" cy="812843"/>
          </a:xfrm>
          <a:prstGeom prst="rect">
            <a:avLst/>
          </a:prstGeom>
        </p:spPr>
      </p:pic>
      <p:pic>
        <p:nvPicPr>
          <p:cNvPr id="62" name="Рисунок 61" descr="Пользовательская сеть">
            <a:extLst>
              <a:ext uri="{FF2B5EF4-FFF2-40B4-BE49-F238E27FC236}">
                <a16:creationId xmlns:a16="http://schemas.microsoft.com/office/drawing/2014/main" id="{9355418D-4F62-4C94-93FE-96A39727A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62489" y="5088894"/>
            <a:ext cx="851102" cy="851100"/>
          </a:xfrm>
          <a:prstGeom prst="rect">
            <a:avLst/>
          </a:prstGeom>
        </p:spPr>
      </p:pic>
      <p:pic>
        <p:nvPicPr>
          <p:cNvPr id="37" name="Рисунок 36" descr="Сердце">
            <a:extLst>
              <a:ext uri="{FF2B5EF4-FFF2-40B4-BE49-F238E27FC236}">
                <a16:creationId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95714" y="3944104"/>
            <a:ext cx="821129" cy="821129"/>
          </a:xfrm>
          <a:prstGeom prst="rect">
            <a:avLst/>
          </a:prstGeom>
        </p:spPr>
      </p:pic>
      <p:pic>
        <p:nvPicPr>
          <p:cNvPr id="39" name="Рисунок 38" descr="Скрипичный ключ">
            <a:extLst>
              <a:ext uri="{FF2B5EF4-FFF2-40B4-BE49-F238E27FC236}">
                <a16:creationId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480596" y="3958168"/>
            <a:ext cx="796481" cy="796481"/>
          </a:xfrm>
          <a:prstGeom prst="rect">
            <a:avLst/>
          </a:prstGeom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165528450"/>
              </p:ext>
            </p:extLst>
          </p:nvPr>
        </p:nvGraphicFramePr>
        <p:xfrm>
          <a:off x="-710439" y="722417"/>
          <a:ext cx="5425947" cy="355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1" name="Овал 40"/>
          <p:cNvSpPr/>
          <p:nvPr/>
        </p:nvSpPr>
        <p:spPr>
          <a:xfrm>
            <a:off x="150959" y="4791419"/>
            <a:ext cx="244070" cy="244070"/>
          </a:xfrm>
          <a:prstGeom prst="ellipse">
            <a:avLst/>
          </a:prstGeom>
          <a:solidFill>
            <a:srgbClr val="2D9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2" rIns="137160" bIns="68582" rtlCol="0" anchor="ctr"/>
          <a:lstStyle/>
          <a:p>
            <a:pPr algn="ctr" defTabSz="1371600" hangingPunct="0">
              <a:defRPr/>
            </a:pPr>
            <a:endParaRPr lang="ru-RU" sz="2700" kern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7671379" y="9650880"/>
            <a:ext cx="340674" cy="550347"/>
          </a:xfrm>
        </p:spPr>
        <p:txBody>
          <a:bodyPr/>
          <a:lstStyle/>
          <a:p>
            <a:fld id="{86CB4B4D-7CA3-9044-876B-883B54F8677D}" type="slidenum">
              <a:rPr lang="ru-RU"/>
              <a:pPr/>
              <a:t>14</a:t>
            </a:fld>
            <a:endParaRPr lang="ru-RU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9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6039490" y="6069379"/>
            <a:ext cx="1518047" cy="47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71600" eaLnBrk="1" hangingPunct="1">
              <a:lnSpc>
                <a:spcPts val="1800"/>
              </a:lnSpc>
              <a:spcBef>
                <a:spcPts val="1350"/>
              </a:spcBef>
              <a:buNone/>
            </a:pPr>
            <a:r>
              <a:rPr lang="ru-RU" altLang="ru-RU" sz="24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Calibri"/>
              </a:rPr>
              <a:t>Базовый уровень</a:t>
            </a:r>
          </a:p>
        </p:txBody>
      </p:sp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16056803" y="7030711"/>
            <a:ext cx="1518047" cy="47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71600" eaLnBrk="1" hangingPunct="1">
              <a:lnSpc>
                <a:spcPts val="1800"/>
              </a:lnSpc>
              <a:spcBef>
                <a:spcPts val="1350"/>
              </a:spcBef>
              <a:buNone/>
            </a:pPr>
            <a:r>
              <a:rPr lang="ru-RU" altLang="ru-RU" sz="24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Calibri"/>
              </a:rPr>
              <a:t>Средний уровень</a:t>
            </a: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6056803" y="8038665"/>
            <a:ext cx="1518047" cy="47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71600" eaLnBrk="1" hangingPunct="1">
              <a:lnSpc>
                <a:spcPts val="1800"/>
              </a:lnSpc>
              <a:spcBef>
                <a:spcPts val="1350"/>
              </a:spcBef>
              <a:buNone/>
            </a:pPr>
            <a:r>
              <a:rPr lang="ru-RU" altLang="ru-RU" sz="24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Calibri"/>
              </a:rPr>
              <a:t>Полный уровень</a:t>
            </a:r>
          </a:p>
        </p:txBody>
      </p:sp>
      <p:pic>
        <p:nvPicPr>
          <p:cNvPr id="61" name="Picture 2" descr="Цель, мишень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836" y="6034228"/>
            <a:ext cx="546393" cy="54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Цель, мишень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058" y="6960410"/>
            <a:ext cx="546393" cy="54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Цель, мишень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837" y="8003514"/>
            <a:ext cx="546393" cy="54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Овал 42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14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4948779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605057"/>
            <a:ext cx="1517392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Обеспечение общеобразовательных организаций квалифицированными кадрами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15" name="Овал 14">
            <a:extLst/>
          </p:cNvPr>
          <p:cNvSpPr/>
          <p:nvPr/>
        </p:nvSpPr>
        <p:spPr>
          <a:xfrm>
            <a:off x="3754519" y="2628900"/>
            <a:ext cx="1819275" cy="17475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6013033" y="3006332"/>
            <a:ext cx="10369967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осуществляли образовательную деятельность в общеобразовательных организациях Ульяновской области в 2021 году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(в том числе 8571 учитель или 85,1% от общей численности педагогических работников)</a:t>
            </a:r>
            <a:endParaRPr lang="ru-RU" altLang="ru-RU" sz="2200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3"/>
          <p:cNvSpPr>
            <a:spLocks noChangeArrowheads="1"/>
          </p:cNvSpPr>
          <p:nvPr/>
        </p:nvSpPr>
        <p:spPr bwMode="auto">
          <a:xfrm>
            <a:off x="3667206" y="3044432"/>
            <a:ext cx="19939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10 066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педагогических работника</a:t>
            </a:r>
          </a:p>
        </p:txBody>
      </p:sp>
      <p:sp>
        <p:nvSpPr>
          <p:cNvPr id="21" name="Овал 20">
            <a:extLst/>
          </p:cNvPr>
          <p:cNvSpPr/>
          <p:nvPr/>
        </p:nvSpPr>
        <p:spPr>
          <a:xfrm>
            <a:off x="3909580" y="4526127"/>
            <a:ext cx="1473201" cy="1418333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/>
          </p:cNvPr>
          <p:cNvSpPr/>
          <p:nvPr/>
        </p:nvSpPr>
        <p:spPr>
          <a:xfrm>
            <a:off x="3858844" y="6152686"/>
            <a:ext cx="1473202" cy="1504950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4050403" y="4882779"/>
            <a:ext cx="1149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78%</a:t>
            </a:r>
          </a:p>
        </p:txBody>
      </p:sp>
      <p:sp>
        <p:nvSpPr>
          <p:cNvPr id="24" name="Прямоугольник 21"/>
          <p:cNvSpPr>
            <a:spLocks noChangeArrowheads="1"/>
          </p:cNvSpPr>
          <p:nvPr/>
        </p:nvSpPr>
        <p:spPr bwMode="auto">
          <a:xfrm>
            <a:off x="5910770" y="4794604"/>
            <a:ext cx="1047223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педагогов или 7853 человека находятся в возрасте от 35 лет и </a:t>
            </a:r>
            <a:endParaRPr lang="ru-RU" altLang="ru-RU" sz="22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старше </a:t>
            </a:r>
            <a:endParaRPr lang="ru-RU" altLang="ru-RU" sz="22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19"/>
          <p:cNvSpPr>
            <a:spLocks noChangeArrowheads="1"/>
          </p:cNvSpPr>
          <p:nvPr/>
        </p:nvSpPr>
        <p:spPr bwMode="auto">
          <a:xfrm>
            <a:off x="3981531" y="6637395"/>
            <a:ext cx="13652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26" name="Прямоугольник 22"/>
          <p:cNvSpPr>
            <a:spLocks noChangeArrowheads="1"/>
          </p:cNvSpPr>
          <p:nvPr/>
        </p:nvSpPr>
        <p:spPr bwMode="auto">
          <a:xfrm>
            <a:off x="5902277" y="6554294"/>
            <a:ext cx="9826111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от общего количества педагогического состава или </a:t>
            </a:r>
            <a:r>
              <a:rPr lang="ru-RU" altLang="ru-RU" sz="2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2213 педагогов в возрасте до 35 лет</a:t>
            </a:r>
            <a:endParaRPr lang="ru-RU" altLang="ru-RU" sz="2200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/>
          </p:cNvPr>
          <p:cNvSpPr/>
          <p:nvPr/>
        </p:nvSpPr>
        <p:spPr>
          <a:xfrm>
            <a:off x="3840244" y="7865861"/>
            <a:ext cx="1473202" cy="1443034"/>
          </a:xfrm>
          <a:prstGeom prst="ellipse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0"/>
          <p:cNvSpPr>
            <a:spLocks noChangeArrowheads="1"/>
          </p:cNvSpPr>
          <p:nvPr/>
        </p:nvSpPr>
        <p:spPr bwMode="auto">
          <a:xfrm>
            <a:off x="3867311" y="8319612"/>
            <a:ext cx="161072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5,8%</a:t>
            </a:r>
          </a:p>
        </p:txBody>
      </p:sp>
      <p:sp>
        <p:nvSpPr>
          <p:cNvPr id="31" name="Прямоугольник 23"/>
          <p:cNvSpPr>
            <a:spLocks noChangeArrowheads="1"/>
          </p:cNvSpPr>
          <p:nvPr/>
        </p:nvSpPr>
        <p:spPr bwMode="auto">
          <a:xfrm>
            <a:off x="5707498" y="8458111"/>
            <a:ext cx="975677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составляет потребность в педагогических кадрах </a:t>
            </a:r>
            <a:r>
              <a:rPr lang="ru-RU" alt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(583 педагога)</a:t>
            </a:r>
            <a:endParaRPr lang="ru-RU" altLang="ru-RU" sz="2200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15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1561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605057"/>
            <a:ext cx="1517392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Обеспечение общеобразовательных организаций квалифицированными кадрами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705100"/>
            <a:ext cx="13030199" cy="7010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63998" y="2090140"/>
            <a:ext cx="7489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D93A0"/>
                </a:solidFill>
                <a:latin typeface="Fira Sans Bold" panose="020B0604020202020204" charset="0"/>
              </a:rPr>
              <a:t>Потребность в педагогических кадрах на 2022 год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</a:t>
            </a:r>
            <a:r>
              <a:rPr lang="ru-RU" sz="23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446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605057"/>
            <a:ext cx="1517392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Обеспечение общеобразовательных организаций квалифицированными кадрами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33" name="Прямоугольник 14"/>
          <p:cNvSpPr>
            <a:spLocks noChangeArrowheads="1"/>
          </p:cNvSpPr>
          <p:nvPr/>
        </p:nvSpPr>
        <p:spPr bwMode="auto">
          <a:xfrm>
            <a:off x="3657600" y="2385755"/>
            <a:ext cx="6172200" cy="7417415"/>
          </a:xfrm>
          <a:prstGeom prst="rect">
            <a:avLst/>
          </a:prstGeom>
          <a:solidFill>
            <a:srgbClr val="00FFCC">
              <a:alpha val="14902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u="sng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Потребность в педагогических кадрах на 2022 год (583 педагога):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 smtClean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241 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город Ульяновск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80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педагогов 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город Димитровград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32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педагога   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Ульяновский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Чердаклинский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Барышский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Тереньгульский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педагогов 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Новоспасский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 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Сенгилеевский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педагогов </a:t>
            </a:r>
            <a:r>
              <a:rPr lang="ru-RU" altLang="ru-RU" sz="1800" b="1" dirty="0" err="1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Карсунский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Мелекесский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Новомалыклинский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Вешкаймский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Сурский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город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Новоульяновск</a:t>
            </a:r>
            <a:endParaRPr lang="ru-RU" altLang="ru-RU" sz="18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Радищевский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Инзенский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Старокулаткинский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педагогов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Старомайнского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педагога </a:t>
            </a:r>
            <a:r>
              <a:rPr lang="ru-RU" altLang="ru-RU" sz="1800" b="1" dirty="0" err="1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Кузоватовский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педагога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Николаевский район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800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педагога </a:t>
            </a:r>
            <a:r>
              <a:rPr lang="ru-RU" altLang="ru-RU" sz="1800" b="1" dirty="0" err="1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Майнский</a:t>
            </a: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район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200" i="1" dirty="0" smtClean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14"/>
          <p:cNvSpPr>
            <a:spLocks noChangeArrowheads="1"/>
          </p:cNvSpPr>
          <p:nvPr/>
        </p:nvSpPr>
        <p:spPr bwMode="auto">
          <a:xfrm>
            <a:off x="10167070" y="2385755"/>
            <a:ext cx="6304568" cy="7417415"/>
          </a:xfrm>
          <a:prstGeom prst="rect">
            <a:avLst/>
          </a:prstGeom>
          <a:solidFill>
            <a:srgbClr val="00FFCC">
              <a:alpha val="14902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1" u="sng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Контрольные цифры приема </a:t>
            </a:r>
            <a:r>
              <a:rPr lang="ru-RU" altLang="ru-RU" sz="2200" b="1" u="sng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200" b="1" u="sng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целевое </a:t>
            </a:r>
            <a:r>
              <a:rPr lang="ru-RU" altLang="ru-RU" sz="2200" b="1" u="sng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в </a:t>
            </a:r>
            <a:r>
              <a:rPr lang="ru-RU" altLang="ru-RU" sz="2200" b="1" u="sng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2200" b="1" u="sng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году (242 места):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 smtClean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Педагогическое образование: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altLang="ru-RU" sz="1800" dirty="0" err="1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29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(заочное)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магистратура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 места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38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(заочное) </a:t>
            </a:r>
            <a:endParaRPr lang="ru-RU" altLang="ru-RU" sz="1800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dirty="0" smtClean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Педагогическое образование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(с двумя профилями подготовки)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altLang="ru-RU" sz="1800" dirty="0" err="1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101 место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Психолого-педагогическое образование: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altLang="ru-RU" sz="1800" dirty="0" err="1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8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 10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(заочное)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магистратура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  11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(заочное)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Специальное (дефектологическое) образование: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altLang="ru-RU" sz="1800" dirty="0" err="1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   5 мест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(заочное)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магистратура </a:t>
            </a:r>
            <a:r>
              <a:rPr lang="ru-RU" altLang="ru-RU" sz="18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места </a:t>
            </a: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(заочное)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200" i="1" dirty="0" smtClean="0">
              <a:solidFill>
                <a:srgbClr val="123E7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</a:t>
            </a:r>
            <a:r>
              <a:rPr lang="ru-RU" sz="23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117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605057"/>
            <a:ext cx="1517392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Обеспечение общеобразовательных организаций квалифицированными кадрами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66" y="1961650"/>
            <a:ext cx="13342911" cy="6934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353" y="9169847"/>
            <a:ext cx="6432525" cy="732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4" y="9191014"/>
            <a:ext cx="6432525" cy="77417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</a:t>
            </a:r>
            <a:r>
              <a:rPr lang="ru-RU" sz="23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740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605057"/>
            <a:ext cx="1517392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Обеспечение общеобразовательных организаций квалифицированными кадрами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204" t="43456" r="23760" b="19112"/>
          <a:stretch/>
        </p:blipFill>
        <p:spPr>
          <a:xfrm>
            <a:off x="3693565" y="3799798"/>
            <a:ext cx="9193075" cy="4990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4583" t="25554" r="14936" b="65611"/>
          <a:stretch/>
        </p:blipFill>
        <p:spPr>
          <a:xfrm>
            <a:off x="3581400" y="2632412"/>
            <a:ext cx="11671511" cy="1039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996" t="80232" r="62593" b="9917"/>
          <a:stretch/>
        </p:blipFill>
        <p:spPr>
          <a:xfrm>
            <a:off x="7578250" y="9224452"/>
            <a:ext cx="2047240" cy="990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37084" t="43913" r="24687" b="28518"/>
          <a:stretch/>
        </p:blipFill>
        <p:spPr>
          <a:xfrm>
            <a:off x="10956308" y="8814665"/>
            <a:ext cx="3233383" cy="13115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37084" t="27770" r="26749" b="64639"/>
          <a:stretch/>
        </p:blipFill>
        <p:spPr>
          <a:xfrm>
            <a:off x="6745749" y="9013372"/>
            <a:ext cx="4010869" cy="47352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61076"/>
              </p:ext>
            </p:extLst>
          </p:nvPr>
        </p:nvGraphicFramePr>
        <p:xfrm>
          <a:off x="9815861" y="3848100"/>
          <a:ext cx="3562718" cy="4419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2718">
                  <a:extLst>
                    <a:ext uri="{9D8B030D-6E8A-4147-A177-3AD203B41FA5}">
                      <a16:colId xmlns:a16="http://schemas.microsoft.com/office/drawing/2014/main" val="1116260064"/>
                    </a:ext>
                  </a:extLst>
                </a:gridCol>
              </a:tblGrid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Базарносызганский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54166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Барышский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330586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Инзенский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626601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Кузоватовский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140871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Мелекесский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53239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Новомалыклинский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627771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Новоспасский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731571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Павловский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19070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Старокулаткинский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01488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Сурский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126152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Ульяновский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507853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Чердаклинский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район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71567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город </a:t>
                      </a:r>
                      <a:r>
                        <a:rPr lang="ru-RU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Новоульяновск</a:t>
                      </a: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5577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Город Димитровград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804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27004" y="3985353"/>
            <a:ext cx="2224735" cy="934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041116" y="4282651"/>
            <a:ext cx="2224735" cy="1067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059306" y="4570218"/>
            <a:ext cx="2224735" cy="1144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437215" y="4911159"/>
            <a:ext cx="2224735" cy="1067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252311" y="5198735"/>
            <a:ext cx="2224735" cy="1133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749920" y="5521629"/>
            <a:ext cx="2224735" cy="1164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291003" y="5859010"/>
            <a:ext cx="2224735" cy="12719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054226" y="6162537"/>
            <a:ext cx="2224735" cy="1183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737201" y="6488604"/>
            <a:ext cx="2224735" cy="1160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796673" y="6789872"/>
            <a:ext cx="2224735" cy="1223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194601" y="7080905"/>
            <a:ext cx="2224735" cy="1130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425833" y="7370291"/>
            <a:ext cx="2224735" cy="12184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288673" y="7712514"/>
            <a:ext cx="2224735" cy="11283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266211" y="8022871"/>
            <a:ext cx="2224735" cy="1276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1</a:t>
            </a:r>
            <a:r>
              <a:rPr lang="ru-RU" sz="2300" dirty="0"/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4988391" y="3824957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14328861" y="4485821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14726794" y="4756007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14526832" y="5065772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15021439" y="5399345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14578401" y="5758661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14328861" y="6045097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15059883" y="6370372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14104909" y="6684167"/>
            <a:ext cx="343400" cy="380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14526832" y="6921461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14591934" y="7549634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flipH="1">
            <a:off x="14729094" y="7210840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14608926" y="7888428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14291935" y="4116489"/>
            <a:ext cx="33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631340" y="343571"/>
            <a:ext cx="16894052" cy="962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70"/>
              </a:lnSpc>
            </a:pPr>
            <a:r>
              <a:rPr lang="ru-RU" sz="5400" spc="67" dirty="0" smtClean="0">
                <a:solidFill>
                  <a:srgbClr val="3BBBA0"/>
                </a:solidFill>
                <a:latin typeface="Fira Sans Bold"/>
              </a:rPr>
              <a:t>Миссия (предназначение)</a:t>
            </a:r>
            <a:endParaRPr lang="en-US" sz="5400" spc="67" dirty="0">
              <a:solidFill>
                <a:srgbClr val="3BBBA0"/>
              </a:solidFill>
              <a:latin typeface="Fira Sans Bold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4419600" y="3991308"/>
            <a:ext cx="1257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</a:t>
            </a:r>
            <a:r>
              <a:rPr lang="ru-RU" sz="3600" b="1" dirty="0" err="1" smtClean="0"/>
              <a:t>оздание</a:t>
            </a:r>
            <a:r>
              <a:rPr lang="ru-RU" sz="3600" b="1" dirty="0" smtClean="0"/>
              <a:t> </a:t>
            </a:r>
            <a:r>
              <a:rPr lang="ru-RU" sz="3600" b="1" dirty="0"/>
              <a:t>социальной стабильности и прогресса, </a:t>
            </a:r>
            <a:endParaRPr lang="en-US" sz="3600" b="1" dirty="0" smtClean="0"/>
          </a:p>
          <a:p>
            <a:r>
              <a:rPr lang="ru-RU" sz="3600" b="1" dirty="0" smtClean="0"/>
              <a:t>развитие интеллектуального </a:t>
            </a:r>
            <a:r>
              <a:rPr lang="ru-RU" sz="3600" b="1" dirty="0"/>
              <a:t>и кадрового потенциала региона, обеспечение доступного качественного образования, формирование воспитывающей детей </a:t>
            </a:r>
            <a:r>
              <a:rPr lang="ru-RU" sz="3600" b="1" dirty="0" smtClean="0"/>
              <a:t>среды</a:t>
            </a:r>
            <a:r>
              <a:rPr lang="en-US" sz="3600" b="1" dirty="0"/>
              <a:t>.</a:t>
            </a:r>
            <a:endParaRPr lang="ru-RU" sz="3600" b="1" dirty="0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019300"/>
            <a:ext cx="3051629" cy="8254218"/>
          </a:xfrm>
          <a:prstGeom prst="rect">
            <a:avLst/>
          </a:prstGeom>
        </p:spPr>
      </p:pic>
      <p:graphicFrame>
        <p:nvGraphicFramePr>
          <p:cNvPr id="109" name="Схема 108"/>
          <p:cNvGraphicFramePr/>
          <p:nvPr>
            <p:extLst>
              <p:ext uri="{D42A27DB-BD31-4B8C-83A1-F6EECF244321}">
                <p14:modId xmlns:p14="http://schemas.microsoft.com/office/powerpoint/2010/main" val="3987658069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0" name="Овал 109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343571"/>
            <a:ext cx="16894052" cy="962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70"/>
              </a:lnSpc>
            </a:pPr>
            <a:r>
              <a:rPr lang="ru-RU" sz="5400" spc="67" dirty="0" smtClean="0">
                <a:solidFill>
                  <a:srgbClr val="3BBBA0"/>
                </a:solidFill>
                <a:latin typeface="Fira Sans Bold"/>
              </a:rPr>
              <a:t>Национальные </a:t>
            </a:r>
            <a:r>
              <a:rPr lang="ru-RU" sz="5400" spc="67" dirty="0">
                <a:solidFill>
                  <a:srgbClr val="3BBBA0"/>
                </a:solidFill>
                <a:latin typeface="Fira Sans Bold"/>
              </a:rPr>
              <a:t>цели и задачи</a:t>
            </a:r>
            <a:endParaRPr lang="ru-RU" sz="5400" spc="67" dirty="0" smtClean="0">
              <a:solidFill>
                <a:srgbClr val="3BBBA0"/>
              </a:solidFill>
              <a:latin typeface="Fira Sans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70120" y="2197555"/>
            <a:ext cx="11582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Вхождение </a:t>
            </a:r>
            <a:r>
              <a:rPr lang="ru-RU" sz="4400" b="1" dirty="0"/>
              <a:t>Российской Федерации в число десяти ведущих стран мира по качеству общего образования к 2030 </a:t>
            </a:r>
            <a:r>
              <a:rPr lang="ru-RU" sz="4400" b="1" dirty="0" smtClean="0"/>
              <a:t>году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sz="4400" b="1" dirty="0" smtClean="0"/>
              <a:t>Возможности </a:t>
            </a:r>
            <a:r>
              <a:rPr lang="ru-RU" sz="4400" b="1" dirty="0"/>
              <a:t>для самореализации и </a:t>
            </a:r>
            <a:r>
              <a:rPr lang="ru-RU" sz="4400" b="1" dirty="0" smtClean="0"/>
              <a:t>талантов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sz="4400" b="1" dirty="0" smtClean="0"/>
              <a:t>Цифровая </a:t>
            </a:r>
            <a:r>
              <a:rPr lang="ru-RU" sz="4400" b="1" dirty="0"/>
              <a:t>трансформация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019300"/>
            <a:ext cx="3051629" cy="82542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4016" y="5143584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84016" y="2628900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4016" y="6515100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525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397609" y="508862"/>
            <a:ext cx="151739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spc="67" dirty="0" smtClean="0">
                <a:solidFill>
                  <a:srgbClr val="3BBBA0"/>
                </a:solidFill>
                <a:latin typeface="Fira Sans Bold"/>
              </a:rPr>
              <a:t>Достижение целевых показателей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4354" y="3385533"/>
            <a:ext cx="3051629" cy="6900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83692"/>
              </p:ext>
            </p:extLst>
          </p:nvPr>
        </p:nvGraphicFramePr>
        <p:xfrm>
          <a:off x="3475404" y="3385533"/>
          <a:ext cx="12975601" cy="5860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2434">
                  <a:extLst>
                    <a:ext uri="{9D8B030D-6E8A-4147-A177-3AD203B41FA5}">
                      <a16:colId xmlns:a16="http://schemas.microsoft.com/office/drawing/2014/main" val="3696677358"/>
                    </a:ext>
                  </a:extLst>
                </a:gridCol>
                <a:gridCol w="1437204">
                  <a:extLst>
                    <a:ext uri="{9D8B030D-6E8A-4147-A177-3AD203B41FA5}">
                      <a16:colId xmlns:a16="http://schemas.microsoft.com/office/drawing/2014/main" val="2309081642"/>
                    </a:ext>
                  </a:extLst>
                </a:gridCol>
                <a:gridCol w="1533277">
                  <a:extLst>
                    <a:ext uri="{9D8B030D-6E8A-4147-A177-3AD203B41FA5}">
                      <a16:colId xmlns:a16="http://schemas.microsoft.com/office/drawing/2014/main" val="1060025424"/>
                    </a:ext>
                  </a:extLst>
                </a:gridCol>
                <a:gridCol w="1552686">
                  <a:extLst>
                    <a:ext uri="{9D8B030D-6E8A-4147-A177-3AD203B41FA5}">
                      <a16:colId xmlns:a16="http://schemas.microsoft.com/office/drawing/2014/main" val="3956204902"/>
                    </a:ext>
                  </a:extLst>
                </a:gridCol>
              </a:tblGrid>
              <a:tr h="1162067"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Региональные </a:t>
                      </a:r>
                      <a:r>
                        <a:rPr lang="ru-RU" sz="2200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+mn-lt"/>
                        </a:rPr>
                        <a:t>2022 год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+mn-lt"/>
                        </a:rPr>
                        <a:t>2024 год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+mn-lt"/>
                        </a:rPr>
                        <a:t>2030 год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354174371"/>
                  </a:ext>
                </a:extLst>
              </a:tr>
              <a:tr h="932301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образования обучающихся общеобразовательных организаций 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не менее 55%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57%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60%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609174452"/>
                  </a:ext>
                </a:extLst>
              </a:tr>
              <a:tr h="932301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Успеваемость обучающихся общеобразовательных организаций 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не менее 99,6%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99,7%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99,9%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067882299"/>
                  </a:ext>
                </a:extLst>
              </a:tr>
              <a:tr h="1093498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общеобразовательных организаций, показывающих низкие результаты 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10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-0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455683445"/>
                  </a:ext>
                </a:extLst>
              </a:tr>
              <a:tr h="1740594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обучающихся в муниципальных общеобразовательных организациях, занимающихся во вторую смену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3%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2546215255"/>
                  </a:ext>
                </a:extLst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/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141" y="2616092"/>
            <a:ext cx="6903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2D93A0"/>
                </a:solidFill>
              </a:rPr>
              <a:t>Качество образования</a:t>
            </a:r>
            <a:endParaRPr lang="ru-RU" sz="4400" b="1" i="1" spc="67" dirty="0">
              <a:solidFill>
                <a:srgbClr val="2D9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8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397609" y="2022946"/>
            <a:ext cx="1511659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dirty="0">
                <a:solidFill>
                  <a:srgbClr val="2D93A0"/>
                </a:solidFill>
              </a:rPr>
              <a:t>С</a:t>
            </a:r>
            <a:r>
              <a:rPr lang="ru-RU" sz="4400" b="1" i="1" dirty="0" smtClean="0">
                <a:solidFill>
                  <a:srgbClr val="2D93A0"/>
                </a:solidFill>
              </a:rPr>
              <a:t>истемы </a:t>
            </a:r>
            <a:r>
              <a:rPr lang="ru-RU" sz="4400" b="1" i="1" dirty="0">
                <a:solidFill>
                  <a:srgbClr val="2D93A0"/>
                </a:solidFill>
              </a:rPr>
              <a:t>выявления, поддержки и развития </a:t>
            </a:r>
            <a:endParaRPr lang="ru-RU" sz="4400" b="1" i="1" dirty="0" smtClean="0">
              <a:solidFill>
                <a:srgbClr val="2D93A0"/>
              </a:solidFill>
            </a:endParaRPr>
          </a:p>
          <a:p>
            <a:r>
              <a:rPr lang="ru-RU" sz="4400" b="1" i="1" dirty="0" smtClean="0">
                <a:solidFill>
                  <a:srgbClr val="2D93A0"/>
                </a:solidFill>
              </a:rPr>
              <a:t>способностей и </a:t>
            </a:r>
            <a:r>
              <a:rPr lang="ru-RU" sz="4400" b="1" i="1" dirty="0">
                <a:solidFill>
                  <a:srgbClr val="2D93A0"/>
                </a:solidFill>
              </a:rPr>
              <a:t>талантов у детей и </a:t>
            </a:r>
            <a:r>
              <a:rPr lang="ru-RU" sz="4400" b="1" i="1" dirty="0" smtClean="0">
                <a:solidFill>
                  <a:srgbClr val="2D93A0"/>
                </a:solidFill>
              </a:rPr>
              <a:t>молодёжи</a:t>
            </a:r>
            <a:endParaRPr lang="ru-RU" sz="4400" b="1" i="1" spc="67" dirty="0">
              <a:solidFill>
                <a:srgbClr val="2D93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3386960"/>
            <a:ext cx="3051629" cy="6900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96258"/>
              </p:ext>
            </p:extLst>
          </p:nvPr>
        </p:nvGraphicFramePr>
        <p:xfrm>
          <a:off x="3311317" y="3397846"/>
          <a:ext cx="12949763" cy="6507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3964">
                  <a:extLst>
                    <a:ext uri="{9D8B030D-6E8A-4147-A177-3AD203B41FA5}">
                      <a16:colId xmlns:a16="http://schemas.microsoft.com/office/drawing/2014/main" val="36966773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090816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60025424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956204902"/>
                    </a:ext>
                  </a:extLst>
                </a:gridCol>
              </a:tblGrid>
              <a:tr h="1133044"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Региональные </a:t>
                      </a:r>
                      <a:r>
                        <a:rPr lang="ru-RU" sz="2200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+mn-lt"/>
                        </a:rPr>
                        <a:t>2022 год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+mn-lt"/>
                        </a:rPr>
                        <a:t>2024 год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+mn-lt"/>
                        </a:rPr>
                        <a:t>2030 год</a:t>
                      </a:r>
                      <a:endParaRPr lang="ru-RU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354174371"/>
                  </a:ext>
                </a:extLst>
              </a:tr>
              <a:tr h="909017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детей, обучающихся в 5-11 классах, вовлечённых в мероприятия по выявлению и сопровождению одарённых детей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7,5%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10</a:t>
                      </a:r>
                      <a:r>
                        <a:rPr lang="ru-RU" sz="2200" spc="15" dirty="0" smtClean="0">
                          <a:effectLst/>
                          <a:latin typeface="+mn-lt"/>
                        </a:rPr>
                        <a:t>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15%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609174452"/>
                  </a:ext>
                </a:extLst>
              </a:tr>
              <a:tr h="909017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детей, включённых в государственный информационный ресурс о детях, проявивших выдающиеся способности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923</a:t>
                      </a:r>
                      <a:r>
                        <a:rPr lang="ru-RU" sz="2200" baseline="0" dirty="0" smtClean="0">
                          <a:effectLst/>
                          <a:latin typeface="+mn-lt"/>
                        </a:rPr>
                        <a:t> чел.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1230 чел.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1500 чел.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067882299"/>
                  </a:ext>
                </a:extLst>
              </a:tr>
              <a:tr h="1697122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проведённых региональных мероприятий по выявлению выдающихся способностей и высокой мотивации у детей и молодёжи, включая региональный этап Всероссийской олимпиады школьников и Всероссийского конкурса научно-технологических проектов, очные отборочные туры в образовательный центр «Сириус» 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30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</a:rPr>
                        <a:t>40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40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455683445"/>
                  </a:ext>
                </a:extLst>
              </a:tr>
              <a:tr h="690995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обучающихся, проявивших выдающиеся способности, охваченных деятельностью ОГБН ОО «Центр выявления и поддержки одарённых детей в Ульяновской области «Алые паруса» в дистанционном формате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2600 </a:t>
                      </a:r>
                      <a:r>
                        <a:rPr lang="ru-RU" sz="2200" spc="15" dirty="0">
                          <a:effectLst/>
                          <a:latin typeface="+mn-lt"/>
                        </a:rPr>
                        <a:t>чел.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2800 </a:t>
                      </a:r>
                      <a:r>
                        <a:rPr lang="ru-RU" sz="2200" spc="15" dirty="0">
                          <a:effectLst/>
                          <a:latin typeface="+mn-lt"/>
                        </a:rPr>
                        <a:t>чел.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  <a:latin typeface="+mn-lt"/>
                        </a:rPr>
                        <a:t>3000 чел.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2104717392"/>
                  </a:ext>
                </a:extLst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/>
              <a:t>5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397609" y="508862"/>
            <a:ext cx="151739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spc="67" dirty="0" smtClean="0">
                <a:solidFill>
                  <a:srgbClr val="3BBBA0"/>
                </a:solidFill>
                <a:latin typeface="Fira Sans Bold"/>
              </a:rPr>
              <a:t>Достижение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27074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609" y="2006140"/>
            <a:ext cx="9017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2D93A0"/>
                </a:solidFill>
              </a:rPr>
              <a:t>Воспитание и социализация детей</a:t>
            </a:r>
            <a:endParaRPr lang="ru-RU" sz="4400" b="1" i="1" dirty="0">
              <a:solidFill>
                <a:srgbClr val="2D93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51147"/>
              </p:ext>
            </p:extLst>
          </p:nvPr>
        </p:nvGraphicFramePr>
        <p:xfrm>
          <a:off x="3280837" y="3009900"/>
          <a:ext cx="12949763" cy="6636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3964">
                  <a:extLst>
                    <a:ext uri="{9D8B030D-6E8A-4147-A177-3AD203B41FA5}">
                      <a16:colId xmlns:a16="http://schemas.microsoft.com/office/drawing/2014/main" val="36966773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090816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60025424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956204902"/>
                    </a:ext>
                  </a:extLst>
                </a:gridCol>
              </a:tblGrid>
              <a:tr h="1133044"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Ключевые показатели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2022 год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2024 год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2030 год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354174371"/>
                  </a:ext>
                </a:extLst>
              </a:tr>
              <a:tr h="909017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>
                          <a:effectLst/>
                        </a:rPr>
                        <a:t>Доля образовательных организаций, вовлеченных в деятельность общероссийской государственной детской юношеской организации «Российское движение школьников»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>
                          <a:effectLst/>
                        </a:rPr>
                        <a:t>80%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8</a:t>
                      </a:r>
                      <a:r>
                        <a:rPr lang="ru-RU" sz="2200" spc="15">
                          <a:effectLst/>
                        </a:rPr>
                        <a:t>5%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>
                          <a:effectLst/>
                        </a:rPr>
                        <a:t>100%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609174452"/>
                  </a:ext>
                </a:extLst>
              </a:tr>
              <a:tr h="909017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Вовлечение образовательных организаций в деятельность всероссийского детско-юношеского военно-патриотического движения «</a:t>
                      </a:r>
                      <a:r>
                        <a:rPr lang="ru-RU" sz="2200" dirty="0" err="1">
                          <a:effectLst/>
                        </a:rPr>
                        <a:t>Юнармия</a:t>
                      </a:r>
                      <a:r>
                        <a:rPr lang="ru-RU" sz="2200" dirty="0">
                          <a:effectLst/>
                        </a:rPr>
                        <a:t>»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75%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80%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90%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067882299"/>
                  </a:ext>
                </a:extLst>
              </a:tr>
              <a:tr h="909017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Развитие и создание в общеобразовательных организациях региона школьных театров, как важного инструмента воспитания подрастающего поколения и социального лифта для детей и становления личности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70%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100%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</a:rPr>
                        <a:t>100%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455683445"/>
                  </a:ext>
                </a:extLst>
              </a:tr>
              <a:tr h="690995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Доля детей, вовлечённых в участие во всероссийских, окружных и межрегиональных мероприятиях патриотической направленности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>
                          <a:effectLst/>
                        </a:rPr>
                        <a:t>72000 чел.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>
                          <a:effectLst/>
                        </a:rPr>
                        <a:t>92000 чел.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pc="15" dirty="0" smtClean="0">
                          <a:effectLst/>
                        </a:rPr>
                        <a:t>95000 чел.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2104717392"/>
                  </a:ext>
                </a:extLst>
              </a:tr>
              <a:tr h="1261815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Участие обучающихся региона во всероссийском конкурсе для школьников «Большая перемена»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7000 чел.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8000 чел.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11000 чел.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634974274"/>
                  </a:ext>
                </a:extLst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/>
              <a:t>6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397609" y="508862"/>
            <a:ext cx="151739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spc="67" dirty="0" smtClean="0">
                <a:solidFill>
                  <a:srgbClr val="3BBBA0"/>
                </a:solidFill>
                <a:latin typeface="Fira Sans Bold"/>
              </a:rPr>
              <a:t>Достижение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05117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397608" y="1848629"/>
            <a:ext cx="15173923" cy="74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spc="67" dirty="0" smtClean="0">
                <a:solidFill>
                  <a:srgbClr val="3BBBA0"/>
                </a:solidFill>
                <a:latin typeface="Fira Sans Bold"/>
              </a:rPr>
              <a:t>Создание </a:t>
            </a:r>
            <a:r>
              <a:rPr lang="ru-RU" sz="3600" i="1" spc="67" dirty="0">
                <a:solidFill>
                  <a:srgbClr val="3BBBA0"/>
                </a:solidFill>
                <a:latin typeface="Fira Sans Bold"/>
              </a:rPr>
              <a:t>и развитие инфраструктуры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78664" y="3355908"/>
            <a:ext cx="12961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Создание </a:t>
            </a:r>
            <a:r>
              <a:rPr lang="ru-RU" sz="2800" b="1" dirty="0"/>
              <a:t>дополнительных мест в частных детских садах</a:t>
            </a:r>
            <a:r>
              <a:rPr lang="ru-RU" sz="2800" b="1" dirty="0" smtClean="0"/>
              <a:t>:</a:t>
            </a:r>
            <a:endParaRPr lang="ru-RU" sz="1200" b="1" dirty="0" smtClean="0"/>
          </a:p>
          <a:p>
            <a:r>
              <a:rPr lang="ru-RU" sz="2800" b="1" dirty="0"/>
              <a:t>2022 году – 15 </a:t>
            </a:r>
            <a:r>
              <a:rPr lang="ru-RU" sz="2800" b="1" dirty="0" smtClean="0"/>
              <a:t>мест</a:t>
            </a:r>
            <a:r>
              <a:rPr lang="ru-RU" sz="2800" dirty="0" smtClean="0"/>
              <a:t>;                                                                               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/>
              <a:t>2023 </a:t>
            </a:r>
            <a:r>
              <a:rPr lang="ru-RU" sz="2800" b="1" dirty="0"/>
              <a:t>год – 15 </a:t>
            </a:r>
            <a:r>
              <a:rPr lang="ru-RU" sz="2800" b="1" dirty="0" smtClean="0"/>
              <a:t>мест; </a:t>
            </a:r>
          </a:p>
          <a:p>
            <a:r>
              <a:rPr lang="ru-RU" sz="2800" b="1" dirty="0" smtClean="0"/>
              <a:t>2024 </a:t>
            </a:r>
            <a:r>
              <a:rPr lang="ru-RU" sz="2800" b="1" dirty="0"/>
              <a:t>год – 15 </a:t>
            </a:r>
            <a:r>
              <a:rPr lang="ru-RU" sz="2800" b="1" dirty="0" smtClean="0"/>
              <a:t>мест.</a:t>
            </a:r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/>
              <a:t>Строительство школ</a:t>
            </a:r>
            <a:r>
              <a:rPr lang="ru-RU" sz="2800" b="1" dirty="0" smtClean="0"/>
              <a:t>:</a:t>
            </a:r>
            <a:endParaRPr lang="ru-RU" sz="1200" b="1" dirty="0" smtClean="0"/>
          </a:p>
          <a:p>
            <a:r>
              <a:rPr lang="ru-RU" sz="2800" b="1" dirty="0" smtClean="0"/>
              <a:t>2022 </a:t>
            </a:r>
            <a:r>
              <a:rPr lang="ru-RU" sz="2800" b="1" dirty="0"/>
              <a:t>год – новая школа на 1101 место в городе </a:t>
            </a:r>
            <a:r>
              <a:rPr lang="ru-RU" sz="2800" b="1" dirty="0" smtClean="0"/>
              <a:t>Димитровграде;  </a:t>
            </a:r>
            <a:endParaRPr lang="ru-RU" sz="2800" b="1" dirty="0"/>
          </a:p>
          <a:p>
            <a:r>
              <a:rPr lang="ru-RU" sz="2800" b="1" dirty="0"/>
              <a:t>2023 год – второй корпус МБОУ «Губернаторский лицей № 100» для начальной школы.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Капитальный  </a:t>
            </a:r>
            <a:r>
              <a:rPr lang="ru-RU" sz="2800" b="1" dirty="0"/>
              <a:t>ремонт</a:t>
            </a:r>
            <a:r>
              <a:rPr lang="ru-RU" sz="2800" b="1" dirty="0" smtClean="0"/>
              <a:t>:</a:t>
            </a:r>
            <a:endParaRPr lang="ru-RU" sz="1200" b="1" dirty="0"/>
          </a:p>
          <a:p>
            <a:r>
              <a:rPr lang="ru-RU" sz="2800" b="1" dirty="0"/>
              <a:t>2022 год – 6 зданий; </a:t>
            </a:r>
            <a:endParaRPr lang="ru-RU" sz="2800" b="1" dirty="0" smtClean="0"/>
          </a:p>
          <a:p>
            <a:r>
              <a:rPr lang="ru-RU" sz="2800" b="1" dirty="0" smtClean="0"/>
              <a:t>2023 </a:t>
            </a:r>
            <a:r>
              <a:rPr lang="ru-RU" sz="2800" b="1" dirty="0"/>
              <a:t>год – 56 зданий;</a:t>
            </a:r>
          </a:p>
          <a:p>
            <a:r>
              <a:rPr lang="ru-RU" sz="2800" b="1" dirty="0"/>
              <a:t>2024 год – 67 зданий;</a:t>
            </a:r>
          </a:p>
          <a:p>
            <a:r>
              <a:rPr lang="ru-RU" sz="2800" b="1" dirty="0"/>
              <a:t>2025 год – 59 зданий.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9430" y="3443740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734" y="5520880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82567" y="2642412"/>
            <a:ext cx="7973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Дошкольное  и общее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4545" y="7634738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397609" y="508862"/>
            <a:ext cx="151739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spc="67" dirty="0" smtClean="0">
                <a:solidFill>
                  <a:srgbClr val="3BBBA0"/>
                </a:solidFill>
                <a:latin typeface="Fira Sans Bold"/>
              </a:rPr>
              <a:t>Достижение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426402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533400" y="1935042"/>
            <a:ext cx="15173923" cy="74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spc="67" dirty="0" smtClean="0">
                <a:solidFill>
                  <a:srgbClr val="3BBBA0"/>
                </a:solidFill>
                <a:latin typeface="Fira Sans Bold"/>
              </a:rPr>
              <a:t>Качество </a:t>
            </a:r>
            <a:r>
              <a:rPr lang="ru-RU" sz="3600" i="1" spc="67" dirty="0">
                <a:solidFill>
                  <a:srgbClr val="3BBBA0"/>
                </a:solidFill>
                <a:latin typeface="Fira Sans Bold"/>
              </a:rPr>
              <a:t>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5514" y="2820701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«коэффициент образования» (качество знаний) в 2020/2021 составил </a:t>
            </a:r>
            <a:r>
              <a:rPr lang="ru-RU" sz="2800" b="1" dirty="0"/>
              <a:t>54,25%</a:t>
            </a:r>
            <a:r>
              <a:rPr lang="ru-RU" sz="2800" dirty="0"/>
              <a:t>, что на 3,15% выше показателя 2019/2020 учебного года (</a:t>
            </a:r>
            <a:r>
              <a:rPr lang="ru-RU" sz="2800" b="1" dirty="0"/>
              <a:t>51,1</a:t>
            </a:r>
            <a:r>
              <a:rPr lang="ru-RU" sz="2800" b="1" dirty="0" smtClean="0"/>
              <a:t>%</a:t>
            </a:r>
            <a:r>
              <a:rPr lang="ru-RU" sz="2800" dirty="0" smtClean="0"/>
              <a:t>);</a:t>
            </a:r>
          </a:p>
          <a:p>
            <a:endParaRPr lang="ru-RU" sz="2800" dirty="0"/>
          </a:p>
          <a:p>
            <a:r>
              <a:rPr lang="ru-RU" sz="2800" dirty="0"/>
              <a:t>«доля отличников в общей численности аттестованных обучающихся» повысилась на 1,33% по сравнению с 2019/2020 учебным годом (</a:t>
            </a:r>
            <a:r>
              <a:rPr lang="ru-RU" sz="2800" b="1" dirty="0"/>
              <a:t>12,65%</a:t>
            </a:r>
            <a:r>
              <a:rPr lang="ru-RU" sz="2800" dirty="0"/>
              <a:t>) и составила </a:t>
            </a:r>
            <a:r>
              <a:rPr lang="ru-RU" sz="2800" b="1" dirty="0"/>
              <a:t>13,98</a:t>
            </a:r>
            <a:r>
              <a:rPr lang="ru-RU" sz="2800" b="1" dirty="0" smtClean="0"/>
              <a:t>%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4363" y="3097885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54363" y="4327309"/>
            <a:ext cx="381000" cy="381000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54363" y="5498357"/>
            <a:ext cx="12263551" cy="0"/>
          </a:xfrm>
          <a:prstGeom prst="line">
            <a:avLst/>
          </a:prstGeom>
          <a:ln>
            <a:solidFill>
              <a:srgbClr val="3BBB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01858" y="6406298"/>
            <a:ext cx="1232862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dirty="0" smtClean="0"/>
              <a:t>обществознание </a:t>
            </a:r>
            <a:r>
              <a:rPr lang="ru-RU" sz="2800" dirty="0"/>
              <a:t>- 54,16 </a:t>
            </a:r>
            <a:r>
              <a:rPr lang="ru-RU" sz="2800" dirty="0" smtClean="0"/>
              <a:t>(</a:t>
            </a:r>
            <a:r>
              <a:rPr lang="ru-RU" sz="2800" dirty="0"/>
              <a:t>по РФ – 56,40) </a:t>
            </a:r>
            <a:r>
              <a:rPr lang="ru-RU" sz="2800" dirty="0" smtClean="0"/>
              <a:t>(</a:t>
            </a:r>
            <a:r>
              <a:rPr lang="ru-RU" sz="2800" dirty="0"/>
              <a:t>в 2020 году  в регионе - 53,48) </a:t>
            </a:r>
            <a:endParaRPr lang="ru-RU" sz="2800" dirty="0" smtClean="0"/>
          </a:p>
          <a:p>
            <a:pPr>
              <a:spcBef>
                <a:spcPts val="600"/>
              </a:spcBef>
            </a:pPr>
            <a:r>
              <a:rPr lang="ru-RU" sz="2800" dirty="0" smtClean="0"/>
              <a:t>информатика       </a:t>
            </a:r>
            <a:r>
              <a:rPr lang="ru-RU" sz="2800" dirty="0"/>
              <a:t>- 61,49 </a:t>
            </a:r>
            <a:r>
              <a:rPr lang="ru-RU" sz="2800" dirty="0" smtClean="0"/>
              <a:t>(</a:t>
            </a:r>
            <a:r>
              <a:rPr lang="ru-RU" sz="2800" dirty="0"/>
              <a:t>по РФ - 62,97)  (в 2020 году в регионе – 59,76),  </a:t>
            </a:r>
            <a:r>
              <a:rPr lang="ru-RU" sz="2800" dirty="0" smtClean="0"/>
              <a:t>история                 – </a:t>
            </a:r>
            <a:r>
              <a:rPr lang="ru-RU" sz="2800" dirty="0"/>
              <a:t>55,89 </a:t>
            </a:r>
            <a:r>
              <a:rPr lang="ru-RU" sz="2800" dirty="0" smtClean="0"/>
              <a:t>(по </a:t>
            </a:r>
            <a:r>
              <a:rPr lang="ru-RU" sz="2800" dirty="0"/>
              <a:t>РФ – 55,09) (в 2020 году в регионе – </a:t>
            </a:r>
            <a:r>
              <a:rPr lang="ru-RU" sz="2800" dirty="0" smtClean="0"/>
              <a:t>55,49)</a:t>
            </a:r>
          </a:p>
          <a:p>
            <a:pPr>
              <a:spcBef>
                <a:spcPts val="600"/>
              </a:spcBef>
            </a:pPr>
            <a:r>
              <a:rPr lang="ru-RU" sz="2800" dirty="0"/>
              <a:t>л</a:t>
            </a:r>
            <a:r>
              <a:rPr lang="ru-RU" sz="2800" dirty="0" smtClean="0"/>
              <a:t>итература          </a:t>
            </a:r>
            <a:r>
              <a:rPr lang="ru-RU" sz="2800" dirty="0"/>
              <a:t>– 62,35 </a:t>
            </a:r>
            <a:r>
              <a:rPr lang="ru-RU" sz="2800" dirty="0" smtClean="0"/>
              <a:t>(</a:t>
            </a:r>
            <a:r>
              <a:rPr lang="ru-RU" sz="2800" dirty="0"/>
              <a:t>по РФ – 65,91) (в 2020 год в регионе – </a:t>
            </a:r>
            <a:r>
              <a:rPr lang="ru-RU" sz="2800" dirty="0" smtClean="0"/>
              <a:t>62,34)</a:t>
            </a:r>
          </a:p>
          <a:p>
            <a:pPr>
              <a:spcBef>
                <a:spcPts val="600"/>
              </a:spcBef>
            </a:pPr>
            <a:r>
              <a:rPr lang="ru-RU" sz="2800" dirty="0"/>
              <a:t>ф</a:t>
            </a:r>
            <a:r>
              <a:rPr lang="ru-RU" sz="2800" dirty="0" smtClean="0"/>
              <a:t>изика                  </a:t>
            </a:r>
            <a:r>
              <a:rPr lang="ru-RU" sz="2800" dirty="0"/>
              <a:t>– 52,43 (по РФ – 55,09)  (в 2020 году в регионе – 52,14</a:t>
            </a:r>
            <a:r>
              <a:rPr lang="ru-RU" sz="2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химия                     – </a:t>
            </a:r>
            <a:r>
              <a:rPr lang="ru-RU" sz="2800" dirty="0"/>
              <a:t>55,34 (по РФ – 54,11) (в 2020 году в регионе -54,26</a:t>
            </a:r>
            <a:r>
              <a:rPr lang="ru-RU" sz="2800" dirty="0" smtClean="0"/>
              <a:t>),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английский язык </a:t>
            </a:r>
            <a:r>
              <a:rPr lang="ru-RU" sz="2800" dirty="0"/>
              <a:t>– 69,26 (по РФ – 72,43)  (в 2020 году в регионе – 68,19).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4800" y="5790459"/>
            <a:ext cx="7593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Результат анализа </a:t>
            </a:r>
            <a:r>
              <a:rPr lang="ru-RU" sz="2800" b="1" dirty="0"/>
              <a:t>результатов  ЕГЭ </a:t>
            </a:r>
            <a:r>
              <a:rPr lang="ru-RU" sz="2800" b="1" dirty="0" smtClean="0"/>
              <a:t>в </a:t>
            </a:r>
            <a:r>
              <a:rPr lang="ru-RU" sz="2800" b="1" dirty="0"/>
              <a:t>2021 </a:t>
            </a:r>
            <a:r>
              <a:rPr lang="ru-RU" sz="2800" b="1" dirty="0" smtClean="0"/>
              <a:t>году:</a:t>
            </a:r>
            <a:endParaRPr lang="ru-RU" sz="2800" b="1" dirty="0"/>
          </a:p>
        </p:txBody>
      </p:sp>
      <p:sp>
        <p:nvSpPr>
          <p:cNvPr id="17" name="Овал 16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397609" y="508862"/>
            <a:ext cx="1517392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spc="67" dirty="0" smtClean="0">
                <a:solidFill>
                  <a:srgbClr val="3BBBA0"/>
                </a:solidFill>
                <a:latin typeface="Fira Sans Bold"/>
              </a:rPr>
              <a:t>Достижение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49397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r="94765"/>
          <a:stretch/>
        </p:blipFill>
        <p:spPr>
          <a:xfrm>
            <a:off x="17330479" y="0"/>
            <a:ext cx="957521" cy="10290940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631340" y="343571"/>
            <a:ext cx="15173923" cy="1576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Ожидаемые количественные и качественные показатели </a:t>
            </a:r>
            <a:endParaRPr lang="ru-RU" sz="3600" spc="67" dirty="0" smtClean="0">
              <a:solidFill>
                <a:srgbClr val="3BBBA0"/>
              </a:solidFill>
              <a:latin typeface="Fira Sans Bold"/>
            </a:endParaRPr>
          </a:p>
          <a:p>
            <a:pPr>
              <a:lnSpc>
                <a:spcPct val="150000"/>
              </a:lnSpc>
            </a:pPr>
            <a:r>
              <a:rPr lang="ru-RU" sz="3600" spc="67" dirty="0" smtClean="0">
                <a:solidFill>
                  <a:srgbClr val="3BBBA0"/>
                </a:solidFill>
                <a:latin typeface="Fira Sans Bold"/>
              </a:rPr>
              <a:t>в </a:t>
            </a:r>
            <a:r>
              <a:rPr lang="ru-RU" sz="3600" spc="67" dirty="0">
                <a:solidFill>
                  <a:srgbClr val="3BBBA0"/>
                </a:solidFill>
                <a:latin typeface="Fira Sans Bold"/>
              </a:rPr>
              <a:t>2022 году, к 2024 году, к 2030 </a:t>
            </a:r>
            <a:r>
              <a:rPr lang="ru-RU" sz="3600" spc="67" dirty="0" smtClean="0">
                <a:solidFill>
                  <a:srgbClr val="3BBBA0"/>
                </a:solidFill>
                <a:latin typeface="Fira Sans Bold"/>
              </a:rPr>
              <a:t>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7505700"/>
            <a:ext cx="9180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77464" y="2966383"/>
            <a:ext cx="123600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Обеспечена возможность детям получать качественное общее образование в условиях, отвечающих современным требованиям, независимо от места проживания </a:t>
            </a:r>
            <a:r>
              <a:rPr lang="ru-RU" sz="2000" b="1" dirty="0" smtClean="0"/>
              <a:t>ребенка</a:t>
            </a:r>
          </a:p>
          <a:p>
            <a:r>
              <a:rPr lang="ru-RU" sz="2000" dirty="0" smtClean="0"/>
              <a:t>- 2024 </a:t>
            </a:r>
            <a:r>
              <a:rPr lang="ru-RU" sz="2000" dirty="0"/>
              <a:t>год - создано 1650 новых мест путем строительства </a:t>
            </a:r>
            <a:r>
              <a:rPr lang="ru-RU" sz="2000" dirty="0" smtClean="0"/>
              <a:t>новых школ;        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 smtClean="0"/>
              <a:t>- 2022 </a:t>
            </a:r>
            <a:r>
              <a:rPr lang="ru-RU" sz="2000" dirty="0"/>
              <a:t>год – 61  центр «Точка роста</a:t>
            </a:r>
            <a:r>
              <a:rPr lang="ru-RU" sz="2000" dirty="0" smtClean="0"/>
              <a:t>»; </a:t>
            </a:r>
          </a:p>
          <a:p>
            <a:r>
              <a:rPr lang="ru-RU" sz="2000" dirty="0" smtClean="0"/>
              <a:t>-  2023 </a:t>
            </a:r>
            <a:r>
              <a:rPr lang="ru-RU" sz="2000" dirty="0"/>
              <a:t>год – 61  центр «Точка роста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- 2024 </a:t>
            </a:r>
            <a:r>
              <a:rPr lang="ru-RU" sz="2000" dirty="0"/>
              <a:t>год – 14  центр «Точка роста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/>
              <a:t>обновление </a:t>
            </a:r>
            <a:r>
              <a:rPr lang="ru-RU" sz="2000" dirty="0" smtClean="0"/>
              <a:t>МТБ коррекционных школ:</a:t>
            </a:r>
            <a:endParaRPr lang="ru-RU" sz="2000" dirty="0"/>
          </a:p>
          <a:p>
            <a:r>
              <a:rPr lang="ru-RU" sz="2000" dirty="0" smtClean="0"/>
              <a:t>-2022 </a:t>
            </a:r>
            <a:r>
              <a:rPr lang="ru-RU" sz="2000" dirty="0"/>
              <a:t>год – 2 школы; 2023 год – 2 школы; 2024 год – 1 </a:t>
            </a:r>
            <a:r>
              <a:rPr lang="ru-RU" sz="2000" dirty="0" smtClean="0"/>
              <a:t>школа.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b="1" dirty="0"/>
          </a:p>
          <a:p>
            <a:r>
              <a:rPr lang="ru-RU" sz="2000" b="1" dirty="0" smtClean="0"/>
              <a:t>Обеспечена </a:t>
            </a:r>
            <a:r>
              <a:rPr lang="ru-RU" sz="2000" b="1" dirty="0"/>
              <a:t>возможность профессионального развития и обучения на протяжении всей профессиональной деятельности для педагогических </a:t>
            </a:r>
            <a:r>
              <a:rPr lang="ru-RU" sz="2000" b="1" dirty="0" smtClean="0"/>
              <a:t>работников</a:t>
            </a:r>
          </a:p>
          <a:p>
            <a:r>
              <a:rPr lang="ru-RU" sz="2000" dirty="0" smtClean="0"/>
              <a:t>- 40</a:t>
            </a:r>
            <a:r>
              <a:rPr lang="ru-RU" sz="2000" dirty="0"/>
              <a:t>% </a:t>
            </a:r>
            <a:r>
              <a:rPr lang="ru-RU" sz="2000" dirty="0" smtClean="0"/>
              <a:t>педагогов повысят квалификацию в созданном ЦНПП.</a:t>
            </a:r>
          </a:p>
          <a:p>
            <a:endParaRPr lang="ru-RU" sz="2000" dirty="0" smtClean="0"/>
          </a:p>
          <a:p>
            <a:r>
              <a:rPr lang="ru-RU" sz="2000" b="1" dirty="0"/>
              <a:t>Создана и работает система выявления, поддержки и развития способностей и талантов детей и </a:t>
            </a:r>
            <a:r>
              <a:rPr lang="ru-RU" sz="2000" b="1" dirty="0" smtClean="0"/>
              <a:t>молодежи</a:t>
            </a:r>
          </a:p>
          <a:p>
            <a:r>
              <a:rPr lang="ru-RU" sz="2000" dirty="0" smtClean="0"/>
              <a:t>Созданы «школьные </a:t>
            </a:r>
            <a:r>
              <a:rPr lang="ru-RU" sz="2000" dirty="0" err="1" smtClean="0"/>
              <a:t>Кванториумы</a:t>
            </a:r>
            <a:r>
              <a:rPr lang="ru-RU" sz="2000" dirty="0" smtClean="0"/>
              <a:t>»:  </a:t>
            </a:r>
          </a:p>
          <a:p>
            <a:r>
              <a:rPr lang="ru-RU" sz="2000" dirty="0" smtClean="0"/>
              <a:t>2022 </a:t>
            </a:r>
            <a:r>
              <a:rPr lang="ru-RU" sz="2000" dirty="0"/>
              <a:t>год – </a:t>
            </a:r>
            <a:r>
              <a:rPr lang="ru-RU" sz="2000" dirty="0" smtClean="0"/>
              <a:t>1, </a:t>
            </a:r>
            <a:r>
              <a:rPr lang="ru-RU" sz="2000" dirty="0"/>
              <a:t>2023 год – </a:t>
            </a:r>
            <a:r>
              <a:rPr lang="ru-RU" sz="2000" dirty="0" smtClean="0"/>
              <a:t>1, </a:t>
            </a:r>
            <a:r>
              <a:rPr lang="ru-RU" sz="2000" dirty="0"/>
              <a:t>2024 год – </a:t>
            </a:r>
            <a:r>
              <a:rPr lang="ru-RU" sz="2000" dirty="0" smtClean="0"/>
              <a:t>1;                                                                      </a:t>
            </a:r>
          </a:p>
          <a:p>
            <a:r>
              <a:rPr lang="ru-RU" sz="2000" dirty="0" smtClean="0"/>
              <a:t>Созданы </a:t>
            </a:r>
            <a:r>
              <a:rPr lang="ru-RU" sz="2000" dirty="0"/>
              <a:t>«</a:t>
            </a:r>
            <a:r>
              <a:rPr lang="en-US" sz="2000" dirty="0"/>
              <a:t>IT-cube</a:t>
            </a:r>
            <a:r>
              <a:rPr lang="ru-RU" sz="2000" dirty="0" smtClean="0"/>
              <a:t>»:  </a:t>
            </a:r>
            <a:r>
              <a:rPr lang="ru-RU" sz="2000" dirty="0"/>
              <a:t>2022 год – </a:t>
            </a:r>
            <a:r>
              <a:rPr lang="ru-RU" sz="2000" dirty="0" smtClean="0"/>
              <a:t>1, </a:t>
            </a:r>
            <a:r>
              <a:rPr lang="ru-RU" sz="2000" dirty="0"/>
              <a:t>2023 год – </a:t>
            </a:r>
            <a:r>
              <a:rPr lang="ru-RU" sz="2000" dirty="0" smtClean="0"/>
              <a:t>1, </a:t>
            </a:r>
            <a:r>
              <a:rPr lang="ru-RU" sz="2000" dirty="0"/>
              <a:t>2024 год – </a:t>
            </a:r>
            <a:r>
              <a:rPr lang="ru-RU" sz="2000" dirty="0" smtClean="0"/>
              <a:t>1.</a:t>
            </a:r>
            <a:endParaRPr lang="ru-RU" sz="2000" dirty="0"/>
          </a:p>
          <a:p>
            <a:r>
              <a:rPr lang="ru-RU" sz="2000" b="1" dirty="0" smtClean="0"/>
              <a:t>Внедрение </a:t>
            </a:r>
            <a:r>
              <a:rPr lang="ru-RU" sz="2000" b="1" dirty="0"/>
              <a:t>эффективного контракта</a:t>
            </a:r>
          </a:p>
          <a:p>
            <a:r>
              <a:rPr lang="ru-RU" sz="2000" dirty="0" smtClean="0"/>
              <a:t>- 2022 </a:t>
            </a:r>
            <a:r>
              <a:rPr lang="ru-RU" sz="2000" dirty="0"/>
              <a:t>год - разработана и применяется система количественных оценок критериев эффективности;</a:t>
            </a:r>
            <a:br>
              <a:rPr lang="ru-RU" sz="2000" dirty="0"/>
            </a:br>
            <a:r>
              <a:rPr lang="ru-RU" sz="2000" dirty="0" smtClean="0"/>
              <a:t>- 2023 </a:t>
            </a:r>
            <a:r>
              <a:rPr lang="ru-RU" sz="2000" dirty="0"/>
              <a:t>год - актуализация методик распределения стимулирующих выплат;</a:t>
            </a:r>
            <a:br>
              <a:rPr lang="ru-RU" sz="2000" dirty="0"/>
            </a:br>
            <a:r>
              <a:rPr lang="ru-RU" sz="2000" dirty="0" smtClean="0"/>
              <a:t>- 2024 </a:t>
            </a:r>
            <a:r>
              <a:rPr lang="ru-RU" sz="2000" dirty="0"/>
              <a:t>год - пересмотр системы оплаты труда работников </a:t>
            </a:r>
            <a:r>
              <a:rPr lang="ru-RU" sz="2000" dirty="0" smtClean="0"/>
              <a:t>отрасли.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9791" r="94765"/>
          <a:stretch/>
        </p:blipFill>
        <p:spPr>
          <a:xfrm>
            <a:off x="0" y="2836560"/>
            <a:ext cx="3051629" cy="74369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0837" y="3133590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71" y="114300"/>
            <a:ext cx="1066800" cy="1066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90243" y="2237796"/>
            <a:ext cx="9456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Общественно-значимые результаты и задачи:</a:t>
            </a:r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9859" y="5871931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71200" y="7171568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76876" y="8600820"/>
            <a:ext cx="260767" cy="306924"/>
          </a:xfrm>
          <a:prstGeom prst="rect">
            <a:avLst/>
          </a:prstGeom>
          <a:solidFill>
            <a:srgbClr val="3BBBA0"/>
          </a:solidFill>
          <a:ln>
            <a:solidFill>
              <a:srgbClr val="3BB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884"/>
          <a:stretch/>
        </p:blipFill>
        <p:spPr>
          <a:xfrm>
            <a:off x="1032826" y="2323890"/>
            <a:ext cx="2786922" cy="1926325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7466339" y="94869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6479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2391</Words>
  <Application>Microsoft Office PowerPoint</Application>
  <PresentationFormat>Произвольный</PresentationFormat>
  <Paragraphs>396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PT Astra Serif</vt:lpstr>
      <vt:lpstr>Calibri</vt:lpstr>
      <vt:lpstr>Roboto</vt:lpstr>
      <vt:lpstr>Times New Roman</vt:lpstr>
      <vt:lpstr>Century Gothic</vt:lpstr>
      <vt:lpstr>Arial</vt:lpstr>
      <vt:lpstr>Fira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и Синий 3D Макеты Краткая Слайдовая Презентация Блиц-Резюме</dc:title>
  <dc:creator>Андрей Северинов</dc:creator>
  <cp:lastModifiedBy>Юлия Пронина</cp:lastModifiedBy>
  <cp:revision>204</cp:revision>
  <cp:lastPrinted>2022-01-31T06:36:51Z</cp:lastPrinted>
  <dcterms:created xsi:type="dcterms:W3CDTF">2006-08-16T00:00:00Z</dcterms:created>
  <dcterms:modified xsi:type="dcterms:W3CDTF">2022-01-31T07:27:43Z</dcterms:modified>
  <dc:identifier>DAE1ZoVoPWU</dc:identifier>
</cp:coreProperties>
</file>