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0D0"/>
    <a:srgbClr val="60BCE1"/>
    <a:srgbClr val="28B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Доля школ области, обеспеченных МТБ для внедрения ЦОС</a:t>
            </a:r>
          </a:p>
        </c:rich>
      </c:tx>
      <c:layout>
        <c:manualLayout>
          <c:xMode val="edge"/>
          <c:yMode val="edge"/>
          <c:x val="0.12493066491688541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F08-4E46-A426-BD418109D2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F08-4E46-A426-BD418109D251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08-4E46-A426-BD418109D251}"/>
                </c:ext>
              </c:extLst>
            </c:dLbl>
            <c:dLbl>
              <c:idx val="1"/>
              <c:layout>
                <c:manualLayout>
                  <c:x val="0.1542541678445998"/>
                  <c:y val="0.203630345768956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66CC052-E991-4370-AFAD-B29F432466D2}" type="VALUE">
                      <a:rPr lang="en-US" sz="1800"/>
                      <a:pPr>
                        <a:defRPr sz="1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50229561047743"/>
                      <c:h val="0.269214042704500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F08-4E46-A426-BD418109D2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Лист1!$A$4:$B$4</c:f>
              <c:numCache>
                <c:formatCode>0.00%</c:formatCode>
                <c:ptCount val="2"/>
                <c:pt idx="0">
                  <c:v>0.99569299999999994</c:v>
                </c:pt>
                <c:pt idx="1">
                  <c:v>0.43070000000000003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08-4E46-A426-BD418109D25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3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37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57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91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67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38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79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1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63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45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D6A66-5653-46E7-A74E-A130EFFAC07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3925B-DEF7-4C35-820D-3FE580732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64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5749" y="2325189"/>
            <a:ext cx="8615319" cy="2371376"/>
          </a:xfrm>
          <a:solidFill>
            <a:schemeClr val="bg1"/>
          </a:solidFill>
          <a:effectLst>
            <a:softEdge rad="12700"/>
          </a:effectLst>
        </p:spPr>
        <p:txBody>
          <a:bodyPr>
            <a:noAutofit/>
          </a:bodyPr>
          <a:lstStyle/>
          <a:p>
            <a:r>
              <a:rPr lang="ru-RU" sz="28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 мероприятиях по реализации </a:t>
            </a:r>
            <a:r>
              <a:rPr lang="en-US" sz="28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en-US" sz="28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28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Стратегии </a:t>
            </a:r>
            <a:r>
              <a:rPr lang="ru-RU" sz="28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области цифровой трансформации отраслей экономики, социальной сферы и государственного управления Ульяновской </a:t>
            </a:r>
            <a:r>
              <a:rPr lang="ru-RU" sz="28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области</a:t>
            </a:r>
            <a:r>
              <a:rPr lang="en-US" sz="28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en-US" sz="28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28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 </a:t>
            </a:r>
            <a:r>
              <a:rPr lang="ru-RU" sz="28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части отрасли </a:t>
            </a:r>
            <a:r>
              <a:rPr lang="ru-RU" sz="28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образования</a:t>
            </a:r>
            <a:endParaRPr lang="ru-RU" sz="28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987" y="5945471"/>
            <a:ext cx="2205652" cy="562556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algn="l"/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Северинов А.Д.</a:t>
            </a:r>
          </a:p>
          <a:p>
            <a:pPr algn="l"/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Заместитель Министра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1138"/>
            <a:ext cx="121443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8325" y="4642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Министерство просвещения</a:t>
            </a: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и воспитания Ульяновской области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9260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8019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Формирование современной IT инфраструктуры образовательных организаций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032" y="3594309"/>
            <a:ext cx="474912" cy="465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827" y="3502323"/>
            <a:ext cx="549618" cy="4711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593" y="5364294"/>
            <a:ext cx="538244" cy="4844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607" y="5504719"/>
            <a:ext cx="507781" cy="5038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997" y="5286172"/>
            <a:ext cx="512651" cy="5126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726" y="1631352"/>
            <a:ext cx="979944" cy="10576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3322" y="1787005"/>
            <a:ext cx="838276" cy="84514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37807" y="6012143"/>
            <a:ext cx="2308763" cy="597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61"/>
              </a:spcBef>
            </a:pP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центр  выявления и</a:t>
            </a:r>
          </a:p>
          <a:p>
            <a:pPr marL="8637">
              <a:spcBef>
                <a:spcPts val="61"/>
              </a:spcBef>
            </a:pP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поддержки одаренных детей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9675" y="2317407"/>
            <a:ext cx="1963235" cy="641827"/>
          </a:xfrm>
          <a:prstGeom prst="rect">
            <a:avLst/>
          </a:prstGeom>
        </p:spPr>
      </p:pic>
      <p:sp>
        <p:nvSpPr>
          <p:cNvPr id="17" name="object 4"/>
          <p:cNvSpPr txBox="1"/>
          <p:nvPr/>
        </p:nvSpPr>
        <p:spPr>
          <a:xfrm>
            <a:off x="5866542" y="1935022"/>
            <a:ext cx="758785" cy="503345"/>
          </a:xfrm>
          <a:prstGeom prst="rect">
            <a:avLst/>
          </a:prstGeom>
        </p:spPr>
        <p:txBody>
          <a:bodyPr vert="horz" wrap="square" lIns="0" tIns="10797" rIns="0" bIns="0" rtlCol="0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endParaRPr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5965356" y="2248805"/>
            <a:ext cx="1002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центра</a:t>
            </a:r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06338" y="3657171"/>
            <a:ext cx="874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128924" y="4140708"/>
            <a:ext cx="2534297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61"/>
              </a:spcBef>
              <a:tabLst>
                <a:tab pos="2501353" algn="l"/>
              </a:tabLst>
            </a:pP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внедрена целевая модель ЦОС </a:t>
            </a:r>
          </a:p>
          <a:p>
            <a:pPr marL="8637">
              <a:spcBef>
                <a:spcPts val="61"/>
              </a:spcBef>
              <a:tabLst>
                <a:tab pos="2501353" algn="l"/>
              </a:tabLst>
            </a:pP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общеобразовательных организациях</a:t>
            </a:r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877997" y="5778745"/>
            <a:ext cx="2787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непрерывного повышения профессионального мастерства педагогических работников</a:t>
            </a:r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93620" y="5944132"/>
            <a:ext cx="2623232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мастерских и лабораторий обновили</a:t>
            </a:r>
          </a:p>
          <a:p>
            <a:pPr marL="8637">
              <a:spcBef>
                <a:spcPts val="85"/>
              </a:spcBef>
            </a:pP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материально-техническую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базу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638619" y="2632153"/>
            <a:ext cx="3133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 детский технопарк «</a:t>
            </a:r>
            <a:r>
              <a:rPr lang="ru-RU" sz="1600" dirty="0" err="1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Кванториум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» 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 мобильный технопарк «</a:t>
            </a:r>
            <a:r>
              <a:rPr lang="ru-RU" sz="1600" dirty="0" err="1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Кванториум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» 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 </a:t>
            </a:r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школьный технопарк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«</a:t>
            </a:r>
            <a:r>
              <a:rPr lang="ru-RU" sz="1600" dirty="0" err="1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Кванториум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»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849762" y="5333974"/>
            <a:ext cx="28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17024" y="5526207"/>
            <a:ext cx="28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922693" y="5428574"/>
            <a:ext cx="743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37099" y="1902694"/>
            <a:ext cx="45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242245" y="1959050"/>
            <a:ext cx="28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44178" y="3511393"/>
            <a:ext cx="28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76273" y="2629557"/>
            <a:ext cx="2141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центра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цифрового 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образования детей «IT-куб»</a:t>
            </a:r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189" y="1770995"/>
            <a:ext cx="585091" cy="579058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6978866" y="4021056"/>
            <a:ext cx="36408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образовательные организации обновят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материально-техническую 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базу для обучающихся с ограниченными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возможностями </a:t>
            </a:r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здоровья</a:t>
            </a:r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10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5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4129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Платформы и сервисы для образования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53" y="1333023"/>
            <a:ext cx="3814375" cy="20025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0187" t="9211" r="942" b="10215"/>
          <a:stretch/>
        </p:blipFill>
        <p:spPr>
          <a:xfrm>
            <a:off x="7583560" y="1333023"/>
            <a:ext cx="3673970" cy="2063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58253" t="8351" r="8602" b="11362"/>
          <a:stretch/>
        </p:blipFill>
        <p:spPr>
          <a:xfrm>
            <a:off x="4902668" y="3660439"/>
            <a:ext cx="4153899" cy="2829906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11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7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4129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Платформы и сервисы для образования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452859"/>
              </p:ext>
            </p:extLst>
          </p:nvPr>
        </p:nvGraphicFramePr>
        <p:xfrm>
          <a:off x="5311966" y="1077638"/>
          <a:ext cx="6280104" cy="876300"/>
        </p:xfrm>
        <a:graphic>
          <a:graphicData uri="http://schemas.openxmlformats.org/drawingml/2006/table">
            <a:tbl>
              <a:tblPr/>
              <a:tblGrid>
                <a:gridCol w="1570026">
                  <a:extLst>
                    <a:ext uri="{9D8B030D-6E8A-4147-A177-3AD203B41FA5}">
                      <a16:colId xmlns:a16="http://schemas.microsoft.com/office/drawing/2014/main" val="4183827474"/>
                    </a:ext>
                  </a:extLst>
                </a:gridCol>
                <a:gridCol w="1570026">
                  <a:extLst>
                    <a:ext uri="{9D8B030D-6E8A-4147-A177-3AD203B41FA5}">
                      <a16:colId xmlns:a16="http://schemas.microsoft.com/office/drawing/2014/main" val="521046577"/>
                    </a:ext>
                  </a:extLst>
                </a:gridCol>
                <a:gridCol w="1570026">
                  <a:extLst>
                    <a:ext uri="{9D8B030D-6E8A-4147-A177-3AD203B41FA5}">
                      <a16:colId xmlns:a16="http://schemas.microsoft.com/office/drawing/2014/main" val="2637725906"/>
                    </a:ext>
                  </a:extLst>
                </a:gridCol>
                <a:gridCol w="1570026">
                  <a:extLst>
                    <a:ext uri="{9D8B030D-6E8A-4147-A177-3AD203B41FA5}">
                      <a16:colId xmlns:a16="http://schemas.microsoft.com/office/drawing/2014/main" val="1941509810"/>
                    </a:ext>
                  </a:extLst>
                </a:gridCol>
              </a:tblGrid>
              <a:tr h="212282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Статистика активности</a:t>
                      </a:r>
                    </a:p>
                  </a:txBody>
                  <a:tcPr marL="28575" marR="28575" marT="19050" marB="190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491828"/>
                  </a:ext>
                </a:extLst>
              </a:tr>
              <a:tr h="277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Образовательных организаций</a:t>
                      </a:r>
                    </a:p>
                  </a:txBody>
                  <a:tcPr marL="28575" marR="28575" marT="19050" marB="190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Школ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Активных школ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% активных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725846"/>
                  </a:ext>
                </a:extLst>
              </a:tr>
              <a:tr h="21228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432</a:t>
                      </a:r>
                    </a:p>
                  </a:txBody>
                  <a:tcPr marL="28575" marR="28575" marT="19050" marB="190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356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184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51,69%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176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181569"/>
              </p:ext>
            </p:extLst>
          </p:nvPr>
        </p:nvGraphicFramePr>
        <p:xfrm>
          <a:off x="5311966" y="2072451"/>
          <a:ext cx="6280104" cy="924181"/>
        </p:xfrm>
        <a:graphic>
          <a:graphicData uri="http://schemas.openxmlformats.org/drawingml/2006/table">
            <a:tbl>
              <a:tblPr/>
              <a:tblGrid>
                <a:gridCol w="1046684">
                  <a:extLst>
                    <a:ext uri="{9D8B030D-6E8A-4147-A177-3AD203B41FA5}">
                      <a16:colId xmlns:a16="http://schemas.microsoft.com/office/drawing/2014/main" val="73003100"/>
                    </a:ext>
                  </a:extLst>
                </a:gridCol>
                <a:gridCol w="1046684">
                  <a:extLst>
                    <a:ext uri="{9D8B030D-6E8A-4147-A177-3AD203B41FA5}">
                      <a16:colId xmlns:a16="http://schemas.microsoft.com/office/drawing/2014/main" val="2070675566"/>
                    </a:ext>
                  </a:extLst>
                </a:gridCol>
                <a:gridCol w="1046684">
                  <a:extLst>
                    <a:ext uri="{9D8B030D-6E8A-4147-A177-3AD203B41FA5}">
                      <a16:colId xmlns:a16="http://schemas.microsoft.com/office/drawing/2014/main" val="3551204081"/>
                    </a:ext>
                  </a:extLst>
                </a:gridCol>
                <a:gridCol w="1046684">
                  <a:extLst>
                    <a:ext uri="{9D8B030D-6E8A-4147-A177-3AD203B41FA5}">
                      <a16:colId xmlns:a16="http://schemas.microsoft.com/office/drawing/2014/main" val="2667960591"/>
                    </a:ext>
                  </a:extLst>
                </a:gridCol>
                <a:gridCol w="1046684">
                  <a:extLst>
                    <a:ext uri="{9D8B030D-6E8A-4147-A177-3AD203B41FA5}">
                      <a16:colId xmlns:a16="http://schemas.microsoft.com/office/drawing/2014/main" val="3546292066"/>
                    </a:ext>
                  </a:extLst>
                </a:gridCol>
                <a:gridCol w="1046684">
                  <a:extLst>
                    <a:ext uri="{9D8B030D-6E8A-4147-A177-3AD203B41FA5}">
                      <a16:colId xmlns:a16="http://schemas.microsoft.com/office/drawing/2014/main" val="2611510749"/>
                    </a:ext>
                  </a:extLst>
                </a:gridCol>
              </a:tblGrid>
              <a:tr h="268861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Статистика по участникам школ</a:t>
                      </a:r>
                    </a:p>
                  </a:txBody>
                  <a:tcPr marL="28575" marR="28575" marT="19050" marB="190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9E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424096"/>
                  </a:ext>
                </a:extLst>
              </a:tr>
              <a:tr h="308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Учителей</a:t>
                      </a:r>
                    </a:p>
                  </a:txBody>
                  <a:tcPr marL="28575" marR="28575" marT="19050" marB="190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Учителей в регионе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% учителей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Учеников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Учеников в регионе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% учеников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843007"/>
                  </a:ext>
                </a:extLst>
              </a:tr>
              <a:tr h="2104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1566</a:t>
                      </a:r>
                    </a:p>
                  </a:txBody>
                  <a:tcPr marL="28575" marR="28575" marT="19050" marB="1905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8269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18,94%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9817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122638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8,00%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251453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894228"/>
              </p:ext>
            </p:extLst>
          </p:nvPr>
        </p:nvGraphicFramePr>
        <p:xfrm>
          <a:off x="5311966" y="3440317"/>
          <a:ext cx="6280105" cy="3202305"/>
        </p:xfrm>
        <a:graphic>
          <a:graphicData uri="http://schemas.openxmlformats.org/drawingml/2006/table">
            <a:tbl>
              <a:tblPr/>
              <a:tblGrid>
                <a:gridCol w="274990">
                  <a:extLst>
                    <a:ext uri="{9D8B030D-6E8A-4147-A177-3AD203B41FA5}">
                      <a16:colId xmlns:a16="http://schemas.microsoft.com/office/drawing/2014/main" val="3445186848"/>
                    </a:ext>
                  </a:extLst>
                </a:gridCol>
                <a:gridCol w="3485585">
                  <a:extLst>
                    <a:ext uri="{9D8B030D-6E8A-4147-A177-3AD203B41FA5}">
                      <a16:colId xmlns:a16="http://schemas.microsoft.com/office/drawing/2014/main" val="2284926746"/>
                    </a:ext>
                  </a:extLst>
                </a:gridCol>
                <a:gridCol w="1231271">
                  <a:extLst>
                    <a:ext uri="{9D8B030D-6E8A-4147-A177-3AD203B41FA5}">
                      <a16:colId xmlns:a16="http://schemas.microsoft.com/office/drawing/2014/main" val="1192653788"/>
                    </a:ext>
                  </a:extLst>
                </a:gridCol>
                <a:gridCol w="1288259">
                  <a:extLst>
                    <a:ext uri="{9D8B030D-6E8A-4147-A177-3AD203B41FA5}">
                      <a16:colId xmlns:a16="http://schemas.microsoft.com/office/drawing/2014/main" val="335338125"/>
                    </a:ext>
                  </a:extLst>
                </a:gridCol>
              </a:tblGrid>
              <a:tr h="4859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Наименование региона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Количество подтвержденных педагогов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Количество подтвержденных обучающихся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75804"/>
                  </a:ext>
                </a:extLst>
              </a:tr>
              <a:tr h="16750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Общий итог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156660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1080943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593256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область Самарская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13123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83304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023905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область Челябинская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5602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57273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279825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область Липецкая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7528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55751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255526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область Свердловская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9766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54388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343705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область Кемеровская область - Кузбасс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5706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54101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393492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…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…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…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…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133591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область Архангельская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2519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12325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778419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республика Удмуртская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1619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12165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432130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область Ярославская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1371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388532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9C65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область Ульяновская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9C65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1364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9C65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11388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89493"/>
                  </a:ext>
                </a:extLst>
              </a:tr>
              <a:tr h="1940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область Белгородская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1609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30675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63" y="1471750"/>
            <a:ext cx="2617593" cy="964376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824681" y="3218474"/>
            <a:ext cx="90301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563" y="4361526"/>
            <a:ext cx="2765319" cy="10135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12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7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5344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Платформа с цифровым образовательным контентом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98" y="1604726"/>
            <a:ext cx="4418815" cy="33141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48339" y="5308136"/>
            <a:ext cx="9402647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- Вести «цифровое портфолио»,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- Готовить рекомендации по освоению материала,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- Формировать индивидуальную образовательную траекторию.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48339" y="2254838"/>
            <a:ext cx="473105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1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Контент и материалы: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  - Соответствуют ФГОС,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  - Проверенные,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  - Качественные.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8339" y="4918837"/>
            <a:ext cx="174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Позволяет:</a:t>
            </a:r>
            <a:endParaRPr lang="ru-RU" sz="24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13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9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5168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Реализация в электронной форме услуг и функций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85996" y="1467899"/>
            <a:ext cx="8600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Аттестация педагогических работников; </a:t>
            </a: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Организация отдыха детей; </a:t>
            </a: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Зачисление детей на обучение по образовательным программам дошкольного образования;</a:t>
            </a: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Зачисление детей на обучение по образовательным программам общего образования; </a:t>
            </a: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Запись на обучение по дополнительной общеобразовательной программе; </a:t>
            </a: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Предоставление информации о текущей успеваемости учеников.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85996" y="4612555"/>
            <a:ext cx="860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Ведение реестра контингента, в том числе его движения (перевод из школы в школу);</a:t>
            </a: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Ведение реестра образовательных организаций;</a:t>
            </a: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Ведение электронного дневника и электронного журнала.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94502" y="1098567"/>
            <a:ext cx="8250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Услуги в электронном виде для граждан, переведенные в электронный вид: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94502" y="4243223"/>
            <a:ext cx="919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Функции управления, переведенные в электронный вид на уровне регионов: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80650" y="1161253"/>
            <a:ext cx="262550" cy="243960"/>
          </a:xfrm>
          <a:prstGeom prst="rect">
            <a:avLst/>
          </a:prstGeom>
          <a:solidFill>
            <a:srgbClr val="60BCE1"/>
          </a:solidFill>
          <a:ln>
            <a:solidFill>
              <a:srgbClr val="3BBB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86685" y="4352414"/>
            <a:ext cx="262550" cy="243960"/>
          </a:xfrm>
          <a:prstGeom prst="rect">
            <a:avLst/>
          </a:prstGeom>
          <a:solidFill>
            <a:srgbClr val="60BCE1"/>
          </a:solidFill>
          <a:ln>
            <a:solidFill>
              <a:srgbClr val="3BBB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14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14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4543" t="12939" r="14812" b="9355"/>
          <a:stretch/>
        </p:blipFill>
        <p:spPr>
          <a:xfrm>
            <a:off x="2445904" y="1600200"/>
            <a:ext cx="3399422" cy="3598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6691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Подготовка кадров для работы в цифровой образовательной среде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0269" t="3477" b="3620"/>
          <a:stretch/>
        </p:blipFill>
        <p:spPr>
          <a:xfrm>
            <a:off x="5084834" y="3714008"/>
            <a:ext cx="5652011" cy="2969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6237" t="3477" r="16909" b="4194"/>
          <a:stretch/>
        </p:blipFill>
        <p:spPr>
          <a:xfrm>
            <a:off x="7384029" y="1527773"/>
            <a:ext cx="2891454" cy="279594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15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47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402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Цифровая трансформация образования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18" y="1428043"/>
            <a:ext cx="8734566" cy="37777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16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68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226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Целевые показатели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270138"/>
              </p:ext>
            </p:extLst>
          </p:nvPr>
        </p:nvGraphicFramePr>
        <p:xfrm>
          <a:off x="2415819" y="908566"/>
          <a:ext cx="9261695" cy="5877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834">
                  <a:extLst>
                    <a:ext uri="{9D8B030D-6E8A-4147-A177-3AD203B41FA5}">
                      <a16:colId xmlns:a16="http://schemas.microsoft.com/office/drawing/2014/main" val="1278383179"/>
                    </a:ext>
                  </a:extLst>
                </a:gridCol>
                <a:gridCol w="8781861">
                  <a:extLst>
                    <a:ext uri="{9D8B030D-6E8A-4147-A177-3AD203B41FA5}">
                      <a16:colId xmlns:a16="http://schemas.microsoft.com/office/drawing/2014/main" val="1358408081"/>
                    </a:ext>
                  </a:extLst>
                </a:gridCol>
              </a:tblGrid>
              <a:tr h="269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  <a:endParaRPr lang="ru-RU" sz="16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Наименование показателя</a:t>
                      </a:r>
                      <a:endParaRPr lang="ru-RU" sz="18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2415573361"/>
                  </a:ext>
                </a:extLst>
              </a:tr>
              <a:tr h="28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общеобразовательных организаций, оснащённых в целях внедрения цифровой образовательной среды,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135773316"/>
                  </a:ext>
                </a:extLst>
              </a:tr>
              <a:tr h="454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обучающихся, для которых созданы равные условия получения качественного образования вне зависимости от места их нахождения посредством предоставления доступа к федеральной информационно-сервисной платформе цифровой образовательной среды,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765966406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педагогических работников, использующих сервисы федеральной информационно-сервисной платформы цифровой образовательной среды,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2815162064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образовательных организаций, использующих сервисы федеральной информационно-сервисной платформы цифровой образовательной среды при реализации программ основного общего образования,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376623049"/>
                  </a:ext>
                </a:extLst>
              </a:tr>
              <a:tr h="28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Созданы центры цифрового образования детей «IT-куб»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2350823231"/>
                  </a:ext>
                </a:extLst>
              </a:tr>
              <a:tr h="28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</a:t>
                      </a:r>
                      <a:endParaRPr lang="ru-RU" sz="16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учащихся, по которым осуществляется ведение цифрового профиля,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835662686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</a:t>
                      </a:r>
                      <a:endParaRPr lang="ru-RU" sz="16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учащихся, которым предложены рекомендации по повышению качества обучения и формированию индивидуальных траекторий с использованием данных цифрового портфолио учащегося,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3797307579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педагогических работников, получивших возможность использования верифицированного цифрового образовательного контента и цифровых образовательных сервисов,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72560443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учащихся, имеющих возможность бесплатного доступа к верифицированному цифровому образовательному контенту и сервисам для самостоятельной подготовки,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2810054927"/>
                  </a:ext>
                </a:extLst>
              </a:tr>
              <a:tr h="28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заданий в электронной форме для учащихся, проверяемых с использованием технологий автоматизированной проверки,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803769137"/>
                  </a:ext>
                </a:extLst>
              </a:tr>
              <a:tr h="6245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11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детей с ограниченными возможностями здоровья и детей-инвалидов, которым созданы специальные условия для получения качественного начального общего, основного общего, среднего общего образования (в том числе с использованием дистанционных образовательных технологий), в общей численности детей с ОВЗ и детей-инвалидов школьного возраста,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067398454"/>
                  </a:ext>
                </a:extLst>
              </a:tr>
              <a:tr h="6245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12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профессиональных образовательных организаций, в которых созданы условия для получения среднего профессионального образования и профессионального обучения инвалидами и лицами с ОВЗ, в том числе с использованием дистанционных образовательных технологий, в общем количестве таких организаций,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4284673979"/>
                  </a:ext>
                </a:extLst>
              </a:tr>
              <a:tr h="1021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13</a:t>
                      </a:r>
                      <a:endParaRPr lang="ru-RU" sz="16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государственных (муниципальных) образовательных организаций, реализующих образовательные программы начального общего, основного общего, среднего общего образования, в учебных классах которых обеспечена возможность беспроводного широкополосного доступа к информационно-телекоммуникационной сети Интернет по технологии </a:t>
                      </a:r>
                      <a:r>
                        <a:rPr lang="ru-RU" sz="115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Wi-Fi</a:t>
                      </a: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, в общем количестве государственных (муниципальных) образовательных организаций, реализующих образовательные программы начального общего, основного общего, среднего общего образования,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588569236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17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40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873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Целевые показатели (соответствие с показателями «Мотивирующего мониторинга»)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258940"/>
              </p:ext>
            </p:extLst>
          </p:nvPr>
        </p:nvGraphicFramePr>
        <p:xfrm>
          <a:off x="2415819" y="908566"/>
          <a:ext cx="9261695" cy="5877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834">
                  <a:extLst>
                    <a:ext uri="{9D8B030D-6E8A-4147-A177-3AD203B41FA5}">
                      <a16:colId xmlns:a16="http://schemas.microsoft.com/office/drawing/2014/main" val="1278383179"/>
                    </a:ext>
                  </a:extLst>
                </a:gridCol>
                <a:gridCol w="8781861">
                  <a:extLst>
                    <a:ext uri="{9D8B030D-6E8A-4147-A177-3AD203B41FA5}">
                      <a16:colId xmlns:a16="http://schemas.microsoft.com/office/drawing/2014/main" val="1358408081"/>
                    </a:ext>
                  </a:extLst>
                </a:gridCol>
              </a:tblGrid>
              <a:tr h="269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  <a:endParaRPr lang="ru-RU" sz="16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Наименование показателя</a:t>
                      </a:r>
                      <a:endParaRPr lang="ru-RU" sz="18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2415573361"/>
                  </a:ext>
                </a:extLst>
              </a:tr>
              <a:tr h="28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общеобразовательных организаций, оснащённых в целях внедрения цифровой образовательной среды,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135773316"/>
                  </a:ext>
                </a:extLst>
              </a:tr>
              <a:tr h="454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обучающихся, для которых созданы равные условия получения качественного образования вне зависимости от места их нахождения посредством предоставления доступа к федеральной информационно-сервисной платформе цифровой образовательной среды,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765966406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педагогических работников, использующих сервисы федеральной информационно-сервисной платформы цифровой образовательной среды,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2815162064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образовательных организаций, использующих сервисы федеральной информационно-сервисной платформы цифровой образовательной среды при реализации программ основного общего образования,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376623049"/>
                  </a:ext>
                </a:extLst>
              </a:tr>
              <a:tr h="28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Созданы центры цифрового образования детей «IT-куб»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2350823231"/>
                  </a:ext>
                </a:extLst>
              </a:tr>
              <a:tr h="28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</a:t>
                      </a:r>
                      <a:endParaRPr lang="ru-RU" sz="16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учащихся, по которым осуществляется ведение цифрового профиля,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62686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</a:t>
                      </a:r>
                      <a:endParaRPr lang="ru-RU" sz="16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учащихся, которым предложены рекомендации по повышению качества обучения и формированию индивидуальных траекторий с использованием данных цифрового портфолио учащегося,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07579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педагогических работников, получивших возможность использования верифицированного цифрового образовательного контента и цифровых образовательных сервисов,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60443"/>
                  </a:ext>
                </a:extLst>
              </a:tr>
              <a:tr h="35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учащихся, имеющих возможность бесплатного доступа к верифицированному цифровому образовательному контенту и сервисам для самостоятельной подготовки,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054927"/>
                  </a:ext>
                </a:extLst>
              </a:tr>
              <a:tr h="280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заданий в электронной форме для учащихся, проверяемых с использованием технологий автоматизированной проверки,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769137"/>
                  </a:ext>
                </a:extLst>
              </a:tr>
              <a:tr h="6245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11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детей с ограниченными возможностями здоровья и детей-инвалидов, которым созданы специальные условия для получения качественного начального общего, основного общего, среднего общего образования (в том числе с использованием дистанционных образовательных технологий), в общей численности детей с ОВЗ и детей-инвалидов школьного возраста,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067398454"/>
                  </a:ext>
                </a:extLst>
              </a:tr>
              <a:tr h="6245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12</a:t>
                      </a:r>
                      <a:endParaRPr lang="ru-RU" sz="160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профессиональных образовательных организаций, в которых созданы условия для получения среднего профессионального образования и профессионального обучения инвалидами и лицами с ОВЗ, в том числе с использованием дистанционных образовательных технологий, в общем количестве таких организаций,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4284673979"/>
                  </a:ext>
                </a:extLst>
              </a:tr>
              <a:tr h="1021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13</a:t>
                      </a:r>
                      <a:endParaRPr lang="ru-RU" sz="16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Доля государственных (муниципальных) образовательных организаций, реализующих образовательные программы начального общего, основного общего, среднего общего образования, в учебных классах которых обеспечена возможность беспроводного широкополосного доступа к информационно-телекоммуникационной сети Интернет по технологии </a:t>
                      </a:r>
                      <a:r>
                        <a:rPr lang="ru-RU" sz="115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Wi-Fi</a:t>
                      </a:r>
                      <a:r>
                        <a:rPr lang="ru-RU" sz="115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, в общем количестве государственных (муниципальных) образовательных организаций, реализующих образовательные программы начального общего, основного общего, среднего общего образования, %</a:t>
                      </a:r>
                      <a:endParaRPr lang="ru-RU" sz="115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18334" marR="18334" marT="0" marB="0"/>
                </a:tc>
                <a:extLst>
                  <a:ext uri="{0D108BD9-81ED-4DB2-BD59-A6C34878D82A}">
                    <a16:rowId xmlns:a16="http://schemas.microsoft.com/office/drawing/2014/main" val="1588569236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18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72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6982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Использование информационных систем и ресурсов в образовании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271" t="13898" r="71146" b="61548"/>
          <a:stretch/>
        </p:blipFill>
        <p:spPr>
          <a:xfrm>
            <a:off x="4648200" y="1177771"/>
            <a:ext cx="4884420" cy="2313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4063" t="48889" r="70937" b="17408"/>
          <a:stretch/>
        </p:blipFill>
        <p:spPr>
          <a:xfrm>
            <a:off x="4648200" y="3314446"/>
            <a:ext cx="4642739" cy="2933953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924425" y="4457700"/>
            <a:ext cx="4048125" cy="7810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19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30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48318" r="36365" b="26677"/>
          <a:stretch/>
        </p:blipFill>
        <p:spPr>
          <a:xfrm>
            <a:off x="10091596" y="4895849"/>
            <a:ext cx="2100404" cy="1962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60" y="1008759"/>
            <a:ext cx="1749670" cy="2474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6813" r="4965" b="13261"/>
          <a:stretch/>
        </p:blipFill>
        <p:spPr>
          <a:xfrm>
            <a:off x="6162675" y="997061"/>
            <a:ext cx="5071334" cy="2485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3583095"/>
            <a:ext cx="6599020" cy="294928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18563" y="539234"/>
            <a:ext cx="254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Цифровизация в России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783914" y="6414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2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98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8657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Планы развития </a:t>
            </a:r>
            <a:r>
              <a:rPr lang="en-US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IT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инфраструктуры образовательных учреждений до конца 2024 года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698" y="2681720"/>
            <a:ext cx="474912" cy="4653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151" y="2542077"/>
            <a:ext cx="979944" cy="10576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3541" y="3367471"/>
            <a:ext cx="1963235" cy="641827"/>
          </a:xfrm>
          <a:prstGeom prst="rect">
            <a:avLst/>
          </a:prstGeom>
        </p:spPr>
      </p:pic>
      <p:sp>
        <p:nvSpPr>
          <p:cNvPr id="17" name="object 4"/>
          <p:cNvSpPr txBox="1"/>
          <p:nvPr/>
        </p:nvSpPr>
        <p:spPr>
          <a:xfrm>
            <a:off x="9647967" y="2845747"/>
            <a:ext cx="758785" cy="503345"/>
          </a:xfrm>
          <a:prstGeom prst="rect">
            <a:avLst/>
          </a:prstGeom>
        </p:spPr>
        <p:txBody>
          <a:bodyPr vert="horz" wrap="square" lIns="0" tIns="10797" rIns="0" bIns="0" rtlCol="0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+75</a:t>
            </a:r>
            <a:endParaRPr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9746781" y="3159530"/>
            <a:ext cx="1002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центров</a:t>
            </a:r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79279" y="2744582"/>
            <a:ext cx="874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232590" y="3228119"/>
            <a:ext cx="2534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61"/>
              </a:spcBef>
              <a:tabLst>
                <a:tab pos="2501353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образовательных организаций получат новое оборудование</a:t>
            </a:r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57522" y="2813419"/>
            <a:ext cx="71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>
              <a:spcBef>
                <a:spcPts val="85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65380" y="3518206"/>
            <a:ext cx="2141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центра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цифрового 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образования детей «IT-куб»</a:t>
            </a:r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2614" y="2681720"/>
            <a:ext cx="585091" cy="579058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20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9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888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Планы развития </a:t>
            </a:r>
            <a:r>
              <a:rPr lang="en-US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IT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инфраструктуры образовательных учреждений до конца 2024 года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33700" y="2215634"/>
            <a:ext cx="84963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–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оснащение образовательных организаций беспроводными сетями </a:t>
            </a:r>
            <a:r>
              <a:rPr lang="ru-RU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Wi-Fi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 уверенной зоной покрытия во всех учебных кабинетах;</a:t>
            </a:r>
            <a:endParaRPr lang="ru-RU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– обеспечение безопасного доступа к сети Интернет, в том числе посредством подключения к единой сети передачи данных;</a:t>
            </a:r>
            <a:endParaRPr lang="ru-RU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- обеспечение базовой безопасности образовательного процесса – ЛВС, СКС, система видеонаблюдения за входными группами.</a:t>
            </a:r>
            <a:endParaRPr lang="ru-RU" dirty="0">
              <a:effectLst/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0325" y="1197385"/>
            <a:ext cx="711517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Формирование ИТ-инфраструктуры в соответствии с утвержденным стандартом «Цифровая школа».</a:t>
            </a:r>
            <a:endParaRPr lang="ru-RU" b="1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21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91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4466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Предложения в проект решении Коллегии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0825" y="2427187"/>
            <a:ext cx="866775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Рекомендовать обеспечить исполнение мероприятий по установке оборудования ЕСПД в общеобразовательных организациях – не позднее 1 декабря 2022 года.</a:t>
            </a:r>
            <a:endParaRPr lang="ru-RU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-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Провести аудит сетевой инфраструктуры в помещения подведомственных образовательных организаций – не позднее 1 июля 2022 года.</a:t>
            </a:r>
            <a:endParaRPr lang="ru-RU" dirty="0">
              <a:effectLst/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25405" y="64146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D0D0D0"/>
                </a:solidFill>
              </a:rPr>
              <a:t>22</a:t>
            </a:r>
            <a:endParaRPr lang="ru-RU" dirty="0">
              <a:solidFill>
                <a:srgbClr val="D0D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0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48318" r="36365" b="26677"/>
          <a:stretch/>
        </p:blipFill>
        <p:spPr>
          <a:xfrm>
            <a:off x="10091596" y="4895849"/>
            <a:ext cx="2100404" cy="1962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112" y="1213259"/>
            <a:ext cx="5450022" cy="3096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18563" y="539234"/>
            <a:ext cx="324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Развитие отрасли образования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79" y="3336924"/>
            <a:ext cx="5412935" cy="3117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83914" y="6414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D0D0D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2673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164" t="14444" r="71932" b="9312"/>
          <a:stretch/>
        </p:blipFill>
        <p:spPr>
          <a:xfrm>
            <a:off x="2992734" y="1057275"/>
            <a:ext cx="3490311" cy="5383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019" t="15185" r="71353" b="10741"/>
          <a:stretch/>
        </p:blipFill>
        <p:spPr>
          <a:xfrm>
            <a:off x="7189306" y="1035435"/>
            <a:ext cx="3640619" cy="5565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18563" y="539234"/>
            <a:ext cx="387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Стратегия цифровой трансформации.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83914" y="6414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D0D0D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5761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18563" y="2195937"/>
            <a:ext cx="9182099" cy="2189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Ключевая цель цифровой трансформации образования </a:t>
            </a:r>
            <a:r>
              <a:rPr lang="ru-RU" sz="24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- обеспечение равных условий доступа к качественному образованию детей вне зависимости от места их проживания, усиление традиционной школы современными цифровыми технологиями.</a:t>
            </a:r>
            <a:endParaRPr lang="ru-RU" dirty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8563" y="539234"/>
            <a:ext cx="341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Цели цифровой трансформации.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83914" y="6414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D0D0D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97582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4073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Направления реализации стратегии ЦТ.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2571" y="1289566"/>
            <a:ext cx="9396549" cy="5419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1. Формирование современной инфраструктуры образовательных организаций:</a:t>
            </a:r>
            <a:endParaRPr lang="ru-RU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модернизация </a:t>
            </a:r>
            <a:r>
              <a:rPr lang="en-US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IT</a:t>
            </a: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инфраструктуры;</a:t>
            </a: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обеспечение высокоскоростным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доступом к сети Интернет;</a:t>
            </a: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обновление МТБ в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части приобретения компьютерного, периферийного и интерактивного оборудования;</a:t>
            </a: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создание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центров, реализующих программы цифрового профиля;</a:t>
            </a: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интеграция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общего и дополнительного образования в части эффективного использования образовательной инфраструктуры</a:t>
            </a: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2. Реализация в электронной форме услуг в сфере образования:</a:t>
            </a:r>
            <a:endParaRPr lang="ru-RU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апробация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возможностей федеральных цифровых сервисов;</a:t>
            </a: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модернизация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региональных цифровых сервисов под задачи </a:t>
            </a: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цифровой трансформации образования.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0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3. Реализация в электронной форме функций в сфере образования:</a:t>
            </a:r>
            <a:endParaRPr lang="ru-RU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внедрение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современной и безопасной цифровой образовательной </a:t>
            </a: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среды;</a:t>
            </a: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создание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 ведение цифрового профиля обучающихся</a:t>
            </a: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;</a:t>
            </a: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создание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условий для реализации образовательных программ с применением </a:t>
            </a: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дистанционных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образовательных технологий</a:t>
            </a: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4. Современное управление на основе данных: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 </a:t>
            </a:r>
            <a:r>
              <a:rPr lang="ru-RU" sz="1200" i="1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типовые сайты, мониторинг использования оборудования, автоматизированная подготовка отчётов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000" i="1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5. Подготовка кадров для работы в цифровой образовательной среде:</a:t>
            </a:r>
            <a:endParaRPr lang="ru-RU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обеспечение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подготовки </a:t>
            </a: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квалифицированных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кадров для цифровой экономики;</a:t>
            </a:r>
            <a:endParaRPr lang="ru-RU" sz="1200" dirty="0" smtClean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организация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повышения квалификации педагогических </a:t>
            </a: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работников;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• обеспечение </a:t>
            </a:r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методического сопровождения педагогических работников с использованием различных организационных ресурсов.</a:t>
            </a:r>
            <a:endParaRPr lang="ru-RU" sz="1200" dirty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83914" y="6414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D0D0D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7248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>
          <a:xfrm>
            <a:off x="8340500" y="4619087"/>
            <a:ext cx="2169932" cy="2000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7839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Формирование современной инфраструктуры образовательных организаций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1962" t="8351" r="12392" b="4194"/>
          <a:stretch/>
        </p:blipFill>
        <p:spPr>
          <a:xfrm>
            <a:off x="2488027" y="1053707"/>
            <a:ext cx="2410754" cy="2312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447" t="36260" r="74266" b="54050"/>
          <a:stretch/>
        </p:blipFill>
        <p:spPr>
          <a:xfrm>
            <a:off x="9005004" y="1238165"/>
            <a:ext cx="855945" cy="102308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211129" y="2127507"/>
            <a:ext cx="264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89 школ и 13 СПО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739897" y="1919812"/>
            <a:ext cx="2734146" cy="0"/>
          </a:xfrm>
          <a:prstGeom prst="straightConnector1">
            <a:avLst/>
          </a:prstGeom>
          <a:ln w="44450">
            <a:solidFill>
              <a:srgbClr val="60BC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03" y="2030545"/>
            <a:ext cx="502467" cy="5024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4656" r="21844"/>
          <a:stretch/>
        </p:blipFill>
        <p:spPr>
          <a:xfrm>
            <a:off x="6172881" y="2104478"/>
            <a:ext cx="438410" cy="4285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869919" y="2533012"/>
            <a:ext cx="119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2771 ноутбук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16171" y="251310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97 МФУ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60212" y="1413103"/>
            <a:ext cx="129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2021 году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962488"/>
              </p:ext>
            </p:extLst>
          </p:nvPr>
        </p:nvGraphicFramePr>
        <p:xfrm>
          <a:off x="1639603" y="3848463"/>
          <a:ext cx="5886016" cy="300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28" name="Прямая соединительная линия 27"/>
          <p:cNvCxnSpPr/>
          <p:nvPr/>
        </p:nvCxnSpPr>
        <p:spPr>
          <a:xfrm>
            <a:off x="2488027" y="3675707"/>
            <a:ext cx="9154729" cy="27160"/>
          </a:xfrm>
          <a:prstGeom prst="line">
            <a:avLst/>
          </a:prstGeom>
          <a:ln>
            <a:solidFill>
              <a:srgbClr val="60BC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639834" y="4975395"/>
            <a:ext cx="1571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100%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930899" y="5752810"/>
            <a:ext cx="3292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школ области обеспечены</a:t>
            </a:r>
          </a:p>
          <a:p>
            <a:pPr algn="ctr"/>
            <a:r>
              <a:rPr lang="ru-RU" dirty="0" smtClean="0"/>
              <a:t>высокоскоростным интернетом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7404275" y="4060158"/>
            <a:ext cx="425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ПОДКЛЮЧЕНИЕ ШКОЛ К СЕТИ ИНТЕРНЕТ</a:t>
            </a:r>
            <a:endParaRPr lang="ru-RU" b="1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7060501" y="3920150"/>
            <a:ext cx="1" cy="2833735"/>
          </a:xfrm>
          <a:prstGeom prst="line">
            <a:avLst/>
          </a:prstGeom>
          <a:ln>
            <a:solidFill>
              <a:srgbClr val="60BC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783914" y="6414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D0D0D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1986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535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Подключение школ к высокоскоростному интернету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667560"/>
              </p:ext>
            </p:extLst>
          </p:nvPr>
        </p:nvGraphicFramePr>
        <p:xfrm>
          <a:off x="4175141" y="2272735"/>
          <a:ext cx="4733468" cy="4102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095">
                  <a:extLst>
                    <a:ext uri="{9D8B030D-6E8A-4147-A177-3AD203B41FA5}">
                      <a16:colId xmlns:a16="http://schemas.microsoft.com/office/drawing/2014/main" val="1786581957"/>
                    </a:ext>
                  </a:extLst>
                </a:gridCol>
                <a:gridCol w="4232373">
                  <a:extLst>
                    <a:ext uri="{9D8B030D-6E8A-4147-A177-3AD203B41FA5}">
                      <a16:colId xmlns:a16="http://schemas.microsoft.com/office/drawing/2014/main" val="2841398058"/>
                    </a:ext>
                  </a:extLst>
                </a:gridCol>
              </a:tblGrid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Сенгилеевский</a:t>
                      </a:r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район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307621"/>
                  </a:ext>
                </a:extLst>
              </a:tr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город </a:t>
                      </a:r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Ульяновск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53918"/>
                  </a:ext>
                </a:extLst>
              </a:tr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Базарносызганский</a:t>
                      </a:r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район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748693"/>
                  </a:ext>
                </a:extLst>
              </a:tr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Старокулаткинский</a:t>
                      </a:r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район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431056"/>
                  </a:ext>
                </a:extLst>
              </a:tr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Николаевский район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937729"/>
                  </a:ext>
                </a:extLst>
              </a:tr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Барышский</a:t>
                      </a:r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район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00243"/>
                  </a:ext>
                </a:extLst>
              </a:tr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Новоспасский район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625725"/>
                  </a:ext>
                </a:extLst>
              </a:tr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Майнский</a:t>
                      </a:r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район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410892"/>
                  </a:ext>
                </a:extLst>
              </a:tr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Радищевский район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14480"/>
                  </a:ext>
                </a:extLst>
              </a:tr>
              <a:tr h="41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Цильнинский</a:t>
                      </a:r>
                      <a:r>
                        <a:rPr lang="ru-RU" sz="20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район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35821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97978" y="1339913"/>
            <a:ext cx="588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Топ 10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муниципалитетов, первыми обеспечившие подключение всех ОО к высокоскоростному интернету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83914" y="6414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D0D0D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7858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9" y="1045752"/>
            <a:ext cx="4984371" cy="3324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1" r="36365" b="12476"/>
          <a:stretch/>
        </p:blipFill>
        <p:spPr>
          <a:xfrm>
            <a:off x="0" y="0"/>
            <a:ext cx="21004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8563" y="539234"/>
            <a:ext cx="5388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Высокотехнологичное дополнительное образование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162" y="2484427"/>
            <a:ext cx="717683" cy="774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417" y="2592245"/>
            <a:ext cx="554393" cy="558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b="3968"/>
          <a:stretch/>
        </p:blipFill>
        <p:spPr>
          <a:xfrm>
            <a:off x="2318563" y="3288369"/>
            <a:ext cx="6274051" cy="343835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31543"/>
            <a:ext cx="703263" cy="6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4046"/>
          <a:stretch/>
        </p:blipFill>
        <p:spPr>
          <a:xfrm>
            <a:off x="11677514" y="6340538"/>
            <a:ext cx="514486" cy="517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83914" y="6414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D0D0D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785626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1546</Words>
  <Application>Microsoft Office PowerPoint</Application>
  <PresentationFormat>Широкоэкранный</PresentationFormat>
  <Paragraphs>290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Yu Gothic UI Semilight</vt:lpstr>
      <vt:lpstr>Arial</vt:lpstr>
      <vt:lpstr>Bahnschrift Condensed</vt:lpstr>
      <vt:lpstr>Calibri</vt:lpstr>
      <vt:lpstr>Calibri Light</vt:lpstr>
      <vt:lpstr>PT Astra Serif</vt:lpstr>
      <vt:lpstr>Times New Roman</vt:lpstr>
      <vt:lpstr>Тема Office</vt:lpstr>
      <vt:lpstr>О мероприятиях по реализации  Стратегии в области цифровой трансформации отраслей экономики, социальной сферы и государственного управления Ульяновской области в части отрасли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мероприятиях по реализации Стратегии в области цифровой трансформации отраслей экономики, социальной сферы и государственного управления Ульяновской области в части отрасли образования</dc:title>
  <dc:creator>Андрей Северинов</dc:creator>
  <cp:lastModifiedBy>Юлия Пронина</cp:lastModifiedBy>
  <cp:revision>60</cp:revision>
  <dcterms:created xsi:type="dcterms:W3CDTF">2022-01-26T11:27:55Z</dcterms:created>
  <dcterms:modified xsi:type="dcterms:W3CDTF">2022-01-27T06:37:52Z</dcterms:modified>
</cp:coreProperties>
</file>