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62" r:id="rId4"/>
    <p:sldId id="273" r:id="rId5"/>
    <p:sldId id="274" r:id="rId6"/>
    <p:sldId id="292" r:id="rId7"/>
    <p:sldId id="291" r:id="rId8"/>
    <p:sldId id="275" r:id="rId9"/>
    <p:sldId id="284" r:id="rId10"/>
    <p:sldId id="293" r:id="rId11"/>
    <p:sldId id="264" r:id="rId12"/>
    <p:sldId id="285" r:id="rId13"/>
    <p:sldId id="277" r:id="rId14"/>
    <p:sldId id="279" r:id="rId15"/>
    <p:sldId id="278" r:id="rId16"/>
    <p:sldId id="280" r:id="rId17"/>
    <p:sldId id="281" r:id="rId18"/>
    <p:sldId id="286" r:id="rId19"/>
    <p:sldId id="287" r:id="rId20"/>
    <p:sldId id="260" r:id="rId21"/>
    <p:sldId id="290" r:id="rId2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25A"/>
    <a:srgbClr val="0050A0"/>
    <a:srgbClr val="0076BD"/>
    <a:srgbClr val="003772"/>
    <a:srgbClr val="004892"/>
    <a:srgbClr val="173277"/>
    <a:srgbClr val="B2DEF4"/>
    <a:srgbClr val="79C5EB"/>
    <a:srgbClr val="4DB1E5"/>
    <a:srgbClr val="004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12" y="9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B9B0-F519-466D-89AE-77C441F2D43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59DB-3D0D-4C3B-A9E8-12A3FA901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1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B9B0-F519-466D-89AE-77C441F2D43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59DB-3D0D-4C3B-A9E8-12A3FA901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3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B9B0-F519-466D-89AE-77C441F2D43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59DB-3D0D-4C3B-A9E8-12A3FA901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72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B9B0-F519-466D-89AE-77C441F2D43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59DB-3D0D-4C3B-A9E8-12A3FA901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4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B9B0-F519-466D-89AE-77C441F2D43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59DB-3D0D-4C3B-A9E8-12A3FA901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4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B9B0-F519-466D-89AE-77C441F2D43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59DB-3D0D-4C3B-A9E8-12A3FA901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4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B9B0-F519-466D-89AE-77C441F2D43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59DB-3D0D-4C3B-A9E8-12A3FA901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10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B9B0-F519-466D-89AE-77C441F2D43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59DB-3D0D-4C3B-A9E8-12A3FA901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B9B0-F519-466D-89AE-77C441F2D43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59DB-3D0D-4C3B-A9E8-12A3FA901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1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B9B0-F519-466D-89AE-77C441F2D43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59DB-3D0D-4C3B-A9E8-12A3FA901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48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B9B0-F519-466D-89AE-77C441F2D43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59DB-3D0D-4C3B-A9E8-12A3FA901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51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AB9B0-F519-466D-89AE-77C441F2D43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159DB-3D0D-4C3B-A9E8-12A3FA901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9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ulstu73_parents" TargetMode="External"/><Relationship Id="rId2" Type="http://schemas.openxmlformats.org/officeDocument/2006/relationships/hyperlink" Target="https://vk.com/ulstu7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akademia.ulstu" TargetMode="External"/><Relationship Id="rId5" Type="http://schemas.openxmlformats.org/officeDocument/2006/relationships/hyperlink" Target="https://vk.com/it_lyceum_ulstu" TargetMode="External"/><Relationship Id="rId4" Type="http://schemas.openxmlformats.org/officeDocument/2006/relationships/hyperlink" Target="https://vk.com/udo_ulstu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lstu7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ulstu7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lstu7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ulstu7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379" y="408214"/>
            <a:ext cx="8737561" cy="2297459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400" dirty="0" smtClean="0">
                <a:solidFill>
                  <a:srgbClr val="004892"/>
                </a:solidFill>
                <a:latin typeface="Montserrat ExtraBold" pitchFamily="2" charset="-52"/>
              </a:rPr>
              <a:t>Календарь профориентационных событий УлГТУ </a:t>
            </a:r>
            <a:r>
              <a:rPr lang="ru-RU" sz="4400" dirty="0" smtClean="0">
                <a:solidFill>
                  <a:srgbClr val="004892"/>
                </a:solidFill>
                <a:latin typeface="Montserrat SemiBold" pitchFamily="2" charset="-52"/>
              </a:rPr>
              <a:t>на второе полугодие 2021-2022 учебного года</a:t>
            </a:r>
            <a:r>
              <a:rPr lang="ru-RU" sz="3200" dirty="0" smtClean="0">
                <a:solidFill>
                  <a:srgbClr val="004892"/>
                </a:solidFill>
                <a:latin typeface="Montserrat SemiBold" pitchFamily="2" charset="-52"/>
              </a:rPr>
              <a:t/>
            </a:r>
            <a:br>
              <a:rPr lang="ru-RU" sz="3200" dirty="0" smtClean="0">
                <a:solidFill>
                  <a:srgbClr val="004892"/>
                </a:solidFill>
                <a:latin typeface="Montserrat SemiBold" pitchFamily="2" charset="-52"/>
              </a:rPr>
            </a:br>
            <a:r>
              <a:rPr lang="ru-RU" sz="3200" dirty="0" smtClean="0">
                <a:solidFill>
                  <a:srgbClr val="004892"/>
                </a:solidFill>
                <a:latin typeface="Montserrat SemiBold" pitchFamily="2" charset="-52"/>
              </a:rPr>
              <a:t/>
            </a:r>
            <a:br>
              <a:rPr lang="ru-RU" sz="3200" dirty="0" smtClean="0">
                <a:solidFill>
                  <a:srgbClr val="004892"/>
                </a:solidFill>
                <a:latin typeface="Montserrat SemiBold" pitchFamily="2" charset="-52"/>
              </a:rPr>
            </a:br>
            <a:r>
              <a:rPr lang="ru-RU" sz="3200" dirty="0" smtClean="0">
                <a:solidFill>
                  <a:srgbClr val="004892"/>
                </a:solidFill>
                <a:latin typeface="Montserrat SemiBold" pitchFamily="2" charset="-52"/>
              </a:rPr>
              <a:t/>
            </a:r>
            <a:br>
              <a:rPr lang="ru-RU" sz="3200" dirty="0" smtClean="0">
                <a:solidFill>
                  <a:srgbClr val="004892"/>
                </a:solidFill>
                <a:latin typeface="Montserrat SemiBold" pitchFamily="2" charset="-52"/>
              </a:rPr>
            </a:br>
            <a:endParaRPr lang="ru-RU" sz="4400" dirty="0">
              <a:solidFill>
                <a:srgbClr val="004892"/>
              </a:solidFill>
              <a:latin typeface="Montserrat SemiBold" pitchFamily="2" charset="-5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6862674"/>
            <a:ext cx="10691814" cy="4588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173277"/>
                </a:solidFill>
                <a:latin typeface="Montserrat" panose="00000500000000000000" pitchFamily="2" charset="-52"/>
              </a:rPr>
              <a:t>202</a:t>
            </a:r>
            <a:r>
              <a:rPr lang="ru-RU" sz="1600" dirty="0" smtClean="0">
                <a:solidFill>
                  <a:srgbClr val="173277"/>
                </a:solidFill>
                <a:latin typeface="Montserrat" panose="00000500000000000000" pitchFamily="2" charset="-52"/>
              </a:rPr>
              <a:t>2</a:t>
            </a:r>
            <a:endParaRPr lang="ru-RU" sz="1600" dirty="0">
              <a:solidFill>
                <a:srgbClr val="173277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96" y="5178446"/>
            <a:ext cx="2232818" cy="142716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81025" y="2623921"/>
            <a:ext cx="8048626" cy="2297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ru-RU" sz="20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263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98764" y="6631827"/>
            <a:ext cx="9666513" cy="734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 smtClean="0">
                <a:solidFill>
                  <a:srgbClr val="004892"/>
                </a:solidFill>
                <a:latin typeface="Montserrat Medium" pitchFamily="2" charset="-52"/>
              </a:rPr>
              <a:t>Цикл </a:t>
            </a:r>
            <a:r>
              <a:rPr lang="ru-RU" sz="1600" b="1" dirty="0">
                <a:solidFill>
                  <a:srgbClr val="004892"/>
                </a:solidFill>
                <a:latin typeface="Montserrat Medium" pitchFamily="2" charset="-52"/>
              </a:rPr>
              <a:t>научно-популярных лекций ППС УлГТУ  </a:t>
            </a:r>
            <a:endParaRPr lang="ru-RU" sz="1600" b="1" dirty="0" smtClean="0">
              <a:solidFill>
                <a:srgbClr val="004892"/>
              </a:solidFill>
              <a:latin typeface="Montserrat Medium" pitchFamily="2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81025" y="248021"/>
            <a:ext cx="9925050" cy="2297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Мероприятия для учащихся общеобразовательных учреждений Ульяновской области</a:t>
            </a:r>
            <a:endParaRPr lang="ru-RU" sz="3200" b="1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44" y="1918181"/>
            <a:ext cx="6818856" cy="45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81025" y="390525"/>
            <a:ext cx="9925050" cy="2297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Мероприятия для учащихся сети лицеев и школ с лицейскими классами при УлГТУ</a:t>
            </a:r>
            <a:endParaRPr lang="ru-RU" sz="3200" b="1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24075" y="6795741"/>
            <a:ext cx="5667376" cy="35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Ульяновский государственный технический университет</a:t>
            </a:r>
            <a:endParaRPr lang="ru-RU" sz="14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726885" y="1525539"/>
            <a:ext cx="9438393" cy="142240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tint val="66000"/>
                  <a:satMod val="160000"/>
                </a:schemeClr>
              </a:gs>
              <a:gs pos="50000">
                <a:schemeClr val="accent1">
                  <a:tint val="66000"/>
                  <a:satMod val="160000"/>
                  <a:tint val="44500"/>
                  <a:satMod val="160000"/>
                </a:schemeClr>
              </a:gs>
              <a:gs pos="100000">
                <a:schemeClr val="accent1">
                  <a:tint val="66000"/>
                  <a:satMod val="16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Дистанционная </a:t>
            </a:r>
            <a:r>
              <a:rPr lang="ru-RU" sz="2000" dirty="0">
                <a:solidFill>
                  <a:srgbClr val="12225A"/>
                </a:solidFill>
                <a:latin typeface="Montserrat ExtraBold" pitchFamily="2" charset="-52"/>
              </a:rPr>
              <a:t>школа 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для учащихся 10-11 классов (февраль-май, онлайн, еженедельно при технической поддержке Института развития образования)</a:t>
            </a:r>
            <a:endParaRPr lang="ru-RU" sz="2000" i="1" dirty="0" smtClean="0">
              <a:solidFill>
                <a:srgbClr val="12225A"/>
              </a:solidFill>
              <a:latin typeface="Montserrat ExtraBold" pitchFamily="2" charset="-52"/>
            </a:endParaRPr>
          </a:p>
          <a:p>
            <a:pPr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Занятия по </a:t>
            </a:r>
            <a:r>
              <a:rPr lang="ru-RU" sz="1600" dirty="0">
                <a:solidFill>
                  <a:srgbClr val="12225A"/>
                </a:solidFill>
                <a:latin typeface="Montserrat Medium" pitchFamily="2" charset="-52"/>
              </a:rPr>
              <a:t>решению задач повышенной сложности по информатике и математике.</a:t>
            </a:r>
            <a:endParaRPr lang="ru-RU" sz="1600" dirty="0" smtClean="0">
              <a:solidFill>
                <a:srgbClr val="12225A"/>
              </a:solidFill>
              <a:latin typeface="Montserrat Medium" pitchFamily="2" charset="-52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724905" y="3209853"/>
            <a:ext cx="9439200" cy="142240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tint val="66000"/>
                  <a:satMod val="160000"/>
                </a:schemeClr>
              </a:gs>
              <a:gs pos="50000">
                <a:schemeClr val="accent1">
                  <a:tint val="66000"/>
                  <a:satMod val="160000"/>
                  <a:tint val="44500"/>
                  <a:satMod val="160000"/>
                </a:schemeClr>
              </a:gs>
              <a:gs pos="100000">
                <a:schemeClr val="accent1">
                  <a:tint val="66000"/>
                  <a:satMod val="16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Мероприятие «Наших видно издалека!» </a:t>
            </a:r>
          </a:p>
          <a:p>
            <a:pPr lvl="0"/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для учащихся 10-11 класса (апрель, онлайн - </a:t>
            </a:r>
            <a:r>
              <a:rPr lang="en-US" sz="2000" i="1" dirty="0" smtClean="0">
                <a:solidFill>
                  <a:srgbClr val="12225A"/>
                </a:solidFill>
                <a:latin typeface="Montserrat Medium" pitchFamily="2" charset="-52"/>
              </a:rPr>
              <a:t>Zoom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)</a:t>
            </a:r>
          </a:p>
          <a:p>
            <a:pPr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Встреча лицеистов с успешными выпускниками УлГТУ, помогают учащимся лучше понять современные тенденции и сделать правильный выбор в направлении профессионального развития в формате диалога.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758553" y="4882296"/>
            <a:ext cx="9439200" cy="1535437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tint val="66000"/>
                  <a:satMod val="160000"/>
                </a:schemeClr>
              </a:gs>
              <a:gs pos="50000">
                <a:schemeClr val="accent1">
                  <a:tint val="66000"/>
                  <a:satMod val="160000"/>
                  <a:tint val="44500"/>
                  <a:satMod val="160000"/>
                </a:schemeClr>
              </a:gs>
              <a:gs pos="100000">
                <a:schemeClr val="accent1">
                  <a:tint val="66000"/>
                  <a:satMod val="16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Конкурс </a:t>
            </a:r>
            <a:r>
              <a:rPr lang="ru-RU" sz="2000" dirty="0">
                <a:solidFill>
                  <a:srgbClr val="12225A"/>
                </a:solidFill>
                <a:latin typeface="Montserrat ExtraBold" pitchFamily="2" charset="-52"/>
              </a:rPr>
              <a:t>фотоколлажей «Построй свое будущее</a:t>
            </a:r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» 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для учащихся 11 класса (онлайн, до 18 февраля)</a:t>
            </a:r>
          </a:p>
          <a:p>
            <a:pPr lvl="0"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Лицеистам предложено визуализировать свои </a:t>
            </a:r>
            <a:r>
              <a:rPr lang="ru-RU" sz="1600" dirty="0">
                <a:solidFill>
                  <a:srgbClr val="12225A"/>
                </a:solidFill>
                <a:latin typeface="Montserrat Medium" pitchFamily="2" charset="-52"/>
              </a:rPr>
              <a:t>представления о студенческой жизни и УлГТУ в целом. </a:t>
            </a:r>
            <a:endParaRPr lang="ru-RU" sz="1600" dirty="0" smtClean="0">
              <a:solidFill>
                <a:srgbClr val="12225A"/>
              </a:solidFill>
              <a:latin typeface="Montserrat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158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98764" y="6631827"/>
            <a:ext cx="9666513" cy="734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 smtClean="0">
                <a:solidFill>
                  <a:srgbClr val="004892"/>
                </a:solidFill>
                <a:latin typeface="Montserrat Medium" pitchFamily="2" charset="-52"/>
              </a:rPr>
              <a:t>Мероприятие «Наших видно издалека!»</a:t>
            </a:r>
            <a:endParaRPr lang="en-US" sz="1600" dirty="0">
              <a:solidFill>
                <a:srgbClr val="004892"/>
              </a:solidFill>
              <a:latin typeface="Montserrat Medium" pitchFamily="2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1025" y="390525"/>
            <a:ext cx="9925050" cy="2297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Мероприятия для учащихся сети лицеев и школ с лицейскими классами при УлГТУ</a:t>
            </a:r>
            <a:endParaRPr lang="ru-RU" sz="3200" b="1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16" y="2156005"/>
            <a:ext cx="7298267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96883" y="390525"/>
            <a:ext cx="10209192" cy="2297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Дополнительное образование для школьников в Детско-юношеской инженерной академии УлГТУ</a:t>
            </a: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4892"/>
                </a:solidFill>
                <a:latin typeface="Montserrat Light" pitchFamily="2" charset="-52"/>
              </a:rPr>
              <a:t>Идет доп. набор на 2021-2022 учебный год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1" y="6534150"/>
            <a:ext cx="1274154" cy="81440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24075" y="6795741"/>
            <a:ext cx="5667376" cy="35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Ульяновский государственный технический университет</a:t>
            </a:r>
            <a:endParaRPr lang="ru-RU" sz="14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086850" y="6795741"/>
            <a:ext cx="1276350" cy="35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ULSTU.RU </a:t>
            </a:r>
            <a:endParaRPr lang="ru-RU" sz="14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722487" y="1893674"/>
            <a:ext cx="8932152" cy="1260000"/>
          </a:xfrm>
          <a:prstGeom prst="snip2Diag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Малая инженерная школа </a:t>
            </a:r>
            <a:r>
              <a:rPr lang="ru-RU" sz="2000" dirty="0" smtClean="0">
                <a:solidFill>
                  <a:srgbClr val="12225A"/>
                </a:solidFill>
                <a:latin typeface="Montserrat Medium" pitchFamily="2" charset="-52"/>
              </a:rPr>
              <a:t>для 1-4 класса</a:t>
            </a:r>
          </a:p>
          <a:p>
            <a:pPr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Основы 3D-моделирования на компьютере в редакторе трехмерной графики </a:t>
            </a:r>
            <a:r>
              <a:rPr lang="ru-RU" sz="1600" dirty="0" err="1" smtClean="0">
                <a:solidFill>
                  <a:srgbClr val="12225A"/>
                </a:solidFill>
                <a:latin typeface="Montserrat Medium" pitchFamily="2" charset="-52"/>
              </a:rPr>
              <a:t>Blender</a:t>
            </a:r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 и 3D-ручкой, конструирования. </a:t>
            </a: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720508" y="3471112"/>
            <a:ext cx="8932152" cy="1260000"/>
          </a:xfrm>
          <a:prstGeom prst="snip2Diag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Малая школа экономики </a:t>
            </a:r>
            <a:r>
              <a:rPr lang="ru-RU" sz="2000" dirty="0" smtClean="0">
                <a:solidFill>
                  <a:srgbClr val="12225A"/>
                </a:solidFill>
                <a:latin typeface="Montserrat Medium" pitchFamily="2" charset="-52"/>
              </a:rPr>
              <a:t>для 1-4 класса</a:t>
            </a:r>
          </a:p>
          <a:p>
            <a:pPr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Основы экономики для детей: потребности, деньги разных стран мира, зачем люди платят налоги, покупки в магазине и Интернете и многое другое. </a:t>
            </a: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718529" y="5024801"/>
            <a:ext cx="8932152" cy="1260000"/>
          </a:xfrm>
          <a:prstGeom prst="snip2Diag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Школа энергетика </a:t>
            </a:r>
            <a:r>
              <a:rPr lang="ru-RU" sz="2000" dirty="0" smtClean="0">
                <a:solidFill>
                  <a:srgbClr val="12225A"/>
                </a:solidFill>
                <a:latin typeface="Montserrat Medium" pitchFamily="2" charset="-52"/>
              </a:rPr>
              <a:t>для 8-11 класса</a:t>
            </a:r>
          </a:p>
          <a:p>
            <a:pPr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Обучение в области энергетики, в том числе альтернативной, конструирование собственных технических устройств.</a:t>
            </a:r>
          </a:p>
        </p:txBody>
      </p:sp>
    </p:spTree>
    <p:extLst>
      <p:ext uri="{BB962C8B-B14F-4D97-AF65-F5344CB8AC3E}">
        <p14:creationId xmlns:p14="http://schemas.microsoft.com/office/powerpoint/2010/main" val="22158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96883" y="390525"/>
            <a:ext cx="10209192" cy="2297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Дополнительное образование для школьников в Детско-юношеской инженерной академии УлГТУ</a:t>
            </a:r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4892"/>
                </a:solidFill>
                <a:latin typeface="Montserrat Light" pitchFamily="2" charset="-52"/>
              </a:rPr>
              <a:t>Идет доп. набор на 2021-2022 учебный год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1" y="6534150"/>
            <a:ext cx="1274154" cy="81440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24075" y="6795741"/>
            <a:ext cx="5667376" cy="35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Ульяновский государственный технический университет</a:t>
            </a:r>
            <a:endParaRPr lang="ru-RU" sz="14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086850" y="6795741"/>
            <a:ext cx="1276350" cy="35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ULSTU.RU </a:t>
            </a:r>
            <a:endParaRPr lang="ru-RU" sz="14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722487" y="1893674"/>
            <a:ext cx="8932152" cy="1260000"/>
          </a:xfrm>
          <a:prstGeom prst="snip2Diag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Школа моделирования и дизайна машин </a:t>
            </a:r>
            <a:r>
              <a:rPr lang="ru-RU" sz="2000" dirty="0" smtClean="0">
                <a:solidFill>
                  <a:srgbClr val="12225A"/>
                </a:solidFill>
                <a:latin typeface="Montserrat Medium" pitchFamily="2" charset="-52"/>
              </a:rPr>
              <a:t>для 8-11 класса</a:t>
            </a:r>
          </a:p>
          <a:p>
            <a:pPr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Изучение азов программирования современных станков с ЧПУ и 3D-моделирования на профессиональном ПО «Компас-3D».</a:t>
            </a: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720508" y="3471112"/>
            <a:ext cx="8932152" cy="1260000"/>
          </a:xfrm>
          <a:prstGeom prst="snip2Diag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Школа радиотехника </a:t>
            </a:r>
            <a:r>
              <a:rPr lang="ru-RU" sz="2000" dirty="0" smtClean="0">
                <a:solidFill>
                  <a:srgbClr val="12225A"/>
                </a:solidFill>
                <a:latin typeface="Montserrat Medium" pitchFamily="2" charset="-52"/>
              </a:rPr>
              <a:t>для 8-11 класса</a:t>
            </a:r>
          </a:p>
          <a:p>
            <a:pPr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Основы цифровой и аналоговой </a:t>
            </a:r>
            <a:r>
              <a:rPr lang="ru-RU" sz="1600" dirty="0" err="1" smtClean="0">
                <a:solidFill>
                  <a:srgbClr val="12225A"/>
                </a:solidFill>
                <a:latin typeface="Montserrat Medium" pitchFamily="2" charset="-52"/>
              </a:rPr>
              <a:t>схемотехники</a:t>
            </a:r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, программирование для решения радиотехнических задач.</a:t>
            </a: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718529" y="5024801"/>
            <a:ext cx="8932152" cy="1260000"/>
          </a:xfrm>
          <a:prstGeom prst="snip2Diag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Экологическая школа </a:t>
            </a:r>
            <a:r>
              <a:rPr lang="ru-RU" sz="2000" dirty="0" smtClean="0">
                <a:solidFill>
                  <a:srgbClr val="12225A"/>
                </a:solidFill>
                <a:latin typeface="Montserrat Medium" pitchFamily="2" charset="-52"/>
              </a:rPr>
              <a:t>для 9-11 класса</a:t>
            </a:r>
          </a:p>
          <a:p>
            <a:pPr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Основы </a:t>
            </a:r>
            <a:r>
              <a:rPr lang="ru-RU" sz="1600" dirty="0" err="1" smtClean="0">
                <a:solidFill>
                  <a:srgbClr val="12225A"/>
                </a:solidFill>
                <a:latin typeface="Montserrat Medium" pitchFamily="2" charset="-52"/>
              </a:rPr>
              <a:t>техносферной</a:t>
            </a:r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 безопасности и экологии: исследование радиационного фона в различных средах окружающей среды, экологическая маркировка, </a:t>
            </a:r>
            <a:r>
              <a:rPr lang="ru-RU" sz="1600" dirty="0" err="1" smtClean="0">
                <a:solidFill>
                  <a:srgbClr val="12225A"/>
                </a:solidFill>
                <a:latin typeface="Montserrat Medium" pitchFamily="2" charset="-52"/>
              </a:rPr>
              <a:t>биоиндикация</a:t>
            </a:r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 и </a:t>
            </a:r>
            <a:r>
              <a:rPr lang="ru-RU" sz="1600" dirty="0" err="1" smtClean="0">
                <a:solidFill>
                  <a:srgbClr val="12225A"/>
                </a:solidFill>
                <a:latin typeface="Montserrat Medium" pitchFamily="2" charset="-52"/>
              </a:rPr>
              <a:t>биотестирование</a:t>
            </a:r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 окружающей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22158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96883" y="390525"/>
            <a:ext cx="10209192" cy="2297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Дополнительное образование для школьников в Детско-юношеской инженерной академии УлГТУ</a:t>
            </a:r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4892"/>
                </a:solidFill>
                <a:latin typeface="Montserrat Light" pitchFamily="2" charset="-52"/>
              </a:rPr>
              <a:t>Идет доп. набор на 2021-2022 учебный год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1" y="6534150"/>
            <a:ext cx="1274154" cy="81440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24075" y="6795741"/>
            <a:ext cx="5667376" cy="35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Ульяновский государственный технический университет</a:t>
            </a:r>
            <a:endParaRPr lang="ru-RU" sz="14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086850" y="6795741"/>
            <a:ext cx="1276350" cy="35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ULSTU.RU </a:t>
            </a:r>
            <a:endParaRPr lang="ru-RU" sz="14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722487" y="1893674"/>
            <a:ext cx="8932152" cy="1260000"/>
          </a:xfrm>
          <a:prstGeom prst="snip2Diag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Архитектурная школа </a:t>
            </a:r>
            <a:r>
              <a:rPr lang="ru-RU" sz="2000" dirty="0" smtClean="0">
                <a:solidFill>
                  <a:srgbClr val="12225A"/>
                </a:solidFill>
                <a:latin typeface="Montserrat Medium" pitchFamily="2" charset="-52"/>
              </a:rPr>
              <a:t>для 8-11 класса</a:t>
            </a:r>
          </a:p>
          <a:p>
            <a:pPr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Обучение по направлениям: рисунок, композиция, черчение, компьютерная графика.</a:t>
            </a: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720508" y="3471112"/>
            <a:ext cx="8932152" cy="1260000"/>
          </a:xfrm>
          <a:prstGeom prst="snip2Diag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Центр </a:t>
            </a:r>
            <a:r>
              <a:rPr lang="ru-RU" sz="2000" dirty="0" err="1" smtClean="0">
                <a:solidFill>
                  <a:srgbClr val="12225A"/>
                </a:solidFill>
                <a:latin typeface="Montserrat ExtraBold" pitchFamily="2" charset="-52"/>
              </a:rPr>
              <a:t>АРХдизайн</a:t>
            </a:r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 </a:t>
            </a:r>
            <a:r>
              <a:rPr lang="ru-RU" sz="2000" dirty="0" smtClean="0">
                <a:solidFill>
                  <a:srgbClr val="12225A"/>
                </a:solidFill>
                <a:latin typeface="Montserrat Medium" pitchFamily="2" charset="-52"/>
              </a:rPr>
              <a:t>для 5-11 класса</a:t>
            </a:r>
          </a:p>
          <a:p>
            <a:pPr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Обучающий цикл «Основы архитектуры и дизайна среды», подготовительные курсы к творческим экзаменам для старшеклассников по направлениям: рисунок, композиция, черчение.</a:t>
            </a: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718529" y="5024801"/>
            <a:ext cx="8932152" cy="1260000"/>
          </a:xfrm>
          <a:prstGeom prst="snip2Diag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Школа современного лидера </a:t>
            </a:r>
            <a:r>
              <a:rPr lang="ru-RU" sz="2000" dirty="0" smtClean="0">
                <a:solidFill>
                  <a:srgbClr val="12225A"/>
                </a:solidFill>
                <a:latin typeface="Montserrat Medium" pitchFamily="2" charset="-52"/>
              </a:rPr>
              <a:t>для 8-11 класса</a:t>
            </a:r>
          </a:p>
          <a:p>
            <a:pPr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Проектный и тайм-менеджмент, развитие лидерских и организационных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22158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96883" y="390525"/>
            <a:ext cx="10209192" cy="2297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Дополнительное образование для школьников в Детско-юношеской инженерной академии УлГТУ</a:t>
            </a:r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4892"/>
                </a:solidFill>
                <a:latin typeface="Montserrat Light" pitchFamily="2" charset="-52"/>
              </a:rPr>
              <a:t>Идет доп. набор на 2021-2022 учебный год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1" y="6534150"/>
            <a:ext cx="1274154" cy="81440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24075" y="6795741"/>
            <a:ext cx="5667376" cy="35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Ульяновский государственный технический университет</a:t>
            </a:r>
            <a:endParaRPr lang="ru-RU" sz="14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086850" y="6795741"/>
            <a:ext cx="1276350" cy="35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ULSTU.RU </a:t>
            </a:r>
            <a:endParaRPr lang="ru-RU" sz="14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722487" y="1893674"/>
            <a:ext cx="8932152" cy="1260000"/>
          </a:xfrm>
          <a:prstGeom prst="snip2Diag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Школа </a:t>
            </a:r>
            <a:r>
              <a:rPr lang="ru-RU" sz="2000" dirty="0" err="1" smtClean="0">
                <a:solidFill>
                  <a:srgbClr val="12225A"/>
                </a:solidFill>
                <a:latin typeface="Montserrat ExtraBold" pitchFamily="2" charset="-52"/>
              </a:rPr>
              <a:t>медиакоммуникаций</a:t>
            </a:r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 и </a:t>
            </a:r>
            <a:r>
              <a:rPr lang="en-US" sz="2000" dirty="0" smtClean="0">
                <a:solidFill>
                  <a:srgbClr val="12225A"/>
                </a:solidFill>
                <a:latin typeface="Montserrat ExtraBold" pitchFamily="2" charset="-52"/>
              </a:rPr>
              <a:t>PR</a:t>
            </a:r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 </a:t>
            </a:r>
            <a:r>
              <a:rPr lang="ru-RU" sz="2000" dirty="0" smtClean="0">
                <a:solidFill>
                  <a:srgbClr val="12225A"/>
                </a:solidFill>
                <a:latin typeface="Montserrat Medium" pitchFamily="2" charset="-52"/>
              </a:rPr>
              <a:t>для 8-11 класса</a:t>
            </a:r>
          </a:p>
          <a:p>
            <a:pPr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Возможности продвижения продукта, digital-коммуникации, написание журналистских и PR-текстов, event-менеджмент, реклама в Интернете.</a:t>
            </a: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720508" y="3471112"/>
            <a:ext cx="8932152" cy="1260000"/>
          </a:xfrm>
          <a:prstGeom prst="snip2Diag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Лаборатория менеджмента и инноваций </a:t>
            </a:r>
            <a:r>
              <a:rPr lang="ru-RU" sz="2000" dirty="0" smtClean="0">
                <a:solidFill>
                  <a:srgbClr val="12225A"/>
                </a:solidFill>
                <a:latin typeface="Montserrat Medium" pitchFamily="2" charset="-52"/>
              </a:rPr>
              <a:t>для 8-11 класса</a:t>
            </a:r>
          </a:p>
          <a:p>
            <a:pPr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Обучение в области менеджмента, расчета инвестиционной привлекательности проекта, </a:t>
            </a:r>
            <a:r>
              <a:rPr lang="ru-RU" sz="1600" dirty="0" err="1" smtClean="0">
                <a:solidFill>
                  <a:srgbClr val="12225A"/>
                </a:solidFill>
                <a:latin typeface="Montserrat Medium" pitchFamily="2" charset="-52"/>
              </a:rPr>
              <a:t>бизнес-планирования</a:t>
            </a:r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.</a:t>
            </a: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718529" y="5024801"/>
            <a:ext cx="8932152" cy="1260000"/>
          </a:xfrm>
          <a:prstGeom prst="snip2Diag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Школа цифрового предпринимателя </a:t>
            </a:r>
            <a:r>
              <a:rPr lang="ru-RU" sz="2000" dirty="0" smtClean="0">
                <a:solidFill>
                  <a:srgbClr val="12225A"/>
                </a:solidFill>
                <a:latin typeface="Montserrat Medium" pitchFamily="2" charset="-52"/>
              </a:rPr>
              <a:t>для 8-11 класса</a:t>
            </a:r>
          </a:p>
          <a:p>
            <a:pPr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Ведется обучение в области коммерции и управления на предприятии, электронной коммерции.</a:t>
            </a:r>
          </a:p>
        </p:txBody>
      </p:sp>
    </p:spTree>
    <p:extLst>
      <p:ext uri="{BB962C8B-B14F-4D97-AF65-F5344CB8AC3E}">
        <p14:creationId xmlns:p14="http://schemas.microsoft.com/office/powerpoint/2010/main" val="22158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43818" y="2615162"/>
          <a:ext cx="8810821" cy="384683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810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Подготовка к ОГЭ по информатике для 9 класса</a:t>
                      </a:r>
                      <a:endParaRPr lang="ru-RU" b="0" dirty="0">
                        <a:solidFill>
                          <a:srgbClr val="12225A"/>
                        </a:solidFill>
                        <a:latin typeface="Montserrat Medium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Подготовка к ЕГЭ</a:t>
                      </a:r>
                      <a:r>
                        <a:rPr lang="ru-RU" b="0" baseline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 по информатике для 11 класса</a:t>
                      </a:r>
                      <a:endParaRPr lang="ru-RU" b="0" dirty="0">
                        <a:solidFill>
                          <a:srgbClr val="12225A"/>
                        </a:solidFill>
                        <a:latin typeface="Montserrat Medium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Инженерное программирование для 7-11 класса</a:t>
                      </a:r>
                      <a:endParaRPr lang="ru-RU" b="0" dirty="0">
                        <a:solidFill>
                          <a:srgbClr val="12225A"/>
                        </a:solidFill>
                        <a:latin typeface="Montserrat Medium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Олимпиадное программирование для 8-11 класса</a:t>
                      </a:r>
                      <a:endParaRPr lang="ru-RU" b="0" dirty="0">
                        <a:solidFill>
                          <a:srgbClr val="12225A"/>
                        </a:solidFill>
                        <a:latin typeface="Montserrat Medium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Программирование игр</a:t>
                      </a:r>
                      <a:r>
                        <a:rPr lang="ru-RU" b="0" baseline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 на платформе </a:t>
                      </a:r>
                      <a:r>
                        <a:rPr lang="en-US" b="0" baseline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Unity </a:t>
                      </a:r>
                      <a:r>
                        <a:rPr lang="ru-RU" b="0" baseline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для 7-10 класса</a:t>
                      </a:r>
                      <a:endParaRPr lang="ru-RU" b="0" dirty="0">
                        <a:solidFill>
                          <a:srgbClr val="12225A"/>
                        </a:solidFill>
                        <a:latin typeface="Montserrat Medium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err="1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Геймдизайн</a:t>
                      </a:r>
                      <a:r>
                        <a:rPr lang="ru-RU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 и программирование многопользовательских</a:t>
                      </a:r>
                      <a:r>
                        <a:rPr lang="ru-RU" b="0" baseline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 игр для 8-11 класса</a:t>
                      </a:r>
                      <a:endParaRPr lang="ru-RU" b="0" dirty="0">
                        <a:solidFill>
                          <a:srgbClr val="12225A"/>
                        </a:solidFill>
                        <a:latin typeface="Montserrat Medium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Разработка игровых </a:t>
                      </a:r>
                      <a:r>
                        <a:rPr lang="ru-RU" b="0" dirty="0" err="1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чат-ботов</a:t>
                      </a:r>
                      <a:r>
                        <a:rPr lang="ru-RU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 на языке </a:t>
                      </a:r>
                      <a:r>
                        <a:rPr lang="en-US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Python </a:t>
                      </a:r>
                      <a:r>
                        <a:rPr lang="ru-RU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для 9-11 класса</a:t>
                      </a:r>
                      <a:endParaRPr lang="ru-RU" b="0" dirty="0">
                        <a:solidFill>
                          <a:srgbClr val="12225A"/>
                        </a:solidFill>
                        <a:latin typeface="Montserrat Medium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Разработка </a:t>
                      </a:r>
                      <a:r>
                        <a:rPr lang="en-US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web</a:t>
                      </a:r>
                      <a:r>
                        <a:rPr lang="ru-RU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-сайтов</a:t>
                      </a:r>
                      <a:r>
                        <a:rPr lang="ru-RU" b="0" baseline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 для 9-11 класса</a:t>
                      </a:r>
                      <a:endParaRPr lang="ru-RU" b="0" dirty="0">
                        <a:solidFill>
                          <a:srgbClr val="12225A"/>
                        </a:solidFill>
                        <a:latin typeface="Montserrat Medium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Компьютерная графика для 6-11 класса</a:t>
                      </a:r>
                      <a:endParaRPr lang="ru-RU" b="0" dirty="0">
                        <a:solidFill>
                          <a:srgbClr val="12225A"/>
                        </a:solidFill>
                        <a:latin typeface="Montserrat Medium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96883" y="390525"/>
            <a:ext cx="10209192" cy="2297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Дополнительное образование для школьников в Детско-юношеской инженерной академии УлГТУ</a:t>
            </a:r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4892"/>
                </a:solidFill>
                <a:latin typeface="Montserrat Light" pitchFamily="2" charset="-52"/>
              </a:rPr>
              <a:t>Идет доп. набор на 2021-2022 учебный год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1" y="6534150"/>
            <a:ext cx="1274154" cy="81440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24075" y="6795741"/>
            <a:ext cx="5667376" cy="35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Ульяновский государственный технический университет</a:t>
            </a:r>
            <a:endParaRPr lang="ru-RU" sz="14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086850" y="6795741"/>
            <a:ext cx="1276350" cy="35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ULSTU.RU </a:t>
            </a:r>
            <a:endParaRPr lang="ru-RU" sz="14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722487" y="1893674"/>
            <a:ext cx="8932152" cy="720000"/>
          </a:xfrm>
          <a:prstGeom prst="snip2Diag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rgbClr val="12225A"/>
                </a:solidFill>
                <a:latin typeface="Montserrat ExtraBold" pitchFamily="2" charset="-52"/>
              </a:rPr>
              <a:t>Компьютерная школа</a:t>
            </a:r>
            <a:endParaRPr lang="ru-RU" sz="2400" dirty="0" smtClean="0">
              <a:solidFill>
                <a:srgbClr val="12225A"/>
              </a:solidFill>
              <a:latin typeface="Montserrat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158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30" y="1427927"/>
            <a:ext cx="7823883" cy="522000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98764" y="6631827"/>
            <a:ext cx="9666513" cy="734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 smtClean="0">
                <a:solidFill>
                  <a:srgbClr val="004892"/>
                </a:solidFill>
                <a:latin typeface="Montserrat Medium" pitchFamily="2" charset="-52"/>
              </a:rPr>
              <a:t>Открытие учебного года в Детско-юношеской инженерной академии </a:t>
            </a:r>
            <a:r>
              <a:rPr lang="ru-RU" sz="1600" b="1" dirty="0" err="1" smtClean="0">
                <a:solidFill>
                  <a:srgbClr val="004892"/>
                </a:solidFill>
                <a:latin typeface="Montserrat Medium" pitchFamily="2" charset="-52"/>
              </a:rPr>
              <a:t>УлГТУ</a:t>
            </a:r>
            <a:r>
              <a:rPr lang="ru-RU" sz="1600" b="1" dirty="0" smtClean="0">
                <a:solidFill>
                  <a:srgbClr val="004892"/>
                </a:solidFill>
                <a:latin typeface="Montserrat Medium" pitchFamily="2" charset="-52"/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ru-RU" sz="1600" b="1" dirty="0" smtClean="0">
                <a:solidFill>
                  <a:srgbClr val="004892"/>
                </a:solidFill>
                <a:latin typeface="Montserrat Medium" pitchFamily="2" charset="-52"/>
              </a:rPr>
              <a:t>открытый урок в Школе радиотехника</a:t>
            </a:r>
            <a:endParaRPr lang="en-US" sz="1600" dirty="0">
              <a:solidFill>
                <a:srgbClr val="004892"/>
              </a:solidFill>
              <a:latin typeface="Montserrat Medium" pitchFamily="2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6883" y="390525"/>
            <a:ext cx="10209192" cy="2297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Дополнительное образование для школьников в Детско-юношеской инженерной академии УлГТУ</a:t>
            </a:r>
          </a:p>
        </p:txBody>
      </p:sp>
    </p:spTree>
    <p:extLst>
      <p:ext uri="{BB962C8B-B14F-4D97-AF65-F5344CB8AC3E}">
        <p14:creationId xmlns:p14="http://schemas.microsoft.com/office/powerpoint/2010/main" val="7526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98764" y="6631827"/>
            <a:ext cx="9666513" cy="734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 smtClean="0">
                <a:solidFill>
                  <a:srgbClr val="004892"/>
                </a:solidFill>
                <a:latin typeface="Montserrat Medium" pitchFamily="2" charset="-52"/>
              </a:rPr>
              <a:t>Выпускные работы слушателей Детско-юношеской инженерной академии </a:t>
            </a:r>
            <a:r>
              <a:rPr lang="ru-RU" sz="1600" b="1" dirty="0" err="1" smtClean="0">
                <a:solidFill>
                  <a:srgbClr val="004892"/>
                </a:solidFill>
                <a:latin typeface="Montserrat Medium" pitchFamily="2" charset="-52"/>
              </a:rPr>
              <a:t>УлГТУ</a:t>
            </a:r>
            <a:endParaRPr lang="en-US" sz="1600" dirty="0">
              <a:solidFill>
                <a:srgbClr val="004892"/>
              </a:solidFill>
              <a:latin typeface="Montserrat Medium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1" y="1586070"/>
            <a:ext cx="5148604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77" y="685733"/>
            <a:ext cx="4643938" cy="4500337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8131" y="5278411"/>
            <a:ext cx="5148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tserrat Medium" panose="00000600000000000000" pitchFamily="2" charset="-52"/>
              </a:rPr>
              <a:t>«Дом на пару», </a:t>
            </a:r>
            <a:r>
              <a:rPr lang="ru-RU" dirty="0" err="1" smtClean="0">
                <a:latin typeface="Montserrat Medium" panose="00000600000000000000" pitchFamily="2" charset="-52"/>
              </a:rPr>
              <a:t>Павлеева</a:t>
            </a:r>
            <a:r>
              <a:rPr lang="ru-RU" dirty="0" smtClean="0">
                <a:latin typeface="Montserrat Medium" panose="00000600000000000000" pitchFamily="2" charset="-52"/>
              </a:rPr>
              <a:t> Дарья, выпускница Архитектурной школы</a:t>
            </a:r>
            <a:endParaRPr lang="ru-RU" dirty="0">
              <a:latin typeface="Montserrat Medium" panose="00000600000000000000" pitchFamily="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0079" y="5278411"/>
            <a:ext cx="4861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tserrat Medium" panose="00000600000000000000" pitchFamily="2" charset="-52"/>
              </a:rPr>
              <a:t>«Станок-качалка», </a:t>
            </a:r>
            <a:r>
              <a:rPr lang="ru-RU" dirty="0" err="1" smtClean="0">
                <a:latin typeface="Montserrat Medium" panose="00000600000000000000" pitchFamily="2" charset="-52"/>
              </a:rPr>
              <a:t>Глушнёв</a:t>
            </a:r>
            <a:r>
              <a:rPr lang="ru-RU" dirty="0" smtClean="0">
                <a:latin typeface="Montserrat Medium" panose="00000600000000000000" pitchFamily="2" charset="-52"/>
              </a:rPr>
              <a:t> Дмитрий, выпускник Школы моделирования и дизайна машин</a:t>
            </a:r>
            <a:endParaRPr lang="ru-RU" dirty="0">
              <a:latin typeface="Montserrat Medium" panose="00000600000000000000" pitchFamily="2" charset="-5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6883" y="390525"/>
            <a:ext cx="10209192" cy="2297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Дополнительное образование для школьников в Детско-юношеской инженерной академии УлГТУ</a:t>
            </a:r>
          </a:p>
        </p:txBody>
      </p:sp>
    </p:spTree>
    <p:extLst>
      <p:ext uri="{BB962C8B-B14F-4D97-AF65-F5344CB8AC3E}">
        <p14:creationId xmlns:p14="http://schemas.microsoft.com/office/powerpoint/2010/main" val="22989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81025" y="390525"/>
            <a:ext cx="9925050" cy="2297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В УлГТУ сформирована образовательная среда непрерывного инженерного образования </a:t>
            </a:r>
            <a:endParaRPr lang="ru-RU" sz="3200" b="1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1" y="6534150"/>
            <a:ext cx="1274154" cy="81440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24075" y="6795741"/>
            <a:ext cx="5667376" cy="35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Ульяновский государственный технический университет</a:t>
            </a:r>
            <a:endParaRPr lang="ru-RU" sz="14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086850" y="6795741"/>
            <a:ext cx="1276350" cy="35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ULSTU.RU </a:t>
            </a:r>
            <a:endParaRPr lang="ru-RU" sz="14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6361" y="3834210"/>
            <a:ext cx="3684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Montserrat SemiBold" pitchFamily="2" charset="-52"/>
              </a:rPr>
              <a:t>Профориентационная</a:t>
            </a:r>
            <a:r>
              <a:rPr lang="ru-RU" sz="2000" b="1" dirty="0" smtClean="0">
                <a:latin typeface="Montserrat SemiBold" pitchFamily="2" charset="-52"/>
              </a:rPr>
              <a:t> работа </a:t>
            </a:r>
            <a:r>
              <a:rPr lang="ru-RU" sz="2000" b="1" dirty="0" err="1" smtClean="0">
                <a:latin typeface="Montserrat SemiBold" pitchFamily="2" charset="-52"/>
              </a:rPr>
              <a:t>УлГТУ</a:t>
            </a:r>
            <a:endParaRPr lang="ru-RU" sz="2000" b="1" dirty="0">
              <a:latin typeface="Montserrat SemiBold" pitchFamily="2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8742" y="2317264"/>
            <a:ext cx="218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Montserrat SemiBold" pitchFamily="2" charset="-52"/>
              </a:rPr>
              <a:t>Дошкольное образование</a:t>
            </a:r>
            <a:endParaRPr lang="ru-RU" sz="2000" b="1" dirty="0">
              <a:latin typeface="Montserrat SemiBold" pitchFamily="2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57135" y="2327896"/>
            <a:ext cx="218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tserrat SemiBold" pitchFamily="2" charset="-52"/>
              </a:rPr>
              <a:t>Общее образование</a:t>
            </a:r>
            <a:endParaRPr lang="ru-RU" sz="2000" b="1" dirty="0">
              <a:latin typeface="Montserrat SemiBold" pitchFamily="2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6930" y="5233025"/>
            <a:ext cx="2680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Montserrat SemiBold" pitchFamily="2" charset="-52"/>
              </a:rPr>
              <a:t>Дополнительное образование</a:t>
            </a:r>
            <a:endParaRPr lang="ru-RU" sz="2000" b="1" dirty="0">
              <a:latin typeface="Montserrat SemiBold" pitchFamily="2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63234" y="5222392"/>
            <a:ext cx="2888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tserrat SemiBold" pitchFamily="2" charset="-52"/>
              </a:rPr>
              <a:t>Среднее</a:t>
            </a:r>
          </a:p>
          <a:p>
            <a:r>
              <a:rPr lang="ru-RU" sz="2000" b="1" dirty="0" smtClean="0">
                <a:latin typeface="Montserrat SemiBold" pitchFamily="2" charset="-52"/>
              </a:rPr>
              <a:t>профессиональное образование</a:t>
            </a:r>
            <a:endParaRPr lang="ru-RU" sz="2000" b="1" dirty="0">
              <a:latin typeface="Montserrat SemiBold" pitchFamily="2" charset="-52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3428603" y="2285366"/>
            <a:ext cx="3875964" cy="3875964"/>
            <a:chOff x="3439236" y="1296538"/>
            <a:chExt cx="5008728" cy="5008728"/>
          </a:xfrm>
        </p:grpSpPr>
        <p:sp>
          <p:nvSpPr>
            <p:cNvPr id="12" name="Овал 11"/>
            <p:cNvSpPr/>
            <p:nvPr/>
          </p:nvSpPr>
          <p:spPr>
            <a:xfrm>
              <a:off x="3439236" y="1296538"/>
              <a:ext cx="5008728" cy="5008728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933168" y="1789287"/>
              <a:ext cx="520906" cy="52090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718766" y="5067718"/>
              <a:ext cx="522000" cy="522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7445228" y="1778006"/>
              <a:ext cx="522000" cy="522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7613562" y="5067718"/>
              <a:ext cx="522000" cy="522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flipV="1">
              <a:off x="6714699" y="2364598"/>
              <a:ext cx="730529" cy="839639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H="1" flipV="1">
              <a:off x="4454075" y="2364598"/>
              <a:ext cx="762776" cy="850598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H="1">
              <a:off x="4240766" y="4397566"/>
              <a:ext cx="661916" cy="670152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6951646" y="4358451"/>
              <a:ext cx="661916" cy="670152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66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344" y="800100"/>
            <a:ext cx="10069033" cy="2297459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200" dirty="0" smtClean="0">
                <a:solidFill>
                  <a:srgbClr val="004892"/>
                </a:solidFill>
                <a:latin typeface="Montserrat ExtraBold" pitchFamily="2" charset="-52"/>
              </a:rPr>
              <a:t>Получить дополнительную информацию можно в социальных сетях УлГТУ</a:t>
            </a:r>
            <a:r>
              <a:rPr lang="ru-RU" sz="800" dirty="0" smtClean="0">
                <a:solidFill>
                  <a:srgbClr val="004892"/>
                </a:solidFill>
                <a:latin typeface="Montserrat ExtraBold" pitchFamily="2" charset="-52"/>
              </a:rPr>
              <a:t/>
            </a:r>
            <a:br>
              <a:rPr lang="ru-RU" sz="800" dirty="0" smtClean="0">
                <a:solidFill>
                  <a:srgbClr val="004892"/>
                </a:solidFill>
                <a:latin typeface="Montserrat ExtraBold" pitchFamily="2" charset="-52"/>
              </a:rPr>
            </a:br>
            <a:r>
              <a:rPr lang="ru-RU" sz="3200" dirty="0">
                <a:solidFill>
                  <a:srgbClr val="004892"/>
                </a:solidFill>
                <a:latin typeface="Montserrat ExtraBold" pitchFamily="2" charset="-52"/>
              </a:rPr>
              <a:t/>
            </a:r>
            <a:br>
              <a:rPr lang="ru-RU" sz="3200" dirty="0">
                <a:solidFill>
                  <a:srgbClr val="004892"/>
                </a:solidFill>
                <a:latin typeface="Montserrat ExtraBold" pitchFamily="2" charset="-52"/>
              </a:rPr>
            </a:br>
            <a:endParaRPr lang="ru-RU" sz="3200" dirty="0">
              <a:solidFill>
                <a:srgbClr val="004892"/>
              </a:solidFill>
              <a:latin typeface="Montserrat ExtraBold" pitchFamily="2" charset="-52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511854"/>
              </p:ext>
            </p:extLst>
          </p:nvPr>
        </p:nvGraphicFramePr>
        <p:xfrm>
          <a:off x="308344" y="1946677"/>
          <a:ext cx="10065366" cy="4769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065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effectLst/>
                          <a:latin typeface="Montserrat Medium" pitchFamily="2" charset="-52"/>
                        </a:rPr>
                        <a:t>УлГТУ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Montserrat Medium" pitchFamily="2" charset="-52"/>
                        </a:rPr>
                        <a:t> | Ульяновский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effectLst/>
                          <a:latin typeface="Montserrat Medium" pitchFamily="2" charset="-52"/>
                        </a:rPr>
                        <a:t>Политех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Montserrat Medium" pitchFamily="2" charset="-52"/>
                        </a:rPr>
                        <a:t>     </a:t>
                      </a:r>
                    </a:p>
                    <a:p>
                      <a:r>
                        <a:rPr lang="en-US" sz="2800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  <a:hlinkClick r:id="rId2"/>
                        </a:rPr>
                        <a:t>https://vk.com/ulstu73</a:t>
                      </a:r>
                      <a:r>
                        <a:rPr lang="ru-RU" sz="2800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 </a:t>
                      </a:r>
                      <a:endParaRPr lang="ru-RU" sz="2800" b="0" dirty="0">
                        <a:solidFill>
                          <a:srgbClr val="12225A"/>
                        </a:solidFill>
                        <a:latin typeface="Montserrat Medium" pitchFamily="2" charset="-52"/>
                      </a:endParaRPr>
                    </a:p>
                  </a:txBody>
                  <a:tcPr marL="90000" marR="90000" marT="46800" marB="90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Родителям абитуриентов | УлГТУ-2022     </a:t>
                      </a:r>
                    </a:p>
                    <a:p>
                      <a:r>
                        <a:rPr lang="ru-RU" sz="2800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  <a:hlinkClick r:id="rId3"/>
                        </a:rPr>
                        <a:t>https://vk.com/ulstu73_parents</a:t>
                      </a:r>
                      <a:r>
                        <a:rPr lang="ru-RU" sz="2800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Поступающим в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УлГТУ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     </a:t>
                      </a:r>
                    </a:p>
                    <a:p>
                      <a:r>
                        <a:rPr lang="ru-RU" sz="2800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  <a:hlinkClick r:id="rId4"/>
                        </a:rPr>
                        <a:t>https://vk.com/udo_ulstu</a:t>
                      </a:r>
                      <a:r>
                        <a:rPr lang="ru-RU" sz="2800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 </a:t>
                      </a:r>
                      <a:endParaRPr lang="ru-RU" sz="2800" b="0" dirty="0">
                        <a:solidFill>
                          <a:srgbClr val="12225A"/>
                        </a:solidFill>
                        <a:latin typeface="Montserrat Medium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Сообщество лицеистов УлГТУ     </a:t>
                      </a:r>
                      <a:endParaRPr lang="ru-RU" sz="2800" b="0" dirty="0" smtClean="0">
                        <a:solidFill>
                          <a:schemeClr val="tx1"/>
                        </a:solidFill>
                        <a:latin typeface="Montserrat Medium" pitchFamily="2" charset="-52"/>
                      </a:endParaRPr>
                    </a:p>
                    <a:p>
                      <a:r>
                        <a:rPr lang="ru-RU" sz="2800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  <a:hlinkClick r:id="rId5"/>
                        </a:rPr>
                        <a:t>https://vk.com/it_lyceum_ulstu</a:t>
                      </a:r>
                      <a:r>
                        <a:rPr lang="ru-RU" sz="2800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Детско-юношеская инженерная академия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УлГТУ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Montserrat Medium" pitchFamily="2" charset="-52"/>
                        </a:rPr>
                        <a:t> </a:t>
                      </a:r>
                      <a:r>
                        <a:rPr lang="ru-RU" sz="2800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  <a:hlinkClick r:id="rId6"/>
                        </a:rPr>
                        <a:t>https://vk.com/akademia.ulstu</a:t>
                      </a:r>
                      <a:r>
                        <a:rPr lang="ru-RU" sz="2800" b="0" dirty="0" smtClean="0">
                          <a:solidFill>
                            <a:srgbClr val="12225A"/>
                          </a:solidFill>
                          <a:latin typeface="Montserrat Medium" pitchFamily="2" charset="-52"/>
                        </a:rPr>
                        <a:t>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3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344" y="1478018"/>
            <a:ext cx="10069033" cy="2297459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200" dirty="0">
                <a:solidFill>
                  <a:srgbClr val="004892"/>
                </a:solidFill>
                <a:latin typeface="Montserrat ExtraBold" pitchFamily="2" charset="-52"/>
              </a:rPr>
              <a:t>Контакты для связи с </a:t>
            </a:r>
            <a:r>
              <a:rPr lang="ru-RU" sz="3200" dirty="0" smtClean="0">
                <a:solidFill>
                  <a:srgbClr val="004892"/>
                </a:solidFill>
                <a:latin typeface="Montserrat ExtraBold" pitchFamily="2" charset="-52"/>
              </a:rPr>
              <a:t>организаторами</a:t>
            </a:r>
            <a:r>
              <a:rPr lang="ru-RU" sz="800" dirty="0" smtClean="0">
                <a:solidFill>
                  <a:srgbClr val="004892"/>
                </a:solidFill>
                <a:latin typeface="Montserrat ExtraBold" pitchFamily="2" charset="-52"/>
              </a:rPr>
              <a:t/>
            </a:r>
            <a:br>
              <a:rPr lang="ru-RU" sz="800" dirty="0" smtClean="0">
                <a:solidFill>
                  <a:srgbClr val="004892"/>
                </a:solidFill>
                <a:latin typeface="Montserrat ExtraBold" pitchFamily="2" charset="-52"/>
              </a:rPr>
            </a:br>
            <a:r>
              <a:rPr lang="ru-RU" sz="800" dirty="0">
                <a:solidFill>
                  <a:srgbClr val="004892"/>
                </a:solidFill>
                <a:latin typeface="Montserrat ExtraBold" pitchFamily="2" charset="-52"/>
              </a:rPr>
              <a:t/>
            </a:r>
            <a:br>
              <a:rPr lang="ru-RU" sz="800" dirty="0">
                <a:solidFill>
                  <a:srgbClr val="004892"/>
                </a:solidFill>
                <a:latin typeface="Montserrat ExtraBold" pitchFamily="2" charset="-52"/>
              </a:rPr>
            </a:br>
            <a:r>
              <a:rPr lang="ru-RU" sz="2800" dirty="0">
                <a:solidFill>
                  <a:srgbClr val="004892"/>
                </a:solidFill>
                <a:latin typeface="Montserrat SemiBold" panose="00000700000000000000" pitchFamily="2" charset="-52"/>
              </a:rPr>
              <a:t>Управление довузовского образования УлГТУ</a:t>
            </a:r>
            <a:br>
              <a:rPr lang="ru-RU" sz="2800" dirty="0">
                <a:solidFill>
                  <a:srgbClr val="004892"/>
                </a:solidFill>
                <a:latin typeface="Montserrat SemiBold" panose="00000700000000000000" pitchFamily="2" charset="-52"/>
              </a:rPr>
            </a:br>
            <a:r>
              <a:rPr lang="ru-RU" sz="2800" dirty="0" err="1">
                <a:solidFill>
                  <a:srgbClr val="004892"/>
                </a:solidFill>
                <a:latin typeface="Montserrat SemiBold" panose="00000700000000000000" pitchFamily="2" charset="-52"/>
              </a:rPr>
              <a:t>e-mail</a:t>
            </a:r>
            <a:r>
              <a:rPr lang="ru-RU" sz="2800" dirty="0">
                <a:solidFill>
                  <a:srgbClr val="004892"/>
                </a:solidFill>
                <a:latin typeface="Montserrat SemiBold" panose="00000700000000000000" pitchFamily="2" charset="-52"/>
              </a:rPr>
              <a:t>: </a:t>
            </a:r>
            <a:r>
              <a:rPr lang="ru-RU" sz="2800" dirty="0">
                <a:latin typeface="Montserrat SemiBold" panose="00000700000000000000" pitchFamily="2" charset="-52"/>
              </a:rPr>
              <a:t>udo-ulstu@yandex.ru</a:t>
            </a:r>
            <a:r>
              <a:rPr lang="ru-RU" sz="2800" dirty="0">
                <a:solidFill>
                  <a:srgbClr val="004892"/>
                </a:solidFill>
                <a:latin typeface="Montserrat SemiBold" panose="00000700000000000000" pitchFamily="2" charset="-52"/>
              </a:rPr>
              <a:t> </a:t>
            </a:r>
            <a:br>
              <a:rPr lang="ru-RU" sz="2800" dirty="0">
                <a:solidFill>
                  <a:srgbClr val="004892"/>
                </a:solidFill>
                <a:latin typeface="Montserrat SemiBold" panose="00000700000000000000" pitchFamily="2" charset="-52"/>
              </a:rPr>
            </a:br>
            <a:r>
              <a:rPr lang="ru-RU" sz="2800" dirty="0">
                <a:solidFill>
                  <a:srgbClr val="004892"/>
                </a:solidFill>
                <a:latin typeface="Montserrat SemiBold" panose="00000700000000000000" pitchFamily="2" charset="-52"/>
              </a:rPr>
              <a:t>тел. </a:t>
            </a:r>
            <a:r>
              <a:rPr lang="ru-RU" sz="2800" dirty="0">
                <a:latin typeface="Montserrat SemiBold" panose="00000700000000000000" pitchFamily="2" charset="-52"/>
              </a:rPr>
              <a:t>77-82-33</a:t>
            </a:r>
            <a:r>
              <a:rPr lang="ru-RU" sz="3200" dirty="0">
                <a:solidFill>
                  <a:srgbClr val="004892"/>
                </a:solidFill>
                <a:latin typeface="Montserrat ExtraBold" pitchFamily="2" charset="-52"/>
              </a:rPr>
              <a:t/>
            </a:r>
            <a:br>
              <a:rPr lang="ru-RU" sz="3200" dirty="0">
                <a:solidFill>
                  <a:srgbClr val="004892"/>
                </a:solidFill>
                <a:latin typeface="Montserrat ExtraBold" pitchFamily="2" charset="-52"/>
              </a:rPr>
            </a:br>
            <a:endParaRPr lang="ru-RU" sz="3200" dirty="0">
              <a:solidFill>
                <a:srgbClr val="004892"/>
              </a:solidFill>
              <a:latin typeface="Montserrat ExtraBold" pitchFamily="2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862674"/>
            <a:ext cx="10691814" cy="4588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173277"/>
                </a:solidFill>
                <a:latin typeface="Montserrat" panose="00000500000000000000" pitchFamily="2" charset="-52"/>
              </a:rPr>
              <a:t>202</a:t>
            </a:r>
            <a:r>
              <a:rPr lang="ru-RU" sz="1600" dirty="0" smtClean="0">
                <a:solidFill>
                  <a:srgbClr val="173277"/>
                </a:solidFill>
                <a:latin typeface="Montserrat" panose="00000500000000000000" pitchFamily="2" charset="-52"/>
              </a:rPr>
              <a:t>2</a:t>
            </a:r>
            <a:endParaRPr lang="ru-RU" sz="1600" dirty="0">
              <a:solidFill>
                <a:srgbClr val="173277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96" y="5178446"/>
            <a:ext cx="2232818" cy="142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право 12"/>
          <p:cNvSpPr/>
          <p:nvPr/>
        </p:nvSpPr>
        <p:spPr>
          <a:xfrm rot="5400000">
            <a:off x="4584414" y="3341966"/>
            <a:ext cx="866899" cy="429398"/>
          </a:xfrm>
          <a:prstGeom prst="rightArrow">
            <a:avLst/>
          </a:prstGeom>
          <a:noFill/>
          <a:ln>
            <a:solidFill>
              <a:srgbClr val="0037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81025" y="390525"/>
            <a:ext cx="9925050" cy="2297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Мероприятия для дошкольников</a:t>
            </a:r>
            <a:endParaRPr lang="ru-RU" sz="3200" b="1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1" y="6534150"/>
            <a:ext cx="1274154" cy="81440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24075" y="6795741"/>
            <a:ext cx="5667376" cy="35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Ульяновский государственный технический университет</a:t>
            </a:r>
            <a:endParaRPr lang="ru-RU" sz="14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086850" y="6795741"/>
            <a:ext cx="1276350" cy="35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ULSTU.RU </a:t>
            </a:r>
            <a:endParaRPr lang="ru-RU" sz="14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8310" y="1188852"/>
            <a:ext cx="9056329" cy="2314368"/>
          </a:xfrm>
          <a:prstGeom prst="roundRect">
            <a:avLst/>
          </a:prstGeom>
          <a:solidFill>
            <a:schemeClr val="accent1">
              <a:tint val="66000"/>
              <a:satMod val="1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Проект «Знай и люби физику» 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(в течение учебного года, </a:t>
            </a:r>
            <a:r>
              <a:rPr lang="ru-RU" sz="2000" i="1" dirty="0" err="1" smtClean="0">
                <a:solidFill>
                  <a:srgbClr val="12225A"/>
                </a:solidFill>
                <a:latin typeface="Montserrat Medium" pitchFamily="2" charset="-52"/>
              </a:rPr>
              <a:t>оффлайн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)</a:t>
            </a:r>
          </a:p>
          <a:p>
            <a:pPr algn="just"/>
            <a:r>
              <a:rPr lang="ru-RU" sz="2000" dirty="0" smtClean="0">
                <a:solidFill>
                  <a:srgbClr val="12225A"/>
                </a:solidFill>
                <a:latin typeface="Montserrat Medium" pitchFamily="2" charset="-52"/>
              </a:rPr>
              <a:t>Студенты УлГТУ знакомят дошкольников с естественными науками через демонстрацию физических явлений и экспериментов. Занятия проводятся в детских садах </a:t>
            </a:r>
            <a:br>
              <a:rPr lang="ru-RU" sz="2000" dirty="0" smtClean="0">
                <a:solidFill>
                  <a:srgbClr val="12225A"/>
                </a:solidFill>
                <a:latin typeface="Montserrat Medium" pitchFamily="2" charset="-52"/>
              </a:rPr>
            </a:br>
            <a:r>
              <a:rPr lang="ru-RU" sz="2000" dirty="0" smtClean="0">
                <a:solidFill>
                  <a:srgbClr val="12225A"/>
                </a:solidFill>
                <a:latin typeface="Montserrat Medium" pitchFamily="2" charset="-52"/>
              </a:rPr>
              <a:t>г. Ульяновска со старшими и подготовительными группами по заявкам.</a:t>
            </a:r>
            <a:endParaRPr lang="ru-RU" sz="2000" dirty="0">
              <a:solidFill>
                <a:srgbClr val="12225A"/>
              </a:solidFill>
              <a:latin typeface="Montserrat Medium" pitchFamily="2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6331" y="4036952"/>
            <a:ext cx="9056329" cy="2314368"/>
          </a:xfrm>
          <a:prstGeom prst="roundRect">
            <a:avLst/>
          </a:prstGeom>
          <a:solidFill>
            <a:schemeClr val="accent1">
              <a:tint val="66000"/>
              <a:satMod val="1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Конкурс «Маленький ученый» 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(январь-май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, онлайн)</a:t>
            </a:r>
          </a:p>
          <a:p>
            <a:pPr algn="just"/>
            <a:r>
              <a:rPr lang="ru-RU" sz="2000" dirty="0" smtClean="0">
                <a:solidFill>
                  <a:srgbClr val="12225A"/>
                </a:solidFill>
                <a:latin typeface="Montserrat Medium" pitchFamily="2" charset="-52"/>
              </a:rPr>
              <a:t>Для участия в конкурсе воспитаннику </a:t>
            </a:r>
            <a:r>
              <a:rPr lang="ru-RU" sz="2000" dirty="0" smtClean="0">
                <a:solidFill>
                  <a:srgbClr val="12225A"/>
                </a:solidFill>
                <a:latin typeface="Montserrat Medium" pitchFamily="2" charset="-52"/>
              </a:rPr>
              <a:t>ДОУ </a:t>
            </a:r>
            <a:r>
              <a:rPr lang="ru-RU" sz="2000" dirty="0" smtClean="0">
                <a:solidFill>
                  <a:srgbClr val="12225A"/>
                </a:solidFill>
                <a:latin typeface="Montserrat Medium" pitchFamily="2" charset="-52"/>
              </a:rPr>
              <a:t>вместе с родителем нужно снять видео, на котором они продемонстрируют физический опыт. Цель конкурса - закрепление дошкольниками знаний, полученных на занятиях «Знай и люби физику» или полученных самостоятельно.</a:t>
            </a:r>
            <a:endParaRPr lang="ru-RU" sz="2000" dirty="0">
              <a:solidFill>
                <a:srgbClr val="12225A"/>
              </a:solidFill>
              <a:latin typeface="Montserrat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158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526350" y="5632761"/>
            <a:ext cx="9666513" cy="734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 smtClean="0">
                <a:solidFill>
                  <a:srgbClr val="004892"/>
                </a:solidFill>
                <a:latin typeface="Montserrat Medium" pitchFamily="2" charset="-52"/>
              </a:rPr>
              <a:t>Награждение победителей конкурса «Маленький ученый»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81025" y="390525"/>
            <a:ext cx="9925050" cy="2297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Мероприятия для дошкольников</a:t>
            </a:r>
            <a:endParaRPr lang="ru-RU" sz="3200" b="1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75" y="1856811"/>
            <a:ext cx="4879200" cy="3253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225" y="1856811"/>
            <a:ext cx="4879200" cy="32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81025" y="248021"/>
            <a:ext cx="9925050" cy="2297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Мероприятия для учащихся общеобразовательных учреждений Ульяновской области</a:t>
            </a:r>
            <a:endParaRPr lang="ru-RU" sz="3200" b="1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1" y="6534150"/>
            <a:ext cx="1274154" cy="81440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24075" y="6795741"/>
            <a:ext cx="5667376" cy="35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Ульяновский государственный технический университет</a:t>
            </a:r>
            <a:endParaRPr lang="ru-RU" sz="14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086850" y="6795741"/>
            <a:ext cx="1276350" cy="35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ULSTU.RU </a:t>
            </a:r>
            <a:endParaRPr lang="ru-RU" sz="14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1025" y="1923140"/>
            <a:ext cx="8977966" cy="2232000"/>
          </a:xfrm>
          <a:prstGeom prst="rect">
            <a:avLst/>
          </a:prstGeom>
          <a:solidFill>
            <a:schemeClr val="accent1">
              <a:tint val="66000"/>
              <a:satMod val="1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err="1" smtClean="0">
                <a:solidFill>
                  <a:srgbClr val="12225A"/>
                </a:solidFill>
                <a:latin typeface="Montserrat ExtraBold" pitchFamily="2" charset="-52"/>
              </a:rPr>
              <a:t>Квиз</a:t>
            </a:r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-игры «Битва интеллектов 2022» 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для учащихся 11 класса муниципальных образований (еженедельно, онлайн – </a:t>
            </a:r>
            <a:r>
              <a:rPr lang="en-US" sz="2000" i="1" dirty="0" smtClean="0">
                <a:solidFill>
                  <a:srgbClr val="12225A"/>
                </a:solidFill>
                <a:latin typeface="Montserrat Medium" pitchFamily="2" charset="-52"/>
              </a:rPr>
              <a:t>Zoom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, по заявкам)</a:t>
            </a:r>
          </a:p>
          <a:p>
            <a:pPr lvl="0"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Командное соревнование, во время которого участники отвечают на вопросы об УлГТУ и промышленных предприятиях региона, демонстрируют знания из различных областей физики и IT и решают задачи о важнейших изобретениях человечества. Побеждает команда, которая набрала наибольшее количество баллов.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3143" y="4302150"/>
            <a:ext cx="8977966" cy="2232000"/>
          </a:xfrm>
          <a:prstGeom prst="rect">
            <a:avLst/>
          </a:prstGeom>
          <a:solidFill>
            <a:schemeClr val="accent1">
              <a:tint val="66000"/>
              <a:satMod val="1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Цикл </a:t>
            </a:r>
            <a:r>
              <a:rPr lang="ru-RU" sz="2000" dirty="0">
                <a:solidFill>
                  <a:srgbClr val="12225A"/>
                </a:solidFill>
                <a:latin typeface="Montserrat ExtraBold" pitchFamily="2" charset="-52"/>
              </a:rPr>
              <a:t>научно-популярных лекций ППС </a:t>
            </a:r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УлГТУ 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для учащихся 11 класса муниципальных образований (с 14 по 18 февраля, онлайн – </a:t>
            </a:r>
            <a:r>
              <a:rPr lang="en-US" sz="2000" i="1" dirty="0" smtClean="0">
                <a:solidFill>
                  <a:srgbClr val="12225A"/>
                </a:solidFill>
                <a:latin typeface="Montserrat Medium" pitchFamily="2" charset="-52"/>
              </a:rPr>
              <a:t>Zoom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, по заявкам)</a:t>
            </a:r>
          </a:p>
          <a:p>
            <a:pPr lvl="0" algn="just"/>
            <a:r>
              <a:rPr lang="ru-RU" sz="1600" dirty="0">
                <a:solidFill>
                  <a:srgbClr val="12225A"/>
                </a:solidFill>
                <a:latin typeface="Montserrat Medium" pitchFamily="2" charset="-52"/>
              </a:rPr>
              <a:t>Научно-популярные лекции профессорско-преподавательского состава </a:t>
            </a:r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на </a:t>
            </a:r>
            <a:r>
              <a:rPr lang="ru-RU" sz="1600" dirty="0">
                <a:solidFill>
                  <a:srgbClr val="12225A"/>
                </a:solidFill>
                <a:latin typeface="Montserrat Medium" pitchFamily="2" charset="-52"/>
              </a:rPr>
              <a:t>актуальные темы. </a:t>
            </a:r>
            <a:endParaRPr lang="ru-RU" sz="1600" dirty="0" smtClean="0">
              <a:solidFill>
                <a:srgbClr val="12225A"/>
              </a:solidFill>
              <a:latin typeface="Montserrat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158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81025" y="248021"/>
            <a:ext cx="9925050" cy="2297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Мероприятия для учащихся общеобразовательных учреждений Ульяновской области</a:t>
            </a:r>
            <a:endParaRPr lang="ru-RU" sz="3200" b="1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1" y="6534150"/>
            <a:ext cx="1274154" cy="81440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24075" y="6795741"/>
            <a:ext cx="5667376" cy="35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Ульяновский государственный технический университет</a:t>
            </a:r>
            <a:endParaRPr lang="ru-RU" sz="14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086850" y="6795741"/>
            <a:ext cx="1276350" cy="35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ULSTU.RU </a:t>
            </a:r>
            <a:endParaRPr lang="ru-RU" sz="14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1025" y="3569417"/>
            <a:ext cx="8980084" cy="2547260"/>
          </a:xfrm>
          <a:prstGeom prst="rect">
            <a:avLst/>
          </a:prstGeom>
          <a:solidFill>
            <a:schemeClr val="accent1">
              <a:tint val="66000"/>
              <a:satMod val="1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Региональный </a:t>
            </a:r>
            <a:r>
              <a:rPr lang="ru-RU" sz="2000" dirty="0">
                <a:solidFill>
                  <a:srgbClr val="12225A"/>
                </a:solidFill>
                <a:latin typeface="Montserrat ExtraBold" pitchFamily="2" charset="-52"/>
              </a:rPr>
              <a:t>научно-практический конкурс «Детская Юношеская Научная Академия (ДЮНА)  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для учащихся </a:t>
            </a:r>
            <a:r>
              <a:rPr lang="ru-RU" sz="2000" i="1" dirty="0">
                <a:solidFill>
                  <a:srgbClr val="12225A"/>
                </a:solidFill>
                <a:latin typeface="Montserrat Medium" pitchFamily="2" charset="-52"/>
              </a:rPr>
              <a:t>5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-11 классов Ульяновской области (до 13 марта принимаются заявки)</a:t>
            </a:r>
          </a:p>
          <a:p>
            <a:pPr lvl="0" algn="just"/>
            <a:r>
              <a:rPr lang="ru-RU" sz="1600" dirty="0">
                <a:solidFill>
                  <a:srgbClr val="12225A"/>
                </a:solidFill>
                <a:latin typeface="Montserrat Medium" pitchFamily="2" charset="-52"/>
              </a:rPr>
              <a:t>На конкурс принимаются проекты по 4 направлениям:</a:t>
            </a:r>
          </a:p>
          <a:p>
            <a:pPr lvl="0"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- </a:t>
            </a:r>
            <a:r>
              <a:rPr lang="ru-RU" sz="1600" dirty="0">
                <a:solidFill>
                  <a:srgbClr val="12225A"/>
                </a:solidFill>
                <a:latin typeface="Montserrat Medium" pitchFamily="2" charset="-52"/>
              </a:rPr>
              <a:t>научно-техническое;</a:t>
            </a:r>
          </a:p>
          <a:p>
            <a:pPr lvl="0"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- социально-гуманитарное</a:t>
            </a:r>
            <a:r>
              <a:rPr lang="ru-RU" sz="1600" dirty="0">
                <a:solidFill>
                  <a:srgbClr val="12225A"/>
                </a:solidFill>
                <a:latin typeface="Montserrat Medium" pitchFamily="2" charset="-52"/>
              </a:rPr>
              <a:t>;</a:t>
            </a:r>
          </a:p>
          <a:p>
            <a:pPr lvl="0" algn="just"/>
            <a:r>
              <a:rPr lang="ru-RU" sz="1600" dirty="0">
                <a:solidFill>
                  <a:srgbClr val="12225A"/>
                </a:solidFill>
                <a:latin typeface="Montserrat Medium" pitchFamily="2" charset="-52"/>
              </a:rPr>
              <a:t>- </a:t>
            </a:r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естественно-научное;</a:t>
            </a:r>
          </a:p>
          <a:p>
            <a:pPr lvl="0" algn="just"/>
            <a:r>
              <a:rPr lang="ru-RU" sz="1600" dirty="0">
                <a:solidFill>
                  <a:srgbClr val="12225A"/>
                </a:solidFill>
                <a:latin typeface="Montserrat Medium" pitchFamily="2" charset="-52"/>
              </a:rPr>
              <a:t>- </a:t>
            </a:r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 информационные </a:t>
            </a:r>
            <a:r>
              <a:rPr lang="ru-RU" sz="1600" dirty="0">
                <a:solidFill>
                  <a:srgbClr val="12225A"/>
                </a:solidFill>
                <a:latin typeface="Montserrat Medium" pitchFamily="2" charset="-52"/>
              </a:rPr>
              <a:t>технологии. </a:t>
            </a:r>
            <a:endParaRPr lang="ru-RU" sz="1600" dirty="0" smtClean="0">
              <a:solidFill>
                <a:srgbClr val="12225A"/>
              </a:solidFill>
              <a:latin typeface="Montserrat Medium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3143" y="2200606"/>
            <a:ext cx="8977966" cy="1212929"/>
          </a:xfrm>
          <a:prstGeom prst="rect">
            <a:avLst/>
          </a:prstGeom>
          <a:solidFill>
            <a:schemeClr val="accent1">
              <a:tint val="66000"/>
              <a:satMod val="1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Цикл </a:t>
            </a:r>
            <a:r>
              <a:rPr lang="ru-RU" sz="2000" dirty="0">
                <a:solidFill>
                  <a:srgbClr val="12225A"/>
                </a:solidFill>
                <a:latin typeface="Montserrat ExtraBold" pitchFamily="2" charset="-52"/>
              </a:rPr>
              <a:t>онлайн-трансляций «</a:t>
            </a:r>
            <a:r>
              <a:rPr lang="ru-RU" sz="2000" dirty="0" err="1">
                <a:solidFill>
                  <a:srgbClr val="12225A"/>
                </a:solidFill>
                <a:latin typeface="Montserrat ExtraBold" pitchFamily="2" charset="-52"/>
              </a:rPr>
              <a:t>Политех</a:t>
            </a:r>
            <a:r>
              <a:rPr lang="ru-RU" sz="2000" dirty="0">
                <a:solidFill>
                  <a:srgbClr val="12225A"/>
                </a:solidFill>
                <a:latin typeface="Montserrat ExtraBold" pitchFamily="2" charset="-52"/>
              </a:rPr>
              <a:t> онлайн» 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для учащихся 11 класса</a:t>
            </a:r>
            <a:r>
              <a:rPr lang="en-US" sz="2000" i="1" dirty="0" smtClean="0">
                <a:solidFill>
                  <a:srgbClr val="12225A"/>
                </a:solidFill>
                <a:latin typeface="Montserrat ExtraBold" pitchFamily="2" charset="-52"/>
              </a:rPr>
              <a:t> 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(ежемесячно, онлайн-трансляция</a:t>
            </a:r>
            <a:r>
              <a:rPr lang="en-US" sz="2000" i="1" dirty="0" smtClean="0">
                <a:solidFill>
                  <a:srgbClr val="12225A"/>
                </a:solidFill>
                <a:latin typeface="Montserrat Medium" pitchFamily="2" charset="-52"/>
              </a:rPr>
              <a:t> - </a:t>
            </a:r>
            <a:r>
              <a:rPr lang="en-US" sz="2000" i="1" dirty="0" smtClean="0">
                <a:solidFill>
                  <a:srgbClr val="12225A"/>
                </a:solidFill>
                <a:latin typeface="Montserrat Medium" pitchFamily="2" charset="-52"/>
                <a:hlinkClick r:id="rId3"/>
              </a:rPr>
              <a:t>YouTube</a:t>
            </a:r>
            <a:r>
              <a:rPr lang="en-US" sz="2000" i="1" dirty="0" smtClean="0">
                <a:solidFill>
                  <a:srgbClr val="12225A"/>
                </a:solidFill>
                <a:latin typeface="Montserrat Medium" pitchFamily="2" charset="-52"/>
              </a:rPr>
              <a:t>, </a:t>
            </a:r>
            <a:r>
              <a:rPr lang="ru-RU" sz="2000" i="1" dirty="0" err="1" smtClean="0">
                <a:solidFill>
                  <a:srgbClr val="12225A"/>
                </a:solidFill>
                <a:latin typeface="Montserrat Medium" pitchFamily="2" charset="-52"/>
                <a:hlinkClick r:id="rId4"/>
              </a:rPr>
              <a:t>ВКонтакте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)</a:t>
            </a:r>
          </a:p>
          <a:p>
            <a:pPr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Информация об особенностях поступления в УлГТУ в 2022 году.</a:t>
            </a:r>
          </a:p>
        </p:txBody>
      </p:sp>
    </p:spTree>
    <p:extLst>
      <p:ext uri="{BB962C8B-B14F-4D97-AF65-F5344CB8AC3E}">
        <p14:creationId xmlns:p14="http://schemas.microsoft.com/office/powerpoint/2010/main" val="26728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81025" y="248021"/>
            <a:ext cx="9925050" cy="2297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Мероприятия для учащихся общеобразовательных учреждений Ульяновской области</a:t>
            </a:r>
            <a:endParaRPr lang="ru-RU" sz="3200" b="1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1" y="6534150"/>
            <a:ext cx="1274154" cy="81440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24075" y="6795741"/>
            <a:ext cx="5667376" cy="35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Ульяновский государственный технический университет</a:t>
            </a:r>
            <a:endParaRPr lang="ru-RU" sz="14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086850" y="6795741"/>
            <a:ext cx="1276350" cy="35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ULSTU.RU </a:t>
            </a:r>
            <a:endParaRPr lang="ru-RU" sz="14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4694" y="2078153"/>
            <a:ext cx="8977966" cy="1542255"/>
          </a:xfrm>
          <a:prstGeom prst="rect">
            <a:avLst/>
          </a:prstGeom>
          <a:solidFill>
            <a:schemeClr val="accent1">
              <a:tint val="66000"/>
              <a:satMod val="1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День открытых дверей в УлГТУ</a:t>
            </a:r>
            <a:r>
              <a:rPr lang="en-US" sz="2000" dirty="0" smtClean="0">
                <a:solidFill>
                  <a:srgbClr val="12225A"/>
                </a:solidFill>
                <a:latin typeface="Montserrat ExtraBold" pitchFamily="2" charset="-52"/>
              </a:rPr>
              <a:t> 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для учащихся 10-11 класса</a:t>
            </a:r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 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(марта, </a:t>
            </a:r>
            <a:r>
              <a:rPr lang="ru-RU" sz="2000" i="1" dirty="0" err="1" smtClean="0">
                <a:solidFill>
                  <a:srgbClr val="12225A"/>
                </a:solidFill>
                <a:latin typeface="Montserrat Medium" pitchFamily="2" charset="-52"/>
              </a:rPr>
              <a:t>оффлайн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/онлайн)</a:t>
            </a:r>
          </a:p>
          <a:p>
            <a:pPr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Знакомство с факультетами и институтами УлГТУ, студенческими объединениями, правилами приема.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4694" y="3886286"/>
            <a:ext cx="8977966" cy="2232000"/>
          </a:xfrm>
          <a:prstGeom prst="rect">
            <a:avLst/>
          </a:prstGeom>
          <a:solidFill>
            <a:schemeClr val="accent1">
              <a:tint val="66000"/>
              <a:satMod val="1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Онлайн-проект </a:t>
            </a:r>
            <a:r>
              <a:rPr lang="ru-RU" sz="2000" dirty="0">
                <a:solidFill>
                  <a:srgbClr val="12225A"/>
                </a:solidFill>
                <a:latin typeface="Montserrat ExtraBold" pitchFamily="2" charset="-52"/>
              </a:rPr>
              <a:t>«Моя-Твоя профессия» 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для учащихся всех возрастов</a:t>
            </a:r>
            <a:r>
              <a:rPr lang="en-US" sz="2000" i="1" dirty="0" smtClean="0">
                <a:solidFill>
                  <a:srgbClr val="12225A"/>
                </a:solidFill>
                <a:latin typeface="Montserrat Medium" pitchFamily="2" charset="-52"/>
              </a:rPr>
              <a:t> 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(апрель-май, онлайн</a:t>
            </a:r>
            <a:r>
              <a:rPr lang="en-US" sz="2000" i="1" dirty="0" smtClean="0">
                <a:solidFill>
                  <a:srgbClr val="12225A"/>
                </a:solidFill>
                <a:latin typeface="Montserrat Medium" pitchFamily="2" charset="-52"/>
              </a:rPr>
              <a:t> - </a:t>
            </a:r>
            <a:r>
              <a:rPr lang="en-US" sz="2000" i="1" dirty="0" smtClean="0">
                <a:solidFill>
                  <a:srgbClr val="12225A"/>
                </a:solidFill>
                <a:latin typeface="Montserrat Medium" pitchFamily="2" charset="-52"/>
                <a:hlinkClick r:id="rId3"/>
              </a:rPr>
              <a:t>YouTube</a:t>
            </a:r>
            <a:r>
              <a:rPr lang="en-US" sz="2000" i="1" dirty="0" smtClean="0">
                <a:solidFill>
                  <a:srgbClr val="12225A"/>
                </a:solidFill>
                <a:latin typeface="Montserrat Medium" pitchFamily="2" charset="-52"/>
              </a:rPr>
              <a:t>, </a:t>
            </a:r>
            <a:r>
              <a:rPr lang="ru-RU" sz="2000" i="1" dirty="0" err="1" smtClean="0">
                <a:solidFill>
                  <a:srgbClr val="12225A"/>
                </a:solidFill>
                <a:latin typeface="Montserrat Medium" pitchFamily="2" charset="-52"/>
                <a:hlinkClick r:id="rId4"/>
              </a:rPr>
              <a:t>ВКонтакте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) </a:t>
            </a:r>
          </a:p>
          <a:p>
            <a:pPr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Проект представляет выпуски интервью с успешными выпускниками разных факультетов УлГТУ, которые стали настоящими профессионалами в своей сфере. Тематика самая разнообразная: важность профессии в регионе, перспективы развития в сфере в будущем, значимость образования, уровень заработной платы и многое другое.</a:t>
            </a:r>
          </a:p>
        </p:txBody>
      </p:sp>
    </p:spTree>
    <p:extLst>
      <p:ext uri="{BB962C8B-B14F-4D97-AF65-F5344CB8AC3E}">
        <p14:creationId xmlns:p14="http://schemas.microsoft.com/office/powerpoint/2010/main" val="2197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81025" y="248021"/>
            <a:ext cx="9925050" cy="2297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Мероприятия для учащихся общеобразовательных учреждений Ульяновской области</a:t>
            </a:r>
            <a:endParaRPr lang="ru-RU" sz="3200" b="1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1" y="6534150"/>
            <a:ext cx="1274154" cy="81440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24075" y="6795741"/>
            <a:ext cx="5667376" cy="35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Ульяновский государственный технический университет</a:t>
            </a:r>
            <a:endParaRPr lang="ru-RU" sz="14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086850" y="6795741"/>
            <a:ext cx="1276350" cy="35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ULSTU.RU </a:t>
            </a:r>
            <a:endParaRPr lang="ru-RU" sz="1400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1025" y="2075321"/>
            <a:ext cx="8977966" cy="1023479"/>
          </a:xfrm>
          <a:prstGeom prst="rect">
            <a:avLst/>
          </a:prstGeom>
          <a:solidFill>
            <a:schemeClr val="accent1">
              <a:tint val="66000"/>
              <a:satMod val="1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Экскурсии в УлГТУ</a:t>
            </a:r>
            <a:r>
              <a:rPr lang="ru-RU" sz="2000" dirty="0">
                <a:solidFill>
                  <a:srgbClr val="12225A"/>
                </a:solidFill>
                <a:latin typeface="Montserrat ExtraBold" pitchFamily="2" charset="-52"/>
              </a:rPr>
              <a:t> 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для учащихся 10-11 класса</a:t>
            </a:r>
            <a:r>
              <a:rPr lang="en-US" sz="2000" i="1" dirty="0" smtClean="0">
                <a:solidFill>
                  <a:srgbClr val="12225A"/>
                </a:solidFill>
                <a:latin typeface="Montserrat Medium" pitchFamily="2" charset="-52"/>
              </a:rPr>
              <a:t> 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(март-май, </a:t>
            </a:r>
            <a:r>
              <a:rPr lang="ru-RU" sz="2000" i="1" dirty="0" err="1" smtClean="0">
                <a:solidFill>
                  <a:srgbClr val="12225A"/>
                </a:solidFill>
                <a:latin typeface="Montserrat Medium" pitchFamily="2" charset="-52"/>
              </a:rPr>
              <a:t>оффлайн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)</a:t>
            </a:r>
          </a:p>
          <a:p>
            <a:pPr lvl="0"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Встречи с деканами факультетов и директорами институтов УлГТУ по заявкам.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1025" y="4705324"/>
            <a:ext cx="8977966" cy="1484553"/>
          </a:xfrm>
          <a:prstGeom prst="rect">
            <a:avLst/>
          </a:prstGeom>
          <a:solidFill>
            <a:schemeClr val="accent1">
              <a:tint val="66000"/>
              <a:satMod val="1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Мероприятие «День IT-лицея при УлГТУ» 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для учащихся 9  класса</a:t>
            </a:r>
            <a:r>
              <a:rPr lang="en-US" sz="2000" i="1" dirty="0" smtClean="0">
                <a:solidFill>
                  <a:srgbClr val="12225A"/>
                </a:solidFill>
                <a:latin typeface="Montserrat Medium" pitchFamily="2" charset="-52"/>
              </a:rPr>
              <a:t> 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(апрель, </a:t>
            </a:r>
            <a:r>
              <a:rPr lang="ru-RU" sz="2000" i="1" dirty="0" err="1" smtClean="0">
                <a:solidFill>
                  <a:srgbClr val="12225A"/>
                </a:solidFill>
                <a:latin typeface="Montserrat Medium" pitchFamily="2" charset="-52"/>
              </a:rPr>
              <a:t>оффлайн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)</a:t>
            </a:r>
          </a:p>
          <a:p>
            <a:pPr lvl="0"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Участники мероприятия узнают об условиях поступления в IT-лицей при УлГТУ, особенностях обучения и внеурочной деятельности лицеистов, а также о развитии IT-сферы в Ульяновской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1025" y="3263112"/>
            <a:ext cx="8977966" cy="1277900"/>
          </a:xfrm>
          <a:prstGeom prst="rect">
            <a:avLst/>
          </a:prstGeom>
          <a:solidFill>
            <a:schemeClr val="accent1">
              <a:tint val="66000"/>
              <a:satMod val="1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12225A"/>
                </a:solidFill>
                <a:latin typeface="Montserrat ExtraBold" pitchFamily="2" charset="-52"/>
              </a:rPr>
              <a:t>Образовательные смены 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для учащихся 7-11 класса</a:t>
            </a:r>
            <a:r>
              <a:rPr lang="en-US" sz="2000" i="1" dirty="0" smtClean="0">
                <a:solidFill>
                  <a:srgbClr val="12225A"/>
                </a:solidFill>
                <a:latin typeface="Montserrat Medium" pitchFamily="2" charset="-52"/>
              </a:rPr>
              <a:t> 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(апрель, июнь, июль, </a:t>
            </a:r>
            <a:r>
              <a:rPr lang="ru-RU" sz="2000" i="1" dirty="0" err="1" smtClean="0">
                <a:solidFill>
                  <a:srgbClr val="12225A"/>
                </a:solidFill>
                <a:latin typeface="Montserrat Medium" pitchFamily="2" charset="-52"/>
              </a:rPr>
              <a:t>оффлайн</a:t>
            </a:r>
            <a:r>
              <a:rPr lang="ru-RU" sz="2000" i="1" dirty="0" smtClean="0">
                <a:solidFill>
                  <a:srgbClr val="12225A"/>
                </a:solidFill>
                <a:latin typeface="Montserrat Medium" pitchFamily="2" charset="-52"/>
              </a:rPr>
              <a:t>)</a:t>
            </a:r>
          </a:p>
          <a:p>
            <a:pPr lvl="0" algn="just"/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Занятия по инженерным, экономическим и гуманитарным направлениям, культурно-развлекательные </a:t>
            </a:r>
            <a:r>
              <a:rPr lang="ru-RU" sz="1600" dirty="0" smtClean="0">
                <a:solidFill>
                  <a:srgbClr val="12225A"/>
                </a:solidFill>
                <a:latin typeface="Montserrat Medium" pitchFamily="2" charset="-52"/>
              </a:rPr>
              <a:t>мероприятия в каникулярный период.</a:t>
            </a:r>
          </a:p>
        </p:txBody>
      </p:sp>
    </p:spTree>
    <p:extLst>
      <p:ext uri="{BB962C8B-B14F-4D97-AF65-F5344CB8AC3E}">
        <p14:creationId xmlns:p14="http://schemas.microsoft.com/office/powerpoint/2010/main" val="22158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98764" y="6631827"/>
            <a:ext cx="9666513" cy="734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 err="1" smtClean="0">
                <a:solidFill>
                  <a:srgbClr val="004892"/>
                </a:solidFill>
                <a:latin typeface="Montserrat Medium" pitchFamily="2" charset="-52"/>
              </a:rPr>
              <a:t>Квиз</a:t>
            </a:r>
            <a:r>
              <a:rPr lang="ru-RU" sz="1600" b="1" dirty="0" smtClean="0">
                <a:solidFill>
                  <a:srgbClr val="004892"/>
                </a:solidFill>
                <a:latin typeface="Montserrat Medium" pitchFamily="2" charset="-52"/>
              </a:rPr>
              <a:t>-игры «Битва интеллектов 2022» для учащихся муниципальных образований</a:t>
            </a:r>
          </a:p>
        </p:txBody>
      </p:sp>
      <p:pic>
        <p:nvPicPr>
          <p:cNvPr id="4" name="Рисунок 3" descr="jil6_hOgc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3413" y="3234567"/>
            <a:ext cx="5018077" cy="3348000"/>
          </a:xfrm>
          <a:prstGeom prst="rect">
            <a:avLst/>
          </a:prstGeom>
        </p:spPr>
      </p:pic>
      <p:pic>
        <p:nvPicPr>
          <p:cNvPr id="5" name="Рисунок 4" descr="u-rV6I_pT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380" y="1890940"/>
            <a:ext cx="5018077" cy="334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81025" y="248021"/>
            <a:ext cx="9925050" cy="2297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4892"/>
                </a:solidFill>
                <a:latin typeface="Montserrat" panose="00000500000000000000" pitchFamily="2" charset="-52"/>
              </a:rPr>
              <a:t>Мероприятия для учащихся общеобразовательных учреждений Ульяновской области</a:t>
            </a:r>
            <a:endParaRPr lang="ru-RU" sz="3200" b="1" dirty="0">
              <a:solidFill>
                <a:srgbClr val="0048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379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Geometria  bold"/>
        <a:ea typeface=""/>
        <a:cs typeface=""/>
      </a:majorFont>
      <a:minorFont>
        <a:latin typeface="Geometria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</TotalTime>
  <Words>1228</Words>
  <Application>Microsoft Office PowerPoint</Application>
  <PresentationFormat>Произвольный</PresentationFormat>
  <Paragraphs>142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Geometria  bold</vt:lpstr>
      <vt:lpstr>Geometria light</vt:lpstr>
      <vt:lpstr>Montserrat</vt:lpstr>
      <vt:lpstr>Montserrat ExtraBold</vt:lpstr>
      <vt:lpstr>Montserrat Light</vt:lpstr>
      <vt:lpstr>Montserrat Medium</vt:lpstr>
      <vt:lpstr>Montserrat SemiBold</vt:lpstr>
      <vt:lpstr>Тема Office</vt:lpstr>
      <vt:lpstr>Календарь профориентационных событий УлГТУ на второе полугодие 2021-2022 учебного года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Получить дополнительную информацию можно в социальных сетях УлГТУ  </vt:lpstr>
      <vt:lpstr>Контакты для связи с организаторами  Управление довузовского образования УлГТУ e-mail: udo-ulstu@yandex.ru  тел. 77-82-33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приемной  кампании - 2019</dc:title>
  <dc:creator>afsafasfasfa afafaf</dc:creator>
  <cp:lastModifiedBy>admin</cp:lastModifiedBy>
  <cp:revision>145</cp:revision>
  <dcterms:created xsi:type="dcterms:W3CDTF">2019-09-16T12:04:13Z</dcterms:created>
  <dcterms:modified xsi:type="dcterms:W3CDTF">2022-02-14T07:40:53Z</dcterms:modified>
</cp:coreProperties>
</file>